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2"/>
  </p:notesMasterIdLst>
  <p:handoutMasterIdLst>
    <p:handoutMasterId r:id="rId53"/>
  </p:handoutMasterIdLst>
  <p:sldIdLst>
    <p:sldId id="257" r:id="rId2"/>
    <p:sldId id="282" r:id="rId3"/>
    <p:sldId id="290" r:id="rId4"/>
    <p:sldId id="281" r:id="rId5"/>
    <p:sldId id="339" r:id="rId6"/>
    <p:sldId id="283" r:id="rId7"/>
    <p:sldId id="292" r:id="rId8"/>
    <p:sldId id="293" r:id="rId9"/>
    <p:sldId id="294" r:id="rId10"/>
    <p:sldId id="296" r:id="rId11"/>
    <p:sldId id="295" r:id="rId12"/>
    <p:sldId id="297" r:id="rId13"/>
    <p:sldId id="298" r:id="rId14"/>
    <p:sldId id="333" r:id="rId15"/>
    <p:sldId id="334" r:id="rId16"/>
    <p:sldId id="335" r:id="rId17"/>
    <p:sldId id="300" r:id="rId18"/>
    <p:sldId id="301" r:id="rId19"/>
    <p:sldId id="302" r:id="rId20"/>
    <p:sldId id="303" r:id="rId21"/>
    <p:sldId id="304" r:id="rId22"/>
    <p:sldId id="306" r:id="rId23"/>
    <p:sldId id="307" r:id="rId24"/>
    <p:sldId id="309" r:id="rId25"/>
    <p:sldId id="317" r:id="rId26"/>
    <p:sldId id="316" r:id="rId27"/>
    <p:sldId id="310" r:id="rId28"/>
    <p:sldId id="311" r:id="rId29"/>
    <p:sldId id="312" r:id="rId30"/>
    <p:sldId id="313" r:id="rId31"/>
    <p:sldId id="314" r:id="rId32"/>
    <p:sldId id="315" r:id="rId33"/>
    <p:sldId id="318" r:id="rId34"/>
    <p:sldId id="319" r:id="rId35"/>
    <p:sldId id="320" r:id="rId36"/>
    <p:sldId id="321" r:id="rId37"/>
    <p:sldId id="322" r:id="rId38"/>
    <p:sldId id="324" r:id="rId39"/>
    <p:sldId id="323" r:id="rId40"/>
    <p:sldId id="308" r:id="rId41"/>
    <p:sldId id="325" r:id="rId42"/>
    <p:sldId id="327" r:id="rId43"/>
    <p:sldId id="331" r:id="rId44"/>
    <p:sldId id="328" r:id="rId45"/>
    <p:sldId id="329" r:id="rId46"/>
    <p:sldId id="330" r:id="rId47"/>
    <p:sldId id="326" r:id="rId48"/>
    <p:sldId id="332" r:id="rId49"/>
    <p:sldId id="271" r:id="rId50"/>
    <p:sldId id="276" r:id="rId51"/>
  </p:sldIdLst>
  <p:sldSz cx="12192000" cy="6858000"/>
  <p:notesSz cx="6797675" cy="9926638"/>
  <p:custDataLst>
    <p:tags r:id="rId54"/>
  </p:custData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韩 潇" initials="韩" lastIdx="0" clrIdx="0">
    <p:extLst>
      <p:ext uri="{19B8F6BF-5375-455C-9EA6-DF929625EA0E}">
        <p15:presenceInfo xmlns:p15="http://schemas.microsoft.com/office/powerpoint/2012/main" userId="9cb84b4b41dfd31f" providerId="Windows Live"/>
      </p:ext>
    </p:extLst>
  </p:cmAuthor>
  <p:cmAuthor id="2" name="kevinjwang(王隽)" initials="k" lastIdx="25" clrIdx="1">
    <p:extLst>
      <p:ext uri="{19B8F6BF-5375-455C-9EA6-DF929625EA0E}">
        <p15:presenceInfo xmlns:p15="http://schemas.microsoft.com/office/powerpoint/2012/main" userId="S-1-5-21-1333135361-625243220-14044502-522030" providerId="AD"/>
      </p:ext>
    </p:extLst>
  </p:cmAuthor>
  <p:cmAuthor id="3" name="张杰兴[Jackson]" initials="张杰兴[Jackson]" lastIdx="46" clrIdx="2">
    <p:extLst>
      <p:ext uri="{19B8F6BF-5375-455C-9EA6-DF929625EA0E}">
        <p15:presenceInfo xmlns:p15="http://schemas.microsoft.com/office/powerpoint/2012/main" userId="张杰兴[Jack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C3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4" autoAdjust="0"/>
    <p:restoredTop sz="84345" autoAdjust="0"/>
  </p:normalViewPr>
  <p:slideViewPr>
    <p:cSldViewPr>
      <p:cViewPr varScale="1">
        <p:scale>
          <a:sx n="56" d="100"/>
          <a:sy n="56" d="100"/>
        </p:scale>
        <p:origin x="1052" y="-12"/>
      </p:cViewPr>
      <p:guideLst>
        <p:guide orient="horz" pos="2160"/>
        <p:guide pos="3840"/>
      </p:guideLst>
    </p:cSldViewPr>
  </p:slideViewPr>
  <p:notesTextViewPr>
    <p:cViewPr>
      <p:scale>
        <a:sx n="1" d="1"/>
        <a:sy n="1" d="1"/>
      </p:scale>
      <p:origin x="0" y="0"/>
    </p:cViewPr>
  </p:notesTextViewPr>
  <p:sorterViewPr>
    <p:cViewPr>
      <p:scale>
        <a:sx n="100" d="100"/>
        <a:sy n="100" d="100"/>
      </p:scale>
      <p:origin x="0" y="-822"/>
    </p:cViewPr>
  </p:sorterViewPr>
  <p:notesViewPr>
    <p:cSldViewPr showGuides="1">
      <p:cViewPr varScale="1">
        <p:scale>
          <a:sx n="89" d="100"/>
          <a:sy n="89" d="100"/>
        </p:scale>
        <p:origin x="295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10-29T10:29:30.656" idx="39">
    <p:pos x="10" y="10"/>
    <p:text>峰哥现场评审建议：上云迁移总的定义边界不清晰，PPT针对的是公有云。</p:text>
    <p:extLst>
      <p:ext uri="{C676402C-5697-4E1C-873F-D02D1690AC5C}">
        <p15:threadingInfo xmlns:p15="http://schemas.microsoft.com/office/powerpoint/2012/main" timeZoneBias="-480"/>
      </p:ext>
    </p:extLst>
  </p:cm>
  <p:cm authorId="3" dt="2019-10-29T10:30:33.865" idx="40">
    <p:pos x="10" y="146"/>
    <p:text>增加了这一页进行了说明</p:text>
    <p:extLst>
      <p:ext uri="{C676402C-5697-4E1C-873F-D02D1690AC5C}">
        <p15:threadingInfo xmlns:p15="http://schemas.microsoft.com/office/powerpoint/2012/main" timeZoneBias="-480">
          <p15:parentCm authorId="3" idx="39"/>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9-09-29T10:34:37.810" idx="34">
    <p:pos x="10" y="10"/>
    <p:text>增加了备注，描述这页PPT的思路</p:text>
    <p:extLst>
      <p:ext uri="{C676402C-5697-4E1C-873F-D02D1690AC5C}">
        <p15:threadingInfo xmlns:p15="http://schemas.microsoft.com/office/powerpoint/2012/main" timeZoneBias="-480"/>
      </p:ext>
    </p:extLst>
  </p:cm>
  <p:cm authorId="3" dt="2019-10-29T10:30:42.157" idx="41">
    <p:pos x="146" y="146"/>
    <p:text>峰哥现场评审建议：迁移上云后的运维不应该放在第一章评估中。</p:text>
    <p:extLst>
      <p:ext uri="{C676402C-5697-4E1C-873F-D02D1690AC5C}">
        <p15:threadingInfo xmlns:p15="http://schemas.microsoft.com/office/powerpoint/2012/main" timeZoneBias="-480"/>
      </p:ext>
    </p:extLst>
  </p:cm>
  <p:cm authorId="3" dt="2019-10-29T10:31:41.131" idx="42">
    <p:pos x="146" y="282"/>
    <p:text>这页计划删除，先进行了隐藏。</p:text>
    <p:extLst>
      <p:ext uri="{C676402C-5697-4E1C-873F-D02D1690AC5C}">
        <p15:threadingInfo xmlns:p15="http://schemas.microsoft.com/office/powerpoint/2012/main" timeZoneBias="-480">
          <p15:parentCm authorId="3" idx="4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D5ADC-E3B6-44A1-BA82-0BE6F688A6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D7F24B8-2246-4451-9185-4624397FDE05}" type="parTrans" cxnId="{82F7C5A3-F088-42C1-9F0E-C089422167D1}">
      <dgm:prSet custT="1"/>
      <dgm:spPr/>
      <dgm:t>
        <a:bodyPr/>
        <a:lstStyle/>
        <a:p>
          <a:endParaRPr lang="en-US" sz="2000"/>
        </a:p>
      </dgm:t>
    </dgm:pt>
    <dgm:pt modelId="{83280A17-F8D3-4382-BD85-7F454EC147A9}">
      <dgm:prSet custT="1"/>
      <dgm:spPr/>
      <dgm:t>
        <a:bodyPr/>
        <a:lstStyle/>
        <a:p>
          <a:r>
            <a:rPr lang="en-US" sz="2000" b="0" i="0" strike="noStrike" cap="none" spc="0" baseline="0" dirty="0">
              <a:solidFill>
                <a:srgbClr val="01ACF1"/>
              </a:solidFill>
              <a:effectLst/>
              <a:latin typeface="Times New Roman"/>
              <a:ea typeface="Times New Roman"/>
              <a:cs typeface="Times New Roman"/>
            </a:rPr>
            <a:t>1.1 Determine the cloud migration mode</a:t>
          </a:r>
          <a:endParaRPr lang="en-US" sz="2000" b="1" dirty="0">
            <a:solidFill>
              <a:srgbClr val="FFFFFF"/>
            </a:solidFill>
            <a:latin typeface="+mn-lt"/>
            <a:ea typeface="+mn-ea"/>
            <a:cs typeface="+mn-ea"/>
            <a:sym typeface="+mn-lt"/>
          </a:endParaRPr>
        </a:p>
      </dgm:t>
    </dgm:pt>
    <dgm:pt modelId="{9DFDA7CD-1895-41A1-8600-E9B4BA1C27CE}" type="sibTrans" cxnId="{82F7C5A3-F088-42C1-9F0E-C089422167D1}">
      <dgm:prSet custT="1"/>
      <dgm:spPr/>
      <dgm:t>
        <a:bodyPr/>
        <a:lstStyle/>
        <a:p>
          <a:endParaRPr lang="en-US" sz="2000"/>
        </a:p>
      </dgm:t>
    </dgm:pt>
    <dgm:pt modelId="{B78BCB73-6F19-489F-9503-3AFA3E59BF2D}" type="parTrans" cxnId="{9CB7664E-5DB1-4145-9F46-24ACCF5B9EEC}">
      <dgm:prSet/>
      <dgm:spPr/>
      <dgm:t>
        <a:bodyPr/>
        <a:lstStyle/>
        <a:p>
          <a:endParaRPr lang="zh-CN" altLang="en-US"/>
        </a:p>
      </dgm:t>
    </dgm:pt>
    <dgm:pt modelId="{0BAAC908-4274-45E6-B698-547A36BCDF11}">
      <dgm:prSet custT="1"/>
      <dgm:spPr/>
      <dgm:t>
        <a:bodyPr/>
        <a:lstStyle/>
        <a:p>
          <a:pPr marL="0" lvl="0" indent="0" algn="l" defTabSz="889000">
            <a:lnSpc>
              <a:spcPct val="90000"/>
            </a:lnSpc>
            <a:spcBef>
              <a:spcPct val="0"/>
            </a:spcBef>
            <a:spcAft>
              <a:spcPct val="35000"/>
            </a:spcAft>
            <a:buNone/>
          </a:pPr>
          <a:r>
            <a:rPr lang="en-US" sz="2000" b="0" i="0" strike="noStrike" cap="none" spc="0" baseline="0" dirty="0">
              <a:solidFill>
                <a:srgbClr val="01ACF1"/>
              </a:solidFill>
              <a:effectLst/>
              <a:latin typeface="Times New Roman"/>
              <a:ea typeface="Times New Roman"/>
              <a:cs typeface="Times New Roman"/>
            </a:rPr>
            <a:t>1.2 Assess whether the business is suitable for cloud migration</a:t>
          </a:r>
          <a:endParaRPr lang="en-US" altLang="zh-CN" sz="2000" b="0" i="0" u="none" kern="1200" dirty="0">
            <a:solidFill>
              <a:srgbClr val="01ACF1"/>
            </a:solidFill>
            <a:latin typeface="+mn-lt"/>
            <a:ea typeface="+mn-ea"/>
            <a:cs typeface="+mn-ea"/>
            <a:sym typeface="+mn-lt"/>
          </a:endParaRPr>
        </a:p>
      </dgm:t>
    </dgm:pt>
    <dgm:pt modelId="{F4B6CDBC-2779-4765-B7E1-ADAD379839D7}" type="sibTrans" cxnId="{9CB7664E-5DB1-4145-9F46-24ACCF5B9EEC}">
      <dgm:prSet/>
      <dgm:spPr/>
      <dgm:t>
        <a:bodyPr/>
        <a:lstStyle/>
        <a:p>
          <a:endParaRPr lang="zh-CN" altLang="en-US"/>
        </a:p>
      </dgm:t>
    </dgm:pt>
    <dgm:pt modelId="{202A1029-F723-4D5A-A9E3-43DCBF7B396F}" type="parTrans" cxnId="{C0F94864-945C-4E3E-B970-89AA112BD42F}">
      <dgm:prSet/>
      <dgm:spPr/>
      <dgm:t>
        <a:bodyPr/>
        <a:lstStyle/>
        <a:p>
          <a:endParaRPr lang="zh-CN" altLang="en-US"/>
        </a:p>
      </dgm:t>
    </dgm:pt>
    <dgm:pt modelId="{0E75E8BF-44D2-4327-9924-1F1DD4A0A715}">
      <dgm:prSet custT="1"/>
      <dgm:spPr/>
      <dgm: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1.3 Information to be assessed for cloud migration</a:t>
          </a:r>
          <a:endParaRPr lang="en-US" altLang="zh-CN" sz="2000" b="0" i="0" u="none" kern="1200">
            <a:solidFill>
              <a:srgbClr val="01ACF1"/>
            </a:solidFill>
            <a:latin typeface="+mn-lt"/>
            <a:ea typeface="+mn-ea"/>
            <a:cs typeface="+mn-ea"/>
            <a:sym typeface="+mn-lt"/>
          </a:endParaRPr>
        </a:p>
      </dgm:t>
    </dgm:pt>
    <dgm:pt modelId="{41B419FE-B6A8-4E6E-8690-F567CD65FF26}" type="sibTrans" cxnId="{C0F94864-945C-4E3E-B970-89AA112BD42F}">
      <dgm:prSet/>
      <dgm:spPr/>
      <dgm:t>
        <a:bodyPr/>
        <a:lstStyle/>
        <a:p>
          <a:endParaRPr lang="zh-CN" altLang="en-US"/>
        </a:p>
      </dgm:t>
    </dgm:pt>
    <dgm:pt modelId="{2A46E074-81A1-4153-B8C0-4BAC0AE72609}" type="pres">
      <dgm:prSet presAssocID="{08CD5ADC-E3B6-44A1-BA82-0BE6F688A640}" presName="vert0" presStyleCnt="0">
        <dgm:presLayoutVars>
          <dgm:dir/>
          <dgm:animOne val="branch"/>
          <dgm:animLvl val="lvl"/>
        </dgm:presLayoutVars>
      </dgm:prSet>
      <dgm:spPr/>
    </dgm:pt>
    <dgm:pt modelId="{5685EA1C-66F4-4677-B17E-B039C894E0A2}" type="pres">
      <dgm:prSet presAssocID="{83280A17-F8D3-4382-BD85-7F454EC147A9}" presName="thickLine" presStyleLbl="alignNode1" presStyleIdx="0" presStyleCnt="3"/>
      <dgm:spPr/>
    </dgm:pt>
    <dgm:pt modelId="{917A36B1-CEAA-48C1-AE8C-2760C66875F8}" type="pres">
      <dgm:prSet presAssocID="{83280A17-F8D3-4382-BD85-7F454EC147A9}" presName="horz1" presStyleCnt="0"/>
      <dgm:spPr/>
    </dgm:pt>
    <dgm:pt modelId="{B591E275-740F-4FDE-893E-BDFA412ECFF2}" type="pres">
      <dgm:prSet presAssocID="{83280A17-F8D3-4382-BD85-7F454EC147A9}" presName="tx1" presStyleLbl="revTx" presStyleIdx="0" presStyleCnt="3" custScaleX="100000"/>
      <dgm:spPr/>
    </dgm:pt>
    <dgm:pt modelId="{6A58442B-F40F-434C-829F-CE2653E6EAC7}" type="pres">
      <dgm:prSet presAssocID="{83280A17-F8D3-4382-BD85-7F454EC147A9}" presName="vert1" presStyleCnt="0"/>
      <dgm:spPr/>
    </dgm:pt>
    <dgm:pt modelId="{35DEA3A3-BEC4-4274-8EDE-66EFABAFB88D}" type="pres">
      <dgm:prSet presAssocID="{0BAAC908-4274-45E6-B698-547A36BCDF11}" presName="thickLine" presStyleLbl="alignNode1" presStyleIdx="1" presStyleCnt="3"/>
      <dgm:spPr/>
    </dgm:pt>
    <dgm:pt modelId="{093BCC98-CDFF-4DC3-A741-3FF25D182A2C}" type="pres">
      <dgm:prSet presAssocID="{0BAAC908-4274-45E6-B698-547A36BCDF11}" presName="horz1" presStyleCnt="0"/>
      <dgm:spPr/>
    </dgm:pt>
    <dgm:pt modelId="{FB2A13FE-A125-4670-A760-25270CE49DB1}" type="pres">
      <dgm:prSet presAssocID="{0BAAC908-4274-45E6-B698-547A36BCDF11}" presName="tx1" presStyleLbl="revTx" presStyleIdx="1" presStyleCnt="3"/>
      <dgm:spPr/>
    </dgm:pt>
    <dgm:pt modelId="{5BC88CC9-0DC7-4D0C-B43E-4C80F1CA80BD}" type="pres">
      <dgm:prSet presAssocID="{0BAAC908-4274-45E6-B698-547A36BCDF11}" presName="vert1" presStyleCnt="0"/>
      <dgm:spPr/>
    </dgm:pt>
    <dgm:pt modelId="{328C18CD-F0D8-4813-AF09-7F89D64BE59B}" type="pres">
      <dgm:prSet presAssocID="{0E75E8BF-44D2-4327-9924-1F1DD4A0A715}" presName="thickLine" presStyleLbl="alignNode1" presStyleIdx="2" presStyleCnt="3"/>
      <dgm:spPr/>
    </dgm:pt>
    <dgm:pt modelId="{B1FDBFA2-5727-4737-BAAC-1FF314136C78}" type="pres">
      <dgm:prSet presAssocID="{0E75E8BF-44D2-4327-9924-1F1DD4A0A715}" presName="horz1" presStyleCnt="0"/>
      <dgm:spPr/>
    </dgm:pt>
    <dgm:pt modelId="{860F79F6-813A-4DA8-96A1-6644F8B6B6AD}" type="pres">
      <dgm:prSet presAssocID="{0E75E8BF-44D2-4327-9924-1F1DD4A0A715}" presName="tx1" presStyleLbl="revTx" presStyleIdx="2" presStyleCnt="3"/>
      <dgm:spPr/>
    </dgm:pt>
    <dgm:pt modelId="{7EF077F0-CDDB-4494-A6FE-785FB0FC3170}" type="pres">
      <dgm:prSet presAssocID="{0E75E8BF-44D2-4327-9924-1F1DD4A0A715}" presName="vert1" presStyleCnt="0"/>
      <dgm:spPr/>
    </dgm:pt>
  </dgm:ptLst>
  <dgm:cxnLst>
    <dgm:cxn modelId="{1D649A00-0824-4A59-93D2-0397E0B8BDA2}" type="presOf" srcId="{83280A17-F8D3-4382-BD85-7F454EC147A9}" destId="{B591E275-740F-4FDE-893E-BDFA412ECFF2}" srcOrd="0" destOrd="0" presId="urn:microsoft.com/office/officeart/2008/layout/LinedList"/>
    <dgm:cxn modelId="{C0F94864-945C-4E3E-B970-89AA112BD42F}" srcId="{08CD5ADC-E3B6-44A1-BA82-0BE6F688A640}" destId="{0E75E8BF-44D2-4327-9924-1F1DD4A0A715}" srcOrd="2" destOrd="0" parTransId="{202A1029-F723-4D5A-A9E3-43DCBF7B396F}" sibTransId="{41B419FE-B6A8-4E6E-8690-F567CD65FF26}"/>
    <dgm:cxn modelId="{9CB7664E-5DB1-4145-9F46-24ACCF5B9EEC}" srcId="{08CD5ADC-E3B6-44A1-BA82-0BE6F688A640}" destId="{0BAAC908-4274-45E6-B698-547A36BCDF11}" srcOrd="1" destOrd="0" parTransId="{B78BCB73-6F19-489F-9503-3AFA3E59BF2D}" sibTransId="{F4B6CDBC-2779-4765-B7E1-ADAD379839D7}"/>
    <dgm:cxn modelId="{82F7C5A3-F088-42C1-9F0E-C089422167D1}" srcId="{08CD5ADC-E3B6-44A1-BA82-0BE6F688A640}" destId="{83280A17-F8D3-4382-BD85-7F454EC147A9}" srcOrd="0" destOrd="0" parTransId="{2D7F24B8-2246-4451-9185-4624397FDE05}" sibTransId="{9DFDA7CD-1895-41A1-8600-E9B4BA1C27CE}"/>
    <dgm:cxn modelId="{963623CE-8D01-48D6-A6AA-609976404B21}" type="presOf" srcId="{0BAAC908-4274-45E6-B698-547A36BCDF11}" destId="{FB2A13FE-A125-4670-A760-25270CE49DB1}" srcOrd="0" destOrd="0" presId="urn:microsoft.com/office/officeart/2008/layout/LinedList"/>
    <dgm:cxn modelId="{4D1A7EE1-5E8A-4FD2-A609-169A7838A8E2}" type="presOf" srcId="{0E75E8BF-44D2-4327-9924-1F1DD4A0A715}" destId="{860F79F6-813A-4DA8-96A1-6644F8B6B6AD}" srcOrd="0" destOrd="0" presId="urn:microsoft.com/office/officeart/2008/layout/LinedList"/>
    <dgm:cxn modelId="{18F7C6FC-F473-4C4A-9BDC-BFBD98186D10}" type="presOf" srcId="{08CD5ADC-E3B6-44A1-BA82-0BE6F688A640}" destId="{2A46E074-81A1-4153-B8C0-4BAC0AE72609}" srcOrd="0" destOrd="0" presId="urn:microsoft.com/office/officeart/2008/layout/LinedList"/>
    <dgm:cxn modelId="{6B11C91A-492E-4148-A543-93982788F436}" type="presParOf" srcId="{2A46E074-81A1-4153-B8C0-4BAC0AE72609}" destId="{5685EA1C-66F4-4677-B17E-B039C894E0A2}" srcOrd="0" destOrd="0" presId="urn:microsoft.com/office/officeart/2008/layout/LinedList"/>
    <dgm:cxn modelId="{2749BD38-50FF-49F0-8A07-12D67EE08DEE}" type="presParOf" srcId="{2A46E074-81A1-4153-B8C0-4BAC0AE72609}" destId="{917A36B1-CEAA-48C1-AE8C-2760C66875F8}" srcOrd="1" destOrd="0" presId="urn:microsoft.com/office/officeart/2008/layout/LinedList"/>
    <dgm:cxn modelId="{14063667-16D8-4D2B-BCF4-8399A82DCA99}" type="presParOf" srcId="{917A36B1-CEAA-48C1-AE8C-2760C66875F8}" destId="{B591E275-740F-4FDE-893E-BDFA412ECFF2}" srcOrd="0" destOrd="0" presId="urn:microsoft.com/office/officeart/2008/layout/LinedList"/>
    <dgm:cxn modelId="{8BD5595C-91D0-40E8-8108-15A977878095}" type="presParOf" srcId="{917A36B1-CEAA-48C1-AE8C-2760C66875F8}" destId="{6A58442B-F40F-434C-829F-CE2653E6EAC7}" srcOrd="1" destOrd="0" presId="urn:microsoft.com/office/officeart/2008/layout/LinedList"/>
    <dgm:cxn modelId="{E4580EA4-8E2E-4B1B-A367-73565A772FB4}" type="presParOf" srcId="{2A46E074-81A1-4153-B8C0-4BAC0AE72609}" destId="{35DEA3A3-BEC4-4274-8EDE-66EFABAFB88D}" srcOrd="2" destOrd="0" presId="urn:microsoft.com/office/officeart/2008/layout/LinedList"/>
    <dgm:cxn modelId="{EFAE6A2A-238C-4E09-8767-214AAEF3361C}" type="presParOf" srcId="{2A46E074-81A1-4153-B8C0-4BAC0AE72609}" destId="{093BCC98-CDFF-4DC3-A741-3FF25D182A2C}" srcOrd="3" destOrd="0" presId="urn:microsoft.com/office/officeart/2008/layout/LinedList"/>
    <dgm:cxn modelId="{6FB5188F-0BF5-4162-9719-F765C5B861CD}" type="presParOf" srcId="{093BCC98-CDFF-4DC3-A741-3FF25D182A2C}" destId="{FB2A13FE-A125-4670-A760-25270CE49DB1}" srcOrd="0" destOrd="0" presId="urn:microsoft.com/office/officeart/2008/layout/LinedList"/>
    <dgm:cxn modelId="{02DE585D-EF05-40B4-A7D9-AA02B69AE091}" type="presParOf" srcId="{093BCC98-CDFF-4DC3-A741-3FF25D182A2C}" destId="{5BC88CC9-0DC7-4D0C-B43E-4C80F1CA80BD}" srcOrd="1" destOrd="0" presId="urn:microsoft.com/office/officeart/2008/layout/LinedList"/>
    <dgm:cxn modelId="{2F334E52-BA03-4D85-ACEB-0925F9EE1D63}" type="presParOf" srcId="{2A46E074-81A1-4153-B8C0-4BAC0AE72609}" destId="{328C18CD-F0D8-4813-AF09-7F89D64BE59B}" srcOrd="4" destOrd="0" presId="urn:microsoft.com/office/officeart/2008/layout/LinedList"/>
    <dgm:cxn modelId="{D5C14660-219A-403C-B741-86CF8BBFC8AA}" type="presParOf" srcId="{2A46E074-81A1-4153-B8C0-4BAC0AE72609}" destId="{B1FDBFA2-5727-4737-BAAC-1FF314136C78}" srcOrd="5" destOrd="0" presId="urn:microsoft.com/office/officeart/2008/layout/LinedList"/>
    <dgm:cxn modelId="{AA869B78-DEC8-4E5D-A920-CB13B3868D33}" type="presParOf" srcId="{B1FDBFA2-5727-4737-BAAC-1FF314136C78}" destId="{860F79F6-813A-4DA8-96A1-6644F8B6B6AD}" srcOrd="0" destOrd="0" presId="urn:microsoft.com/office/officeart/2008/layout/LinedList"/>
    <dgm:cxn modelId="{499E7C10-2BB0-4FEA-9F89-C2644E11191F}" type="presParOf" srcId="{B1FDBFA2-5727-4737-BAAC-1FF314136C78}" destId="{7EF077F0-CDDB-4494-A6FE-785FB0FC3170}"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AA14934A-A4DD-4A83-B993-E46C101C40FD}"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a:p>
      </dgm:t>
    </dgm:pt>
    <dgm:pt modelId="{ED9ACB68-8AE4-4DD3-B5B7-BAB17DF58613}" type="parTrans" cxnId="{64D60011-5EF9-42F2-A6E5-01B9B416A808}">
      <dgm:prSet/>
      <dgm:spPr/>
      <dgm:t>
        <a:bodyPr/>
        <a:lstStyle/>
        <a:p>
          <a:endParaRPr lang="zh-CN" altLang="en-US"/>
        </a:p>
      </dgm:t>
    </dgm:pt>
    <dgm:pt modelId="{DC125C86-33C7-4FE5-BDED-C920398F9760}">
      <dgm:prSet phldrT="[文本]" custT="1"/>
      <dgm:spPr/>
      <dgm:t>
        <a:bodyPr/>
        <a:lstStyle/>
        <a:p>
          <a:r>
            <a:rPr lang="en-US" altLang="zh-CN" sz="2000" dirty="0">
              <a:solidFill>
                <a:schemeClr val="tx1"/>
              </a:solidFill>
              <a:latin typeface="腾讯体 W7" panose="020C08030202040F0204" pitchFamily="34" charset="-122"/>
              <a:ea typeface="腾讯体 W7" panose="020C08030202040F0204" pitchFamily="34" charset="-122"/>
            </a:rPr>
            <a:t>Analysis: Whether the business can be migrated</a:t>
          </a:r>
          <a:endParaRPr lang="zh-CN" altLang="en-US" sz="2000" dirty="0">
            <a:solidFill>
              <a:schemeClr val="tx1"/>
            </a:solidFill>
            <a:latin typeface="腾讯体 W7" panose="020C08030202040F0204" pitchFamily="34" charset="-122"/>
            <a:ea typeface="腾讯体 W7" panose="020C08030202040F0204" pitchFamily="34" charset="-122"/>
          </a:endParaRPr>
        </a:p>
      </dgm:t>
    </dgm:pt>
    <dgm:pt modelId="{12AD895D-5135-412D-A90F-AA371E93F084}" type="sibTrans" cxnId="{64D60011-5EF9-42F2-A6E5-01B9B416A808}">
      <dgm:prSet/>
      <dgm:spPr/>
      <dgm:t>
        <a:bodyPr/>
        <a:lstStyle/>
        <a:p>
          <a:endParaRPr lang="zh-CN" altLang="en-US"/>
        </a:p>
      </dgm:t>
    </dgm:pt>
    <dgm:pt modelId="{BE0B1B1E-B91E-4863-96D3-730695BEF445}" type="parTrans" cxnId="{97061B0B-67C4-47F2-B1C8-1E1EC77667E9}">
      <dgm:prSet/>
      <dgm:spPr/>
      <dgm:t>
        <a:bodyPr/>
        <a:lstStyle/>
        <a:p>
          <a:endParaRPr lang="zh-CN" altLang="en-US"/>
        </a:p>
      </dgm:t>
    </dgm:pt>
    <dgm:pt modelId="{A126BA3F-E39E-4D53-95B7-E75298D56834}">
      <dgm:prSet phldrT="[文本]" custT="1"/>
      <dgm:spPr/>
      <dgm:t>
        <a:bodyPr/>
        <a:lstStyle/>
        <a:p>
          <a:r>
            <a:rPr lang="en-US" altLang="zh-CN" sz="2000" dirty="0">
              <a:solidFill>
                <a:schemeClr val="tx1"/>
              </a:solidFill>
              <a:latin typeface="腾讯体 W7" panose="020C08030202040F0204" pitchFamily="34" charset="-122"/>
              <a:ea typeface="腾讯体 W7" panose="020C08030202040F0204" pitchFamily="34" charset="-122"/>
            </a:rPr>
            <a:t>Analysis: What information needs to be evaluated for the </a:t>
          </a:r>
          <a:r>
            <a:rPr lang="en-US" altLang="zh-CN" sz="2000" dirty="0" err="1">
              <a:solidFill>
                <a:schemeClr val="tx1"/>
              </a:solidFill>
              <a:latin typeface="腾讯体 W7" panose="020C08030202040F0204" pitchFamily="34" charset="-122"/>
              <a:ea typeface="腾讯体 W7" panose="020C08030202040F0204" pitchFamily="34" charset="-122"/>
            </a:rPr>
            <a:t>migratible</a:t>
          </a:r>
          <a:r>
            <a:rPr lang="en-US" altLang="zh-CN" sz="2000" dirty="0">
              <a:solidFill>
                <a:schemeClr val="tx1"/>
              </a:solidFill>
              <a:latin typeface="腾讯体 W7" panose="020C08030202040F0204" pitchFamily="34" charset="-122"/>
              <a:ea typeface="腾讯体 W7" panose="020C08030202040F0204" pitchFamily="34" charset="-122"/>
            </a:rPr>
            <a:t> business</a:t>
          </a:r>
          <a:endParaRPr lang="zh-CN" altLang="en-US" sz="2000" dirty="0">
            <a:solidFill>
              <a:schemeClr val="tx1"/>
            </a:solidFill>
            <a:latin typeface="腾讯体 W7" panose="020C08030202040F0204" pitchFamily="34" charset="-122"/>
            <a:ea typeface="腾讯体 W7" panose="020C08030202040F0204" pitchFamily="34" charset="-122"/>
          </a:endParaRPr>
        </a:p>
      </dgm:t>
    </dgm:pt>
    <dgm:pt modelId="{8A352104-067D-47F0-8D3A-5556F5871F92}" type="sibTrans" cxnId="{97061B0B-67C4-47F2-B1C8-1E1EC77667E9}">
      <dgm:prSet/>
      <dgm:spPr/>
      <dgm:t>
        <a:bodyPr/>
        <a:lstStyle/>
        <a:p>
          <a:endParaRPr lang="zh-CN" altLang="en-US"/>
        </a:p>
      </dgm:t>
    </dgm:pt>
    <dgm:pt modelId="{39FE4BDB-5667-4AD8-BF7A-C27834DAAD71}" type="parTrans" cxnId="{F9F208B4-665E-403F-BC7D-7DCE4F8D75D9}">
      <dgm:prSet/>
      <dgm:spPr/>
      <dgm:t>
        <a:bodyPr/>
        <a:lstStyle/>
        <a:p>
          <a:endParaRPr lang="zh-CN" altLang="en-US"/>
        </a:p>
      </dgm:t>
    </dgm:pt>
    <dgm:pt modelId="{737F0857-C275-4BE0-9F84-91A7B647779C}">
      <dgm:prSet phldrT="[文本]" custT="1"/>
      <dgm:spPr/>
      <dgm:t>
        <a:bodyPr/>
        <a:lstStyle/>
        <a:p>
          <a:r>
            <a:rPr lang="en-US" altLang="zh-CN" sz="2000" dirty="0">
              <a:solidFill>
                <a:schemeClr val="tx1"/>
              </a:solidFill>
              <a:latin typeface="腾讯体 W7" panose="020C08030202040F0204" pitchFamily="34" charset="-122"/>
              <a:ea typeface="腾讯体 W7" panose="020C08030202040F0204" pitchFamily="34" charset="-122"/>
            </a:rPr>
            <a:t>Analysis: How to operate after migration</a:t>
          </a:r>
          <a:endParaRPr lang="zh-CN" altLang="en-US" sz="2000" dirty="0">
            <a:solidFill>
              <a:schemeClr val="tx1"/>
            </a:solidFill>
            <a:latin typeface="腾讯体 W7" panose="020C08030202040F0204" pitchFamily="34" charset="-122"/>
            <a:ea typeface="腾讯体 W7" panose="020C08030202040F0204" pitchFamily="34" charset="-122"/>
          </a:endParaRPr>
        </a:p>
      </dgm:t>
    </dgm:pt>
    <dgm:pt modelId="{D88A16B6-95CF-4B54-843D-169341BCB756}" type="sibTrans" cxnId="{F9F208B4-665E-403F-BC7D-7DCE4F8D75D9}">
      <dgm:prSet/>
      <dgm:spPr/>
      <dgm:t>
        <a:bodyPr/>
        <a:lstStyle/>
        <a:p>
          <a:endParaRPr lang="zh-CN" altLang="en-US"/>
        </a:p>
      </dgm:t>
    </dgm:pt>
    <dgm:pt modelId="{11A651E5-BCAB-4540-8C81-B54871E31407}" type="pres">
      <dgm:prSet presAssocID="{AA14934A-A4DD-4A83-B993-E46C101C40FD}" presName="CompostProcess" presStyleCnt="0">
        <dgm:presLayoutVars>
          <dgm:dir/>
          <dgm:resizeHandles val="exact"/>
        </dgm:presLayoutVars>
      </dgm:prSet>
      <dgm:spPr/>
    </dgm:pt>
    <dgm:pt modelId="{BD4AC13E-4AB9-4CDC-BE4E-6A2FCBE98C87}" type="pres">
      <dgm:prSet presAssocID="{AA14934A-A4DD-4A83-B993-E46C101C40FD}" presName="arrow" presStyleLbl="bgShp" presStyleIdx="0" presStyleCnt="1"/>
      <dgm:spPr/>
    </dgm:pt>
    <dgm:pt modelId="{0C5383B2-804D-4649-B187-4D1C4D021523}" type="pres">
      <dgm:prSet presAssocID="{AA14934A-A4DD-4A83-B993-E46C101C40FD}" presName="linearProcess" presStyleCnt="0"/>
      <dgm:spPr/>
    </dgm:pt>
    <dgm:pt modelId="{D641CF86-55A3-400D-9887-97D1326B8FA4}" type="pres">
      <dgm:prSet presAssocID="{DC125C86-33C7-4FE5-BDED-C920398F9760}" presName="textNode" presStyleLbl="node1" presStyleIdx="0" presStyleCnt="3">
        <dgm:presLayoutVars>
          <dgm:bulletEnabled val="1"/>
        </dgm:presLayoutVars>
      </dgm:prSet>
      <dgm:spPr/>
    </dgm:pt>
    <dgm:pt modelId="{1AEFEEF3-14C5-41B6-8D3C-1773C28D1956}" type="pres">
      <dgm:prSet presAssocID="{12AD895D-5135-412D-A90F-AA371E93F084}" presName="sibTrans" presStyleCnt="0"/>
      <dgm:spPr/>
    </dgm:pt>
    <dgm:pt modelId="{34D56DCE-CCC7-4161-91C2-46F46AD46655}" type="pres">
      <dgm:prSet presAssocID="{A126BA3F-E39E-4D53-95B7-E75298D56834}" presName="textNode" presStyleLbl="node1" presStyleIdx="1" presStyleCnt="3" custScaleX="104752">
        <dgm:presLayoutVars>
          <dgm:bulletEnabled val="1"/>
        </dgm:presLayoutVars>
      </dgm:prSet>
      <dgm:spPr/>
    </dgm:pt>
    <dgm:pt modelId="{EFECFBF3-75E5-42DF-A66E-3C9268802049}" type="pres">
      <dgm:prSet presAssocID="{8A352104-067D-47F0-8D3A-5556F5871F92}" presName="sibTrans" presStyleCnt="0"/>
      <dgm:spPr/>
    </dgm:pt>
    <dgm:pt modelId="{560653CF-8E1E-4926-A5E8-29173DF7B684}" type="pres">
      <dgm:prSet presAssocID="{737F0857-C275-4BE0-9F84-91A7B647779C}" presName="textNode" presStyleLbl="node1" presStyleIdx="2" presStyleCnt="3" custScaleX="107517">
        <dgm:presLayoutVars>
          <dgm:bulletEnabled val="1"/>
        </dgm:presLayoutVars>
      </dgm:prSet>
      <dgm:spPr/>
    </dgm:pt>
  </dgm:ptLst>
  <dgm:cxnLst>
    <dgm:cxn modelId="{6BBD7604-E784-43B8-A703-3AC620034FBC}" type="presOf" srcId="{A126BA3F-E39E-4D53-95B7-E75298D56834}" destId="{34D56DCE-CCC7-4161-91C2-46F46AD46655}" srcOrd="0" destOrd="0" presId="urn:microsoft.com/office/officeart/2005/8/layout/hProcess9"/>
    <dgm:cxn modelId="{97061B0B-67C4-47F2-B1C8-1E1EC77667E9}" srcId="{AA14934A-A4DD-4A83-B993-E46C101C40FD}" destId="{A126BA3F-E39E-4D53-95B7-E75298D56834}" srcOrd="1" destOrd="0" parTransId="{BE0B1B1E-B91E-4863-96D3-730695BEF445}" sibTransId="{8A352104-067D-47F0-8D3A-5556F5871F92}"/>
    <dgm:cxn modelId="{64D60011-5EF9-42F2-A6E5-01B9B416A808}" srcId="{AA14934A-A4DD-4A83-B993-E46C101C40FD}" destId="{DC125C86-33C7-4FE5-BDED-C920398F9760}" srcOrd="0" destOrd="0" parTransId="{ED9ACB68-8AE4-4DD3-B5B7-BAB17DF58613}" sibTransId="{12AD895D-5135-412D-A90F-AA371E93F084}"/>
    <dgm:cxn modelId="{91CAF84F-74A3-4F2F-8419-87C3318FE83F}" type="presOf" srcId="{737F0857-C275-4BE0-9F84-91A7B647779C}" destId="{560653CF-8E1E-4926-A5E8-29173DF7B684}" srcOrd="0" destOrd="0" presId="urn:microsoft.com/office/officeart/2005/8/layout/hProcess9"/>
    <dgm:cxn modelId="{5734A45A-DE97-4B93-81EE-3397388A75F9}" type="presOf" srcId="{DC125C86-33C7-4FE5-BDED-C920398F9760}" destId="{D641CF86-55A3-400D-9887-97D1326B8FA4}" srcOrd="0" destOrd="0" presId="urn:microsoft.com/office/officeart/2005/8/layout/hProcess9"/>
    <dgm:cxn modelId="{24C108AA-CFFB-4128-A40C-6BE6464AA065}" type="presOf" srcId="{AA14934A-A4DD-4A83-B993-E46C101C40FD}" destId="{11A651E5-BCAB-4540-8C81-B54871E31407}" srcOrd="0" destOrd="0" presId="urn:microsoft.com/office/officeart/2005/8/layout/hProcess9"/>
    <dgm:cxn modelId="{F9F208B4-665E-403F-BC7D-7DCE4F8D75D9}" srcId="{AA14934A-A4DD-4A83-B993-E46C101C40FD}" destId="{737F0857-C275-4BE0-9F84-91A7B647779C}" srcOrd="2" destOrd="0" parTransId="{39FE4BDB-5667-4AD8-BF7A-C27834DAAD71}" sibTransId="{D88A16B6-95CF-4B54-843D-169341BCB756}"/>
    <dgm:cxn modelId="{605D0538-3279-4DA1-A7F6-72ED984B3DA9}" type="presParOf" srcId="{11A651E5-BCAB-4540-8C81-B54871E31407}" destId="{BD4AC13E-4AB9-4CDC-BE4E-6A2FCBE98C87}" srcOrd="0" destOrd="0" presId="urn:microsoft.com/office/officeart/2005/8/layout/hProcess9"/>
    <dgm:cxn modelId="{FF43AB48-2931-433F-8293-26227AA07072}" type="presParOf" srcId="{11A651E5-BCAB-4540-8C81-B54871E31407}" destId="{0C5383B2-804D-4649-B187-4D1C4D021523}" srcOrd="1" destOrd="0" presId="urn:microsoft.com/office/officeart/2005/8/layout/hProcess9"/>
    <dgm:cxn modelId="{4098B852-0159-4CF2-A4F6-BD32F2EAA866}" type="presParOf" srcId="{0C5383B2-804D-4649-B187-4D1C4D021523}" destId="{D641CF86-55A3-400D-9887-97D1326B8FA4}" srcOrd="0" destOrd="0" presId="urn:microsoft.com/office/officeart/2005/8/layout/hProcess9"/>
    <dgm:cxn modelId="{ED156062-4ACF-4312-B864-C36DEF0A6A23}" type="presParOf" srcId="{0C5383B2-804D-4649-B187-4D1C4D021523}" destId="{1AEFEEF3-14C5-41B6-8D3C-1773C28D1956}" srcOrd="1" destOrd="0" presId="urn:microsoft.com/office/officeart/2005/8/layout/hProcess9"/>
    <dgm:cxn modelId="{3E7A8CA7-6673-45BE-AB5E-0E3C8E4F5485}" type="presParOf" srcId="{0C5383B2-804D-4649-B187-4D1C4D021523}" destId="{34D56DCE-CCC7-4161-91C2-46F46AD46655}" srcOrd="2" destOrd="0" presId="urn:microsoft.com/office/officeart/2005/8/layout/hProcess9"/>
    <dgm:cxn modelId="{99AAB2ED-3EBD-4136-8568-D938FD6164AA}" type="presParOf" srcId="{0C5383B2-804D-4649-B187-4D1C4D021523}" destId="{EFECFBF3-75E5-42DF-A66E-3C9268802049}" srcOrd="3" destOrd="0" presId="urn:microsoft.com/office/officeart/2005/8/layout/hProcess9"/>
    <dgm:cxn modelId="{CF897A12-8331-41BC-98F2-97B6EC0020D8}" type="presParOf" srcId="{0C5383B2-804D-4649-B187-4D1C4D021523}" destId="{560653CF-8E1E-4926-A5E8-29173DF7B68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08CD5ADC-E3B6-44A1-BA82-0BE6F688A6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D7F24B8-2246-4451-9185-4624397FDE05}" type="parTrans" cxnId="{4857B949-5896-4163-98A3-3CC8CB4CDDCF}">
      <dgm:prSet custT="1"/>
      <dgm:spPr/>
      <dgm:t>
        <a:bodyPr/>
        <a:lstStyle/>
        <a:p>
          <a:endParaRPr lang="en-US" sz="2000"/>
        </a:p>
      </dgm:t>
    </dgm:pt>
    <dgm:pt modelId="{83280A17-F8D3-4382-BD85-7F454EC147A9}">
      <dgm:prSet custT="1"/>
      <dgm:spPr/>
      <dgm:t>
        <a:bodyPr/>
        <a:lstStyle/>
        <a:p>
          <a:r>
            <a:rPr lang="en-US" sz="2000" b="0" i="0" strike="noStrike" cap="none" spc="0" baseline="0">
              <a:solidFill>
                <a:srgbClr val="01ACF1"/>
              </a:solidFill>
              <a:effectLst/>
              <a:latin typeface="Times New Roman"/>
              <a:ea typeface="Times New Roman"/>
              <a:cs typeface="Times New Roman"/>
            </a:rPr>
            <a:t>2.1 Overall process of cloud migration</a:t>
          </a:r>
          <a:endParaRPr lang="en-US" sz="2000" b="1">
            <a:solidFill>
              <a:srgbClr val="FFFFFF"/>
            </a:solidFill>
            <a:latin typeface="+mn-lt"/>
            <a:ea typeface="+mn-ea"/>
            <a:cs typeface="+mn-ea"/>
            <a:sym typeface="+mn-lt"/>
          </a:endParaRPr>
        </a:p>
      </dgm:t>
    </dgm:pt>
    <dgm:pt modelId="{9DFDA7CD-1895-41A1-8600-E9B4BA1C27CE}" type="sibTrans" cxnId="{4857B949-5896-4163-98A3-3CC8CB4CDDCF}">
      <dgm:prSet custT="1"/>
      <dgm:spPr/>
      <dgm:t>
        <a:bodyPr/>
        <a:lstStyle/>
        <a:p>
          <a:endParaRPr lang="en-US" sz="2000"/>
        </a:p>
      </dgm:t>
    </dgm:pt>
    <dgm:pt modelId="{B78BCB73-6F19-489F-9503-3AFA3E59BF2D}" type="parTrans" cxnId="{FA2D6CDB-592A-494C-9019-196E2C5BE2EA}">
      <dgm:prSet/>
      <dgm:spPr/>
      <dgm:t>
        <a:bodyPr/>
        <a:lstStyle/>
        <a:p>
          <a:endParaRPr lang="zh-CN" altLang="en-US"/>
        </a:p>
      </dgm:t>
    </dgm:pt>
    <dgm:pt modelId="{0BAAC908-4274-45E6-B698-547A36BCDF11}">
      <dgm:prSet custT="1"/>
      <dgm:spPr/>
      <dgm: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2.2 System research</a:t>
          </a:r>
          <a:endParaRPr lang="en-US" altLang="zh-CN" sz="2000" b="0" i="0" u="none" kern="1200">
            <a:solidFill>
              <a:srgbClr val="01ACF1"/>
            </a:solidFill>
            <a:latin typeface="+mn-lt"/>
            <a:ea typeface="+mn-ea"/>
            <a:cs typeface="+mn-ea"/>
            <a:sym typeface="+mn-lt"/>
          </a:endParaRPr>
        </a:p>
      </dgm:t>
    </dgm:pt>
    <dgm:pt modelId="{F4B6CDBC-2779-4765-B7E1-ADAD379839D7}" type="sibTrans" cxnId="{FA2D6CDB-592A-494C-9019-196E2C5BE2EA}">
      <dgm:prSet/>
      <dgm:spPr/>
      <dgm:t>
        <a:bodyPr/>
        <a:lstStyle/>
        <a:p>
          <a:endParaRPr lang="zh-CN" altLang="en-US"/>
        </a:p>
      </dgm:t>
    </dgm:pt>
    <dgm:pt modelId="{202A1029-F723-4D5A-A9E3-43DCBF7B396F}" type="parTrans" cxnId="{5C0820E6-3E97-47B5-9024-C8E172C9289B}">
      <dgm:prSet/>
      <dgm:spPr/>
      <dgm:t>
        <a:bodyPr/>
        <a:lstStyle/>
        <a:p>
          <a:endParaRPr lang="zh-CN" altLang="en-US"/>
        </a:p>
      </dgm:t>
    </dgm:pt>
    <dgm:pt modelId="{0E75E8BF-44D2-4327-9924-1F1DD4A0A715}">
      <dgm:prSet custT="1"/>
      <dgm:spPr/>
      <dgm: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2.3 Risk assessment</a:t>
          </a:r>
          <a:endParaRPr lang="en-US" altLang="zh-CN" sz="2000" b="0" i="0" u="none" kern="1200">
            <a:solidFill>
              <a:srgbClr val="01ACF1"/>
            </a:solidFill>
            <a:latin typeface="+mn-lt"/>
            <a:ea typeface="+mn-ea"/>
            <a:cs typeface="+mn-ea"/>
            <a:sym typeface="+mn-lt"/>
          </a:endParaRPr>
        </a:p>
      </dgm:t>
    </dgm:pt>
    <dgm:pt modelId="{41B419FE-B6A8-4E6E-8690-F567CD65FF26}" type="sibTrans" cxnId="{5C0820E6-3E97-47B5-9024-C8E172C9289B}">
      <dgm:prSet/>
      <dgm:spPr/>
      <dgm:t>
        <a:bodyPr/>
        <a:lstStyle/>
        <a:p>
          <a:endParaRPr lang="zh-CN" altLang="en-US"/>
        </a:p>
      </dgm:t>
    </dgm:pt>
    <dgm:pt modelId="{574BFEDA-C11B-419F-AC2A-F07EF2F10127}" type="parTrans" cxnId="{50FBB9BF-4F37-48D9-8BA4-35BF82CCDC53}">
      <dgm:prSet/>
      <dgm:spPr/>
      <dgm:t>
        <a:bodyPr/>
        <a:lstStyle/>
        <a:p>
          <a:endParaRPr lang="zh-CN" altLang="en-US"/>
        </a:p>
      </dgm:t>
    </dgm:pt>
    <dgm:pt modelId="{8CBFB3B3-83DB-4B7E-8380-A25911447A44}">
      <dgm:prSet custT="1"/>
      <dgm:spPr/>
      <dgm: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2.4 Scheme design</a:t>
          </a:r>
          <a:endParaRPr lang="en-US" altLang="zh-CN" sz="2000" b="0" i="0" u="none" kern="1200">
            <a:solidFill>
              <a:srgbClr val="01ACF1"/>
            </a:solidFill>
            <a:latin typeface="+mn-lt"/>
            <a:ea typeface="+mn-ea"/>
            <a:cs typeface="+mn-ea"/>
            <a:sym typeface="+mn-lt"/>
          </a:endParaRPr>
        </a:p>
      </dgm:t>
    </dgm:pt>
    <dgm:pt modelId="{24486E88-6BFF-43CD-949E-7BE304A7E49F}" type="sibTrans" cxnId="{50FBB9BF-4F37-48D9-8BA4-35BF82CCDC53}">
      <dgm:prSet/>
      <dgm:spPr/>
      <dgm:t>
        <a:bodyPr/>
        <a:lstStyle/>
        <a:p>
          <a:endParaRPr lang="zh-CN" altLang="en-US"/>
        </a:p>
      </dgm:t>
    </dgm:pt>
    <dgm:pt modelId="{088264D2-E806-4159-842D-42E714454C37}" type="parTrans" cxnId="{B5384E12-05A5-4F14-AA05-8395889A107A}">
      <dgm:prSet/>
      <dgm:spPr/>
      <dgm:t>
        <a:bodyPr/>
        <a:lstStyle/>
        <a:p>
          <a:endParaRPr lang="zh-CN" altLang="en-US"/>
        </a:p>
      </dgm:t>
    </dgm:pt>
    <dgm:pt modelId="{3BFCB070-C126-4619-B4A5-528029766A45}">
      <dgm:prSet custT="1"/>
      <dgm:spPr/>
      <dgm:t>
        <a:bodyPr/>
        <a:lstStyle/>
        <a:p>
          <a:pPr marL="0" lvl="0" indent="0" algn="l" defTabSz="889000">
            <a:lnSpc>
              <a:spcPct val="90000"/>
            </a:lnSpc>
            <a:spcBef>
              <a:spcPct val="0"/>
            </a:spcBef>
            <a:spcAft>
              <a:spcPct val="35000"/>
            </a:spcAft>
            <a:buNone/>
          </a:pPr>
          <a:r>
            <a:rPr lang="en-US" sz="2000" b="0" i="0" strike="noStrike" cap="none" spc="0" baseline="0" dirty="0">
              <a:solidFill>
                <a:srgbClr val="01ACF1"/>
              </a:solidFill>
              <a:effectLst/>
              <a:latin typeface="Times New Roman"/>
              <a:ea typeface="Times New Roman"/>
              <a:cs typeface="Times New Roman"/>
            </a:rPr>
            <a:t>2.5 Infrastructure environment construction</a:t>
          </a:r>
          <a:endParaRPr lang="en-US" altLang="zh-CN" sz="2000" b="0" i="0" u="none" kern="1200" dirty="0">
            <a:solidFill>
              <a:srgbClr val="01ACF1"/>
            </a:solidFill>
            <a:latin typeface="+mn-lt"/>
            <a:ea typeface="+mn-ea"/>
            <a:cs typeface="+mn-ea"/>
            <a:sym typeface="+mn-lt"/>
          </a:endParaRPr>
        </a:p>
      </dgm:t>
    </dgm:pt>
    <dgm:pt modelId="{8A385959-55A5-4810-A4E0-6C5B7F4D096B}" type="sibTrans" cxnId="{B5384E12-05A5-4F14-AA05-8395889A107A}">
      <dgm:prSet/>
      <dgm:spPr/>
      <dgm:t>
        <a:bodyPr/>
        <a:lstStyle/>
        <a:p>
          <a:endParaRPr lang="zh-CN" altLang="en-US"/>
        </a:p>
      </dgm:t>
    </dgm:pt>
    <dgm:pt modelId="{76DCBE0D-F356-4F86-9E17-1C115A3BE788}" type="parTrans" cxnId="{9FE4D928-E025-4EC1-B72C-E800BEBADAB2}">
      <dgm:prSet/>
      <dgm:spPr/>
      <dgm:t>
        <a:bodyPr/>
        <a:lstStyle/>
        <a:p>
          <a:endParaRPr lang="zh-CN" altLang="en-US"/>
        </a:p>
      </dgm:t>
    </dgm:pt>
    <dgm:pt modelId="{D87A643E-1624-4FB6-AD3E-74ED4F14325C}">
      <dgm:prSet custT="1"/>
      <dgm:spPr/>
      <dgm: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2.6 System cutover</a:t>
          </a:r>
          <a:endParaRPr lang="en-US" altLang="zh-CN" sz="2000" b="0" i="0" u="none" kern="1200">
            <a:solidFill>
              <a:srgbClr val="01ACF1"/>
            </a:solidFill>
            <a:latin typeface="+mn-lt"/>
            <a:ea typeface="+mn-ea"/>
            <a:cs typeface="+mn-ea"/>
            <a:sym typeface="+mn-lt"/>
          </a:endParaRPr>
        </a:p>
      </dgm:t>
    </dgm:pt>
    <dgm:pt modelId="{8A819848-9A14-4B7B-8944-66A6715F365D}" type="sibTrans" cxnId="{9FE4D928-E025-4EC1-B72C-E800BEBADAB2}">
      <dgm:prSet/>
      <dgm:spPr/>
      <dgm:t>
        <a:bodyPr/>
        <a:lstStyle/>
        <a:p>
          <a:endParaRPr lang="zh-CN" altLang="en-US"/>
        </a:p>
      </dgm:t>
    </dgm:pt>
    <dgm:pt modelId="{7E1BF25A-DD70-4AD9-BB78-FA53007EECA3}" type="parTrans" cxnId="{C56996BA-4F02-4BD2-BBDB-44777DB61AC9}">
      <dgm:prSet/>
      <dgm:spPr/>
      <dgm:t>
        <a:bodyPr/>
        <a:lstStyle/>
        <a:p>
          <a:endParaRPr lang="zh-CN" altLang="en-US"/>
        </a:p>
      </dgm:t>
    </dgm:pt>
    <dgm:pt modelId="{4205DE5E-266A-4917-BBAA-D65D6E179991}">
      <dgm:prSet custT="1"/>
      <dgm:spPr/>
      <dgm: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2.7 Performance and feature testing</a:t>
          </a:r>
          <a:endParaRPr lang="en-US" altLang="zh-CN" sz="2000" b="0" i="0" u="none" kern="1200">
            <a:solidFill>
              <a:srgbClr val="01ACF1"/>
            </a:solidFill>
            <a:latin typeface="+mn-lt"/>
            <a:ea typeface="+mn-ea"/>
            <a:cs typeface="+mn-ea"/>
            <a:sym typeface="+mn-lt"/>
          </a:endParaRPr>
        </a:p>
      </dgm:t>
    </dgm:pt>
    <dgm:pt modelId="{DE854158-7222-458E-8795-DEB31A1A695F}" type="sibTrans" cxnId="{C56996BA-4F02-4BD2-BBDB-44777DB61AC9}">
      <dgm:prSet/>
      <dgm:spPr/>
      <dgm:t>
        <a:bodyPr/>
        <a:lstStyle/>
        <a:p>
          <a:endParaRPr lang="zh-CN" altLang="en-US"/>
        </a:p>
      </dgm:t>
    </dgm:pt>
    <dgm:pt modelId="{2A46E074-81A1-4153-B8C0-4BAC0AE72609}" type="pres">
      <dgm:prSet presAssocID="{08CD5ADC-E3B6-44A1-BA82-0BE6F688A640}" presName="vert0" presStyleCnt="0">
        <dgm:presLayoutVars>
          <dgm:dir/>
          <dgm:animOne val="branch"/>
          <dgm:animLvl val="lvl"/>
        </dgm:presLayoutVars>
      </dgm:prSet>
      <dgm:spPr/>
    </dgm:pt>
    <dgm:pt modelId="{5685EA1C-66F4-4677-B17E-B039C894E0A2}" type="pres">
      <dgm:prSet presAssocID="{83280A17-F8D3-4382-BD85-7F454EC147A9}" presName="thickLine" presStyleLbl="alignNode1" presStyleIdx="0" presStyleCnt="7"/>
      <dgm:spPr/>
    </dgm:pt>
    <dgm:pt modelId="{917A36B1-CEAA-48C1-AE8C-2760C66875F8}" type="pres">
      <dgm:prSet presAssocID="{83280A17-F8D3-4382-BD85-7F454EC147A9}" presName="horz1" presStyleCnt="0"/>
      <dgm:spPr/>
    </dgm:pt>
    <dgm:pt modelId="{B591E275-740F-4FDE-893E-BDFA412ECFF2}" type="pres">
      <dgm:prSet presAssocID="{83280A17-F8D3-4382-BD85-7F454EC147A9}" presName="tx1" presStyleLbl="revTx" presStyleIdx="0" presStyleCnt="7" custScaleX="100000"/>
      <dgm:spPr/>
    </dgm:pt>
    <dgm:pt modelId="{6A58442B-F40F-434C-829F-CE2653E6EAC7}" type="pres">
      <dgm:prSet presAssocID="{83280A17-F8D3-4382-BD85-7F454EC147A9}" presName="vert1" presStyleCnt="0"/>
      <dgm:spPr/>
    </dgm:pt>
    <dgm:pt modelId="{35DEA3A3-BEC4-4274-8EDE-66EFABAFB88D}" type="pres">
      <dgm:prSet presAssocID="{0BAAC908-4274-45E6-B698-547A36BCDF11}" presName="thickLine" presStyleLbl="alignNode1" presStyleIdx="1" presStyleCnt="7"/>
      <dgm:spPr/>
    </dgm:pt>
    <dgm:pt modelId="{093BCC98-CDFF-4DC3-A741-3FF25D182A2C}" type="pres">
      <dgm:prSet presAssocID="{0BAAC908-4274-45E6-B698-547A36BCDF11}" presName="horz1" presStyleCnt="0"/>
      <dgm:spPr/>
    </dgm:pt>
    <dgm:pt modelId="{FB2A13FE-A125-4670-A760-25270CE49DB1}" type="pres">
      <dgm:prSet presAssocID="{0BAAC908-4274-45E6-B698-547A36BCDF11}" presName="tx1" presStyleLbl="revTx" presStyleIdx="1" presStyleCnt="7"/>
      <dgm:spPr/>
    </dgm:pt>
    <dgm:pt modelId="{5BC88CC9-0DC7-4D0C-B43E-4C80F1CA80BD}" type="pres">
      <dgm:prSet presAssocID="{0BAAC908-4274-45E6-B698-547A36BCDF11}" presName="vert1" presStyleCnt="0"/>
      <dgm:spPr/>
    </dgm:pt>
    <dgm:pt modelId="{328C18CD-F0D8-4813-AF09-7F89D64BE59B}" type="pres">
      <dgm:prSet presAssocID="{0E75E8BF-44D2-4327-9924-1F1DD4A0A715}" presName="thickLine" presStyleLbl="alignNode1" presStyleIdx="2" presStyleCnt="7"/>
      <dgm:spPr/>
    </dgm:pt>
    <dgm:pt modelId="{B1FDBFA2-5727-4737-BAAC-1FF314136C78}" type="pres">
      <dgm:prSet presAssocID="{0E75E8BF-44D2-4327-9924-1F1DD4A0A715}" presName="horz1" presStyleCnt="0"/>
      <dgm:spPr/>
    </dgm:pt>
    <dgm:pt modelId="{860F79F6-813A-4DA8-96A1-6644F8B6B6AD}" type="pres">
      <dgm:prSet presAssocID="{0E75E8BF-44D2-4327-9924-1F1DD4A0A715}" presName="tx1" presStyleLbl="revTx" presStyleIdx="2" presStyleCnt="7"/>
      <dgm:spPr/>
    </dgm:pt>
    <dgm:pt modelId="{7EF077F0-CDDB-4494-A6FE-785FB0FC3170}" type="pres">
      <dgm:prSet presAssocID="{0E75E8BF-44D2-4327-9924-1F1DD4A0A715}" presName="vert1" presStyleCnt="0"/>
      <dgm:spPr/>
    </dgm:pt>
    <dgm:pt modelId="{C34DA546-2894-4BD6-A183-DBFAD9EECA78}" type="pres">
      <dgm:prSet presAssocID="{8CBFB3B3-83DB-4B7E-8380-A25911447A44}" presName="thickLine" presStyleLbl="alignNode1" presStyleIdx="3" presStyleCnt="7"/>
      <dgm:spPr/>
    </dgm:pt>
    <dgm:pt modelId="{091ADC36-2D58-42BB-AE5A-5671913CBDF7}" type="pres">
      <dgm:prSet presAssocID="{8CBFB3B3-83DB-4B7E-8380-A25911447A44}" presName="horz1" presStyleCnt="0"/>
      <dgm:spPr/>
    </dgm:pt>
    <dgm:pt modelId="{0AA27C10-E60B-41B8-9E03-31F374A1BD69}" type="pres">
      <dgm:prSet presAssocID="{8CBFB3B3-83DB-4B7E-8380-A25911447A44}" presName="tx1" presStyleLbl="revTx" presStyleIdx="3" presStyleCnt="7"/>
      <dgm:spPr/>
    </dgm:pt>
    <dgm:pt modelId="{3D9149C3-9BDF-4509-A365-173CF30EA166}" type="pres">
      <dgm:prSet presAssocID="{8CBFB3B3-83DB-4B7E-8380-A25911447A44}" presName="vert1" presStyleCnt="0"/>
      <dgm:spPr/>
    </dgm:pt>
    <dgm:pt modelId="{CE7B6640-699C-4E54-A4D9-454CCFFBE48E}" type="pres">
      <dgm:prSet presAssocID="{3BFCB070-C126-4619-B4A5-528029766A45}" presName="thickLine" presStyleLbl="alignNode1" presStyleIdx="4" presStyleCnt="7"/>
      <dgm:spPr/>
    </dgm:pt>
    <dgm:pt modelId="{50F12DC0-2FB9-434A-AF83-E7FB345252E9}" type="pres">
      <dgm:prSet presAssocID="{3BFCB070-C126-4619-B4A5-528029766A45}" presName="horz1" presStyleCnt="0"/>
      <dgm:spPr/>
    </dgm:pt>
    <dgm:pt modelId="{AE0FD074-8A32-41EE-8F23-B197287D567A}" type="pres">
      <dgm:prSet presAssocID="{3BFCB070-C126-4619-B4A5-528029766A45}" presName="tx1" presStyleLbl="revTx" presStyleIdx="4" presStyleCnt="7"/>
      <dgm:spPr/>
    </dgm:pt>
    <dgm:pt modelId="{8A423645-27AF-4BC5-86C9-FE53007674CC}" type="pres">
      <dgm:prSet presAssocID="{3BFCB070-C126-4619-B4A5-528029766A45}" presName="vert1" presStyleCnt="0"/>
      <dgm:spPr/>
    </dgm:pt>
    <dgm:pt modelId="{CDCA4D97-7FC8-422B-816E-0601C807BB86}" type="pres">
      <dgm:prSet presAssocID="{D87A643E-1624-4FB6-AD3E-74ED4F14325C}" presName="thickLine" presStyleLbl="alignNode1" presStyleIdx="5" presStyleCnt="7"/>
      <dgm:spPr/>
    </dgm:pt>
    <dgm:pt modelId="{D46C29F6-2BFF-4C9E-9FBC-4123F2F81682}" type="pres">
      <dgm:prSet presAssocID="{D87A643E-1624-4FB6-AD3E-74ED4F14325C}" presName="horz1" presStyleCnt="0"/>
      <dgm:spPr/>
    </dgm:pt>
    <dgm:pt modelId="{8022ACBF-B697-4735-981B-031CCD0E4540}" type="pres">
      <dgm:prSet presAssocID="{D87A643E-1624-4FB6-AD3E-74ED4F14325C}" presName="tx1" presStyleLbl="revTx" presStyleIdx="5" presStyleCnt="7"/>
      <dgm:spPr/>
    </dgm:pt>
    <dgm:pt modelId="{EF639EA6-E6F0-4B6E-B59F-ED2B2A2D2C52}" type="pres">
      <dgm:prSet presAssocID="{D87A643E-1624-4FB6-AD3E-74ED4F14325C}" presName="vert1" presStyleCnt="0"/>
      <dgm:spPr/>
    </dgm:pt>
    <dgm:pt modelId="{AA8E476F-88C4-4418-9520-AC2BCAAE787C}" type="pres">
      <dgm:prSet presAssocID="{4205DE5E-266A-4917-BBAA-D65D6E179991}" presName="thickLine" presStyleLbl="alignNode1" presStyleIdx="6" presStyleCnt="7"/>
      <dgm:spPr/>
    </dgm:pt>
    <dgm:pt modelId="{EA972356-1923-47B7-B997-9481DF02DED1}" type="pres">
      <dgm:prSet presAssocID="{4205DE5E-266A-4917-BBAA-D65D6E179991}" presName="horz1" presStyleCnt="0"/>
      <dgm:spPr/>
    </dgm:pt>
    <dgm:pt modelId="{24038B79-45B6-4DDC-83BA-FE3BC79A1FCC}" type="pres">
      <dgm:prSet presAssocID="{4205DE5E-266A-4917-BBAA-D65D6E179991}" presName="tx1" presStyleLbl="revTx" presStyleIdx="6" presStyleCnt="7"/>
      <dgm:spPr/>
    </dgm:pt>
    <dgm:pt modelId="{DB0C5A34-1ED1-4A53-9761-A95898D55F33}" type="pres">
      <dgm:prSet presAssocID="{4205DE5E-266A-4917-BBAA-D65D6E179991}" presName="vert1" presStyleCnt="0"/>
      <dgm:spPr/>
    </dgm:pt>
  </dgm:ptLst>
  <dgm:cxnLst>
    <dgm:cxn modelId="{B5384E12-05A5-4F14-AA05-8395889A107A}" srcId="{08CD5ADC-E3B6-44A1-BA82-0BE6F688A640}" destId="{3BFCB070-C126-4619-B4A5-528029766A45}" srcOrd="4" destOrd="0" parTransId="{088264D2-E806-4159-842D-42E714454C37}" sibTransId="{8A385959-55A5-4810-A4E0-6C5B7F4D096B}"/>
    <dgm:cxn modelId="{7AE46A23-129F-48FE-8397-8E281B2A95CA}" type="presOf" srcId="{3BFCB070-C126-4619-B4A5-528029766A45}" destId="{AE0FD074-8A32-41EE-8F23-B197287D567A}" srcOrd="0" destOrd="0" presId="urn:microsoft.com/office/officeart/2008/layout/LinedList"/>
    <dgm:cxn modelId="{81AFD323-A656-4D65-934F-7FD44DBADB77}" type="presOf" srcId="{8CBFB3B3-83DB-4B7E-8380-A25911447A44}" destId="{0AA27C10-E60B-41B8-9E03-31F374A1BD69}" srcOrd="0" destOrd="0" presId="urn:microsoft.com/office/officeart/2008/layout/LinedList"/>
    <dgm:cxn modelId="{9FE4D928-E025-4EC1-B72C-E800BEBADAB2}" srcId="{08CD5ADC-E3B6-44A1-BA82-0BE6F688A640}" destId="{D87A643E-1624-4FB6-AD3E-74ED4F14325C}" srcOrd="5" destOrd="0" parTransId="{76DCBE0D-F356-4F86-9E17-1C115A3BE788}" sibTransId="{8A819848-9A14-4B7B-8944-66A6715F365D}"/>
    <dgm:cxn modelId="{DA1B4B40-5B4D-4AF6-9979-395348F49EDE}" type="presOf" srcId="{83280A17-F8D3-4382-BD85-7F454EC147A9}" destId="{B591E275-740F-4FDE-893E-BDFA412ECFF2}" srcOrd="0" destOrd="0" presId="urn:microsoft.com/office/officeart/2008/layout/LinedList"/>
    <dgm:cxn modelId="{DEBB3445-A4FC-49CC-8F58-2920283DC582}" type="presOf" srcId="{0E75E8BF-44D2-4327-9924-1F1DD4A0A715}" destId="{860F79F6-813A-4DA8-96A1-6644F8B6B6AD}" srcOrd="0" destOrd="0" presId="urn:microsoft.com/office/officeart/2008/layout/LinedList"/>
    <dgm:cxn modelId="{4857B949-5896-4163-98A3-3CC8CB4CDDCF}" srcId="{08CD5ADC-E3B6-44A1-BA82-0BE6F688A640}" destId="{83280A17-F8D3-4382-BD85-7F454EC147A9}" srcOrd="0" destOrd="0" parTransId="{2D7F24B8-2246-4451-9185-4624397FDE05}" sibTransId="{9DFDA7CD-1895-41A1-8600-E9B4BA1C27CE}"/>
    <dgm:cxn modelId="{5CE86652-2305-4580-9C7F-A39341E0E8AA}" type="presOf" srcId="{D87A643E-1624-4FB6-AD3E-74ED4F14325C}" destId="{8022ACBF-B697-4735-981B-031CCD0E4540}" srcOrd="0" destOrd="0" presId="urn:microsoft.com/office/officeart/2008/layout/LinedList"/>
    <dgm:cxn modelId="{CB0A6674-26BE-45A6-98BB-16392FE50CF7}" type="presOf" srcId="{08CD5ADC-E3B6-44A1-BA82-0BE6F688A640}" destId="{2A46E074-81A1-4153-B8C0-4BAC0AE72609}" srcOrd="0" destOrd="0" presId="urn:microsoft.com/office/officeart/2008/layout/LinedList"/>
    <dgm:cxn modelId="{B3A935AF-E618-4216-9ECF-63D14CCC633C}" type="presOf" srcId="{4205DE5E-266A-4917-BBAA-D65D6E179991}" destId="{24038B79-45B6-4DDC-83BA-FE3BC79A1FCC}" srcOrd="0" destOrd="0" presId="urn:microsoft.com/office/officeart/2008/layout/LinedList"/>
    <dgm:cxn modelId="{C56996BA-4F02-4BD2-BBDB-44777DB61AC9}" srcId="{08CD5ADC-E3B6-44A1-BA82-0BE6F688A640}" destId="{4205DE5E-266A-4917-BBAA-D65D6E179991}" srcOrd="6" destOrd="0" parTransId="{7E1BF25A-DD70-4AD9-BB78-FA53007EECA3}" sibTransId="{DE854158-7222-458E-8795-DEB31A1A695F}"/>
    <dgm:cxn modelId="{50FBB9BF-4F37-48D9-8BA4-35BF82CCDC53}" srcId="{08CD5ADC-E3B6-44A1-BA82-0BE6F688A640}" destId="{8CBFB3B3-83DB-4B7E-8380-A25911447A44}" srcOrd="3" destOrd="0" parTransId="{574BFEDA-C11B-419F-AC2A-F07EF2F10127}" sibTransId="{24486E88-6BFF-43CD-949E-7BE304A7E49F}"/>
    <dgm:cxn modelId="{3DEFA4CD-5EAC-40B1-83DE-C807DE60BD04}" type="presOf" srcId="{0BAAC908-4274-45E6-B698-547A36BCDF11}" destId="{FB2A13FE-A125-4670-A760-25270CE49DB1}" srcOrd="0" destOrd="0" presId="urn:microsoft.com/office/officeart/2008/layout/LinedList"/>
    <dgm:cxn modelId="{FA2D6CDB-592A-494C-9019-196E2C5BE2EA}" srcId="{08CD5ADC-E3B6-44A1-BA82-0BE6F688A640}" destId="{0BAAC908-4274-45E6-B698-547A36BCDF11}" srcOrd="1" destOrd="0" parTransId="{B78BCB73-6F19-489F-9503-3AFA3E59BF2D}" sibTransId="{F4B6CDBC-2779-4765-B7E1-ADAD379839D7}"/>
    <dgm:cxn modelId="{5C0820E6-3E97-47B5-9024-C8E172C9289B}" srcId="{08CD5ADC-E3B6-44A1-BA82-0BE6F688A640}" destId="{0E75E8BF-44D2-4327-9924-1F1DD4A0A715}" srcOrd="2" destOrd="0" parTransId="{202A1029-F723-4D5A-A9E3-43DCBF7B396F}" sibTransId="{41B419FE-B6A8-4E6E-8690-F567CD65FF26}"/>
    <dgm:cxn modelId="{80CEFF0A-C8B2-412E-BA78-5A40DCA39526}" type="presParOf" srcId="{2A46E074-81A1-4153-B8C0-4BAC0AE72609}" destId="{5685EA1C-66F4-4677-B17E-B039C894E0A2}" srcOrd="0" destOrd="0" presId="urn:microsoft.com/office/officeart/2008/layout/LinedList"/>
    <dgm:cxn modelId="{6BD7D770-6E4A-466B-B466-D9FA0D96C1DF}" type="presParOf" srcId="{2A46E074-81A1-4153-B8C0-4BAC0AE72609}" destId="{917A36B1-CEAA-48C1-AE8C-2760C66875F8}" srcOrd="1" destOrd="0" presId="urn:microsoft.com/office/officeart/2008/layout/LinedList"/>
    <dgm:cxn modelId="{6149E5B2-07BF-4DCB-9580-27CB4E098FD9}" type="presParOf" srcId="{917A36B1-CEAA-48C1-AE8C-2760C66875F8}" destId="{B591E275-740F-4FDE-893E-BDFA412ECFF2}" srcOrd="0" destOrd="0" presId="urn:microsoft.com/office/officeart/2008/layout/LinedList"/>
    <dgm:cxn modelId="{087E6C18-BAD3-4640-B50D-0920F3B5DCA0}" type="presParOf" srcId="{917A36B1-CEAA-48C1-AE8C-2760C66875F8}" destId="{6A58442B-F40F-434C-829F-CE2653E6EAC7}" srcOrd="1" destOrd="0" presId="urn:microsoft.com/office/officeart/2008/layout/LinedList"/>
    <dgm:cxn modelId="{2BAB8522-C9ED-4958-835E-934772DCCFF4}" type="presParOf" srcId="{2A46E074-81A1-4153-B8C0-4BAC0AE72609}" destId="{35DEA3A3-BEC4-4274-8EDE-66EFABAFB88D}" srcOrd="2" destOrd="0" presId="urn:microsoft.com/office/officeart/2008/layout/LinedList"/>
    <dgm:cxn modelId="{A2815734-8A04-44E3-8D83-91D1D9903901}" type="presParOf" srcId="{2A46E074-81A1-4153-B8C0-4BAC0AE72609}" destId="{093BCC98-CDFF-4DC3-A741-3FF25D182A2C}" srcOrd="3" destOrd="0" presId="urn:microsoft.com/office/officeart/2008/layout/LinedList"/>
    <dgm:cxn modelId="{617A4AB7-3259-4ABD-9A27-5AD222F8C408}" type="presParOf" srcId="{093BCC98-CDFF-4DC3-A741-3FF25D182A2C}" destId="{FB2A13FE-A125-4670-A760-25270CE49DB1}" srcOrd="0" destOrd="0" presId="urn:microsoft.com/office/officeart/2008/layout/LinedList"/>
    <dgm:cxn modelId="{564214DA-8BA0-47F2-92D5-C94376F30CB2}" type="presParOf" srcId="{093BCC98-CDFF-4DC3-A741-3FF25D182A2C}" destId="{5BC88CC9-0DC7-4D0C-B43E-4C80F1CA80BD}" srcOrd="1" destOrd="0" presId="urn:microsoft.com/office/officeart/2008/layout/LinedList"/>
    <dgm:cxn modelId="{1E2C7645-393B-4EFC-A98E-EE58F815B170}" type="presParOf" srcId="{2A46E074-81A1-4153-B8C0-4BAC0AE72609}" destId="{328C18CD-F0D8-4813-AF09-7F89D64BE59B}" srcOrd="4" destOrd="0" presId="urn:microsoft.com/office/officeart/2008/layout/LinedList"/>
    <dgm:cxn modelId="{74E98353-594E-496A-8BB4-65D040FBCB34}" type="presParOf" srcId="{2A46E074-81A1-4153-B8C0-4BAC0AE72609}" destId="{B1FDBFA2-5727-4737-BAAC-1FF314136C78}" srcOrd="5" destOrd="0" presId="urn:microsoft.com/office/officeart/2008/layout/LinedList"/>
    <dgm:cxn modelId="{7393FA1B-5EC1-4422-8BA0-134533D60AFA}" type="presParOf" srcId="{B1FDBFA2-5727-4737-BAAC-1FF314136C78}" destId="{860F79F6-813A-4DA8-96A1-6644F8B6B6AD}" srcOrd="0" destOrd="0" presId="urn:microsoft.com/office/officeart/2008/layout/LinedList"/>
    <dgm:cxn modelId="{B2ECDF21-C0EA-47AF-A6A5-F83640E8F703}" type="presParOf" srcId="{B1FDBFA2-5727-4737-BAAC-1FF314136C78}" destId="{7EF077F0-CDDB-4494-A6FE-785FB0FC3170}" srcOrd="1" destOrd="0" presId="urn:microsoft.com/office/officeart/2008/layout/LinedList"/>
    <dgm:cxn modelId="{85F59F43-3733-4ED5-94E9-C20F7B217029}" type="presParOf" srcId="{2A46E074-81A1-4153-B8C0-4BAC0AE72609}" destId="{C34DA546-2894-4BD6-A183-DBFAD9EECA78}" srcOrd="6" destOrd="0" presId="urn:microsoft.com/office/officeart/2008/layout/LinedList"/>
    <dgm:cxn modelId="{B0CD868D-2451-4BAD-B969-78BD82020A3C}" type="presParOf" srcId="{2A46E074-81A1-4153-B8C0-4BAC0AE72609}" destId="{091ADC36-2D58-42BB-AE5A-5671913CBDF7}" srcOrd="7" destOrd="0" presId="urn:microsoft.com/office/officeart/2008/layout/LinedList"/>
    <dgm:cxn modelId="{331C9BE1-6ABE-4E6B-8594-626ABFA7E799}" type="presParOf" srcId="{091ADC36-2D58-42BB-AE5A-5671913CBDF7}" destId="{0AA27C10-E60B-41B8-9E03-31F374A1BD69}" srcOrd="0" destOrd="0" presId="urn:microsoft.com/office/officeart/2008/layout/LinedList"/>
    <dgm:cxn modelId="{CC4F0F16-36E7-48B0-947A-D4E54AA378B1}" type="presParOf" srcId="{091ADC36-2D58-42BB-AE5A-5671913CBDF7}" destId="{3D9149C3-9BDF-4509-A365-173CF30EA166}" srcOrd="1" destOrd="0" presId="urn:microsoft.com/office/officeart/2008/layout/LinedList"/>
    <dgm:cxn modelId="{9AAC34FF-9E91-4EE3-88A8-1255CBF852D3}" type="presParOf" srcId="{2A46E074-81A1-4153-B8C0-4BAC0AE72609}" destId="{CE7B6640-699C-4E54-A4D9-454CCFFBE48E}" srcOrd="8" destOrd="0" presId="urn:microsoft.com/office/officeart/2008/layout/LinedList"/>
    <dgm:cxn modelId="{817927AC-11BE-403C-B728-23FC90A37195}" type="presParOf" srcId="{2A46E074-81A1-4153-B8C0-4BAC0AE72609}" destId="{50F12DC0-2FB9-434A-AF83-E7FB345252E9}" srcOrd="9" destOrd="0" presId="urn:microsoft.com/office/officeart/2008/layout/LinedList"/>
    <dgm:cxn modelId="{CB58877A-B872-455D-9423-94A1188669B3}" type="presParOf" srcId="{50F12DC0-2FB9-434A-AF83-E7FB345252E9}" destId="{AE0FD074-8A32-41EE-8F23-B197287D567A}" srcOrd="0" destOrd="0" presId="urn:microsoft.com/office/officeart/2008/layout/LinedList"/>
    <dgm:cxn modelId="{7D3780CA-D47E-4C88-9396-A817477C89D9}" type="presParOf" srcId="{50F12DC0-2FB9-434A-AF83-E7FB345252E9}" destId="{8A423645-27AF-4BC5-86C9-FE53007674CC}" srcOrd="1" destOrd="0" presId="urn:microsoft.com/office/officeart/2008/layout/LinedList"/>
    <dgm:cxn modelId="{F91D9478-775C-46E5-978C-12058B41E698}" type="presParOf" srcId="{2A46E074-81A1-4153-B8C0-4BAC0AE72609}" destId="{CDCA4D97-7FC8-422B-816E-0601C807BB86}" srcOrd="10" destOrd="0" presId="urn:microsoft.com/office/officeart/2008/layout/LinedList"/>
    <dgm:cxn modelId="{104866EC-421A-4290-BCFF-95DEC36DFA92}" type="presParOf" srcId="{2A46E074-81A1-4153-B8C0-4BAC0AE72609}" destId="{D46C29F6-2BFF-4C9E-9FBC-4123F2F81682}" srcOrd="11" destOrd="0" presId="urn:microsoft.com/office/officeart/2008/layout/LinedList"/>
    <dgm:cxn modelId="{6D0DD32B-3EE3-4F3E-B02F-C698B0846390}" type="presParOf" srcId="{D46C29F6-2BFF-4C9E-9FBC-4123F2F81682}" destId="{8022ACBF-B697-4735-981B-031CCD0E4540}" srcOrd="0" destOrd="0" presId="urn:microsoft.com/office/officeart/2008/layout/LinedList"/>
    <dgm:cxn modelId="{8F73853A-975C-42D9-BBC7-D381F7AA85CF}" type="presParOf" srcId="{D46C29F6-2BFF-4C9E-9FBC-4123F2F81682}" destId="{EF639EA6-E6F0-4B6E-B59F-ED2B2A2D2C52}" srcOrd="1" destOrd="0" presId="urn:microsoft.com/office/officeart/2008/layout/LinedList"/>
    <dgm:cxn modelId="{E43835DA-7000-4A62-BA5E-1EF44D81ECD6}" type="presParOf" srcId="{2A46E074-81A1-4153-B8C0-4BAC0AE72609}" destId="{AA8E476F-88C4-4418-9520-AC2BCAAE787C}" srcOrd="12" destOrd="0" presId="urn:microsoft.com/office/officeart/2008/layout/LinedList"/>
    <dgm:cxn modelId="{661D8BD1-8EF9-45AE-95F6-10CBA6104495}" type="presParOf" srcId="{2A46E074-81A1-4153-B8C0-4BAC0AE72609}" destId="{EA972356-1923-47B7-B997-9481DF02DED1}" srcOrd="13" destOrd="0" presId="urn:microsoft.com/office/officeart/2008/layout/LinedList"/>
    <dgm:cxn modelId="{70C573D2-6CBE-4C14-8413-BFFB9CECBC7C}" type="presParOf" srcId="{EA972356-1923-47B7-B997-9481DF02DED1}" destId="{24038B79-45B6-4DDC-83BA-FE3BC79A1FCC}" srcOrd="0" destOrd="0" presId="urn:microsoft.com/office/officeart/2008/layout/LinedList"/>
    <dgm:cxn modelId="{249D0E27-4A90-4CC7-869F-49E8BD6521C9}" type="presParOf" srcId="{EA972356-1923-47B7-B997-9481DF02DED1}" destId="{DB0C5A34-1ED1-4A53-9761-A95898D55F33}"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08CD5ADC-E3B6-44A1-BA82-0BE6F688A6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D7F24B8-2246-4451-9185-4624397FDE05}" type="parTrans" cxnId="{1D9C5C6F-48B5-4570-813C-D4DEA39BB9F4}">
      <dgm:prSet custT="1"/>
      <dgm:spPr/>
      <dgm:t>
        <a:bodyPr/>
        <a:lstStyle/>
        <a:p>
          <a:endParaRPr lang="en-US" sz="2000"/>
        </a:p>
      </dgm:t>
    </dgm:pt>
    <dgm:pt modelId="{83280A17-F8D3-4382-BD85-7F454EC147A9}">
      <dgm:prSet custT="1"/>
      <dgm:spPr/>
      <dgm:t>
        <a:bodyPr/>
        <a:lstStyle/>
        <a:p>
          <a:r>
            <a:rPr lang="en-US" sz="2000" b="0" i="0" strike="noStrike" cap="none" spc="0" baseline="0">
              <a:solidFill>
                <a:srgbClr val="01ACF1"/>
              </a:solidFill>
              <a:effectLst/>
              <a:latin typeface="Times New Roman"/>
              <a:ea typeface="Times New Roman"/>
              <a:cs typeface="Times New Roman"/>
            </a:rPr>
            <a:t>3.1 Overview of MSP</a:t>
          </a:r>
          <a:endParaRPr lang="en-US" sz="2000" b="1">
            <a:solidFill>
              <a:srgbClr val="FFFFFF"/>
            </a:solidFill>
            <a:latin typeface="腾讯体 W7" panose="020C08030202040F0204" pitchFamily="34" charset="-122"/>
            <a:ea typeface="腾讯体 W7" panose="020C08030202040F0204" pitchFamily="34" charset="-122"/>
            <a:cs typeface="+mn-ea"/>
            <a:sym typeface="+mn-lt"/>
          </a:endParaRPr>
        </a:p>
      </dgm:t>
    </dgm:pt>
    <dgm:pt modelId="{9DFDA7CD-1895-41A1-8600-E9B4BA1C27CE}" type="sibTrans" cxnId="{1D9C5C6F-48B5-4570-813C-D4DEA39BB9F4}">
      <dgm:prSet custT="1"/>
      <dgm:spPr/>
      <dgm:t>
        <a:bodyPr/>
        <a:lstStyle/>
        <a:p>
          <a:endParaRPr lang="en-US" sz="2000"/>
        </a:p>
      </dgm:t>
    </dgm:pt>
    <dgm:pt modelId="{B78BCB73-6F19-489F-9503-3AFA3E59BF2D}" type="parTrans" cxnId="{02D43857-B9DA-4ACF-A095-E3BE16865018}">
      <dgm:prSet/>
      <dgm:spPr/>
      <dgm:t>
        <a:bodyPr/>
        <a:lstStyle/>
        <a:p>
          <a:endParaRPr lang="zh-CN" altLang="en-US"/>
        </a:p>
      </dgm:t>
    </dgm:pt>
    <dgm:pt modelId="{0BAAC908-4274-45E6-B698-547A36BCDF11}">
      <dgm:prSet custT="1"/>
      <dgm:spPr/>
      <dgm: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3.2 Database migration</a:t>
          </a:r>
          <a:endParaRPr lang="en-US" altLang="zh-CN" sz="2000" b="0" i="0" u="none" kern="1200">
            <a:solidFill>
              <a:srgbClr val="01ACF1"/>
            </a:solidFill>
            <a:latin typeface="腾讯体 W7" panose="020C08030202040F0204" pitchFamily="34" charset="-122"/>
            <a:ea typeface="腾讯体 W7" panose="020C08030202040F0204" pitchFamily="34" charset="-122"/>
            <a:cs typeface="+mn-ea"/>
            <a:sym typeface="+mn-lt"/>
          </a:endParaRPr>
        </a:p>
      </dgm:t>
    </dgm:pt>
    <dgm:pt modelId="{F4B6CDBC-2779-4765-B7E1-ADAD379839D7}" type="sibTrans" cxnId="{02D43857-B9DA-4ACF-A095-E3BE16865018}">
      <dgm:prSet/>
      <dgm:spPr/>
      <dgm:t>
        <a:bodyPr/>
        <a:lstStyle/>
        <a:p>
          <a:endParaRPr lang="zh-CN" altLang="en-US"/>
        </a:p>
      </dgm:t>
    </dgm:pt>
    <dgm:pt modelId="{202A1029-F723-4D5A-A9E3-43DCBF7B396F}" type="parTrans" cxnId="{CB071A29-D433-43E7-B460-CEE239504A42}">
      <dgm:prSet/>
      <dgm:spPr/>
      <dgm:t>
        <a:bodyPr/>
        <a:lstStyle/>
        <a:p>
          <a:endParaRPr lang="zh-CN" altLang="en-US"/>
        </a:p>
      </dgm:t>
    </dgm:pt>
    <dgm:pt modelId="{0E75E8BF-44D2-4327-9924-1F1DD4A0A715}">
      <dgm:prSet custT="1"/>
      <dgm:spPr/>
      <dgm: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3.3 File migration</a:t>
          </a:r>
          <a:endParaRPr lang="en-US" altLang="zh-CN" sz="2000" b="0" i="0" u="none" kern="1200">
            <a:solidFill>
              <a:srgbClr val="01ACF1"/>
            </a:solidFill>
            <a:latin typeface="腾讯体 W7" panose="020C08030202040F0204" pitchFamily="34" charset="-122"/>
            <a:ea typeface="腾讯体 W7" panose="020C08030202040F0204" pitchFamily="34" charset="-122"/>
            <a:cs typeface="+mn-ea"/>
            <a:sym typeface="+mn-lt"/>
          </a:endParaRPr>
        </a:p>
      </dgm:t>
    </dgm:pt>
    <dgm:pt modelId="{41B419FE-B6A8-4E6E-8690-F567CD65FF26}" type="sibTrans" cxnId="{CB071A29-D433-43E7-B460-CEE239504A42}">
      <dgm:prSet/>
      <dgm:spPr/>
      <dgm:t>
        <a:bodyPr/>
        <a:lstStyle/>
        <a:p>
          <a:endParaRPr lang="zh-CN" altLang="en-US"/>
        </a:p>
      </dgm:t>
    </dgm:pt>
    <dgm:pt modelId="{574BFEDA-C11B-419F-AC2A-F07EF2F10127}" type="parTrans" cxnId="{6EE165C2-72D7-4E45-BD51-AE0599665C12}">
      <dgm:prSet/>
      <dgm:spPr/>
      <dgm:t>
        <a:bodyPr/>
        <a:lstStyle/>
        <a:p>
          <a:endParaRPr lang="zh-CN" altLang="en-US"/>
        </a:p>
      </dgm:t>
    </dgm:pt>
    <dgm:pt modelId="{8CBFB3B3-83DB-4B7E-8380-A25911447A44}">
      <dgm:prSet custT="1"/>
      <dgm:spPr/>
      <dgm: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3.4 Server migration</a:t>
          </a:r>
          <a:endParaRPr lang="en-US" altLang="zh-CN" sz="2000" b="0" i="0" u="none" kern="1200">
            <a:solidFill>
              <a:srgbClr val="01ACF1"/>
            </a:solidFill>
            <a:latin typeface="腾讯体 W7" panose="020C08030202040F0204" pitchFamily="34" charset="-122"/>
            <a:ea typeface="腾讯体 W7" panose="020C08030202040F0204" pitchFamily="34" charset="-122"/>
            <a:cs typeface="+mn-ea"/>
            <a:sym typeface="+mn-lt"/>
          </a:endParaRPr>
        </a:p>
      </dgm:t>
    </dgm:pt>
    <dgm:pt modelId="{24486E88-6BFF-43CD-949E-7BE304A7E49F}" type="sibTrans" cxnId="{6EE165C2-72D7-4E45-BD51-AE0599665C12}">
      <dgm:prSet/>
      <dgm:spPr/>
      <dgm:t>
        <a:bodyPr/>
        <a:lstStyle/>
        <a:p>
          <a:endParaRPr lang="zh-CN" altLang="en-US"/>
        </a:p>
      </dgm:t>
    </dgm:pt>
    <dgm:pt modelId="{088264D2-E806-4159-842D-42E714454C37}" type="parTrans" cxnId="{B9D76DCD-B253-4719-8521-85138DA4EDFE}">
      <dgm:prSet/>
      <dgm:spPr/>
      <dgm:t>
        <a:bodyPr/>
        <a:lstStyle/>
        <a:p>
          <a:endParaRPr lang="zh-CN" altLang="en-US"/>
        </a:p>
      </dgm:t>
    </dgm:pt>
    <dgm:pt modelId="{3BFCB070-C126-4619-B4A5-528029766A45}">
      <dgm:prSet custT="1"/>
      <dgm:spPr/>
      <dgm: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3.5 Big data migration</a:t>
          </a:r>
          <a:endParaRPr lang="en-US" altLang="zh-CN" sz="2000" b="0" i="0" u="none" kern="1200">
            <a:solidFill>
              <a:srgbClr val="01ACF1"/>
            </a:solidFill>
            <a:latin typeface="腾讯体 W7" panose="020C08030202040F0204" pitchFamily="34" charset="-122"/>
            <a:ea typeface="腾讯体 W7" panose="020C08030202040F0204" pitchFamily="34" charset="-122"/>
            <a:cs typeface="+mn-ea"/>
            <a:sym typeface="+mn-lt"/>
          </a:endParaRPr>
        </a:p>
      </dgm:t>
    </dgm:pt>
    <dgm:pt modelId="{8A385959-55A5-4810-A4E0-6C5B7F4D096B}" type="sibTrans" cxnId="{B9D76DCD-B253-4719-8521-85138DA4EDFE}">
      <dgm:prSet/>
      <dgm:spPr/>
      <dgm:t>
        <a:bodyPr/>
        <a:lstStyle/>
        <a:p>
          <a:endParaRPr lang="zh-CN" altLang="en-US"/>
        </a:p>
      </dgm:t>
    </dgm:pt>
    <dgm:pt modelId="{2A46E074-81A1-4153-B8C0-4BAC0AE72609}" type="pres">
      <dgm:prSet presAssocID="{08CD5ADC-E3B6-44A1-BA82-0BE6F688A640}" presName="vert0" presStyleCnt="0">
        <dgm:presLayoutVars>
          <dgm:dir/>
          <dgm:animOne val="branch"/>
          <dgm:animLvl val="lvl"/>
        </dgm:presLayoutVars>
      </dgm:prSet>
      <dgm:spPr/>
    </dgm:pt>
    <dgm:pt modelId="{5685EA1C-66F4-4677-B17E-B039C894E0A2}" type="pres">
      <dgm:prSet presAssocID="{83280A17-F8D3-4382-BD85-7F454EC147A9}" presName="thickLine" presStyleLbl="alignNode1" presStyleIdx="0" presStyleCnt="5"/>
      <dgm:spPr/>
    </dgm:pt>
    <dgm:pt modelId="{917A36B1-CEAA-48C1-AE8C-2760C66875F8}" type="pres">
      <dgm:prSet presAssocID="{83280A17-F8D3-4382-BD85-7F454EC147A9}" presName="horz1" presStyleCnt="0"/>
      <dgm:spPr/>
    </dgm:pt>
    <dgm:pt modelId="{B591E275-740F-4FDE-893E-BDFA412ECFF2}" type="pres">
      <dgm:prSet presAssocID="{83280A17-F8D3-4382-BD85-7F454EC147A9}" presName="tx1" presStyleLbl="revTx" presStyleIdx="0" presStyleCnt="5" custScaleX="100000"/>
      <dgm:spPr/>
    </dgm:pt>
    <dgm:pt modelId="{6A58442B-F40F-434C-829F-CE2653E6EAC7}" type="pres">
      <dgm:prSet presAssocID="{83280A17-F8D3-4382-BD85-7F454EC147A9}" presName="vert1" presStyleCnt="0"/>
      <dgm:spPr/>
    </dgm:pt>
    <dgm:pt modelId="{35DEA3A3-BEC4-4274-8EDE-66EFABAFB88D}" type="pres">
      <dgm:prSet presAssocID="{0BAAC908-4274-45E6-B698-547A36BCDF11}" presName="thickLine" presStyleLbl="alignNode1" presStyleIdx="1" presStyleCnt="5"/>
      <dgm:spPr/>
    </dgm:pt>
    <dgm:pt modelId="{093BCC98-CDFF-4DC3-A741-3FF25D182A2C}" type="pres">
      <dgm:prSet presAssocID="{0BAAC908-4274-45E6-B698-547A36BCDF11}" presName="horz1" presStyleCnt="0"/>
      <dgm:spPr/>
    </dgm:pt>
    <dgm:pt modelId="{FB2A13FE-A125-4670-A760-25270CE49DB1}" type="pres">
      <dgm:prSet presAssocID="{0BAAC908-4274-45E6-B698-547A36BCDF11}" presName="tx1" presStyleLbl="revTx" presStyleIdx="1" presStyleCnt="5"/>
      <dgm:spPr/>
    </dgm:pt>
    <dgm:pt modelId="{5BC88CC9-0DC7-4D0C-B43E-4C80F1CA80BD}" type="pres">
      <dgm:prSet presAssocID="{0BAAC908-4274-45E6-B698-547A36BCDF11}" presName="vert1" presStyleCnt="0"/>
      <dgm:spPr/>
    </dgm:pt>
    <dgm:pt modelId="{328C18CD-F0D8-4813-AF09-7F89D64BE59B}" type="pres">
      <dgm:prSet presAssocID="{0E75E8BF-44D2-4327-9924-1F1DD4A0A715}" presName="thickLine" presStyleLbl="alignNode1" presStyleIdx="2" presStyleCnt="5"/>
      <dgm:spPr/>
    </dgm:pt>
    <dgm:pt modelId="{B1FDBFA2-5727-4737-BAAC-1FF314136C78}" type="pres">
      <dgm:prSet presAssocID="{0E75E8BF-44D2-4327-9924-1F1DD4A0A715}" presName="horz1" presStyleCnt="0"/>
      <dgm:spPr/>
    </dgm:pt>
    <dgm:pt modelId="{860F79F6-813A-4DA8-96A1-6644F8B6B6AD}" type="pres">
      <dgm:prSet presAssocID="{0E75E8BF-44D2-4327-9924-1F1DD4A0A715}" presName="tx1" presStyleLbl="revTx" presStyleIdx="2" presStyleCnt="5"/>
      <dgm:spPr/>
    </dgm:pt>
    <dgm:pt modelId="{7EF077F0-CDDB-4494-A6FE-785FB0FC3170}" type="pres">
      <dgm:prSet presAssocID="{0E75E8BF-44D2-4327-9924-1F1DD4A0A715}" presName="vert1" presStyleCnt="0"/>
      <dgm:spPr/>
    </dgm:pt>
    <dgm:pt modelId="{C34DA546-2894-4BD6-A183-DBFAD9EECA78}" type="pres">
      <dgm:prSet presAssocID="{8CBFB3B3-83DB-4B7E-8380-A25911447A44}" presName="thickLine" presStyleLbl="alignNode1" presStyleIdx="3" presStyleCnt="5"/>
      <dgm:spPr/>
    </dgm:pt>
    <dgm:pt modelId="{091ADC36-2D58-42BB-AE5A-5671913CBDF7}" type="pres">
      <dgm:prSet presAssocID="{8CBFB3B3-83DB-4B7E-8380-A25911447A44}" presName="horz1" presStyleCnt="0"/>
      <dgm:spPr/>
    </dgm:pt>
    <dgm:pt modelId="{0AA27C10-E60B-41B8-9E03-31F374A1BD69}" type="pres">
      <dgm:prSet presAssocID="{8CBFB3B3-83DB-4B7E-8380-A25911447A44}" presName="tx1" presStyleLbl="revTx" presStyleIdx="3" presStyleCnt="5"/>
      <dgm:spPr/>
    </dgm:pt>
    <dgm:pt modelId="{3D9149C3-9BDF-4509-A365-173CF30EA166}" type="pres">
      <dgm:prSet presAssocID="{8CBFB3B3-83DB-4B7E-8380-A25911447A44}" presName="vert1" presStyleCnt="0"/>
      <dgm:spPr/>
    </dgm:pt>
    <dgm:pt modelId="{CE7B6640-699C-4E54-A4D9-454CCFFBE48E}" type="pres">
      <dgm:prSet presAssocID="{3BFCB070-C126-4619-B4A5-528029766A45}" presName="thickLine" presStyleLbl="alignNode1" presStyleIdx="4" presStyleCnt="5"/>
      <dgm:spPr/>
    </dgm:pt>
    <dgm:pt modelId="{50F12DC0-2FB9-434A-AF83-E7FB345252E9}" type="pres">
      <dgm:prSet presAssocID="{3BFCB070-C126-4619-B4A5-528029766A45}" presName="horz1" presStyleCnt="0"/>
      <dgm:spPr/>
    </dgm:pt>
    <dgm:pt modelId="{AE0FD074-8A32-41EE-8F23-B197287D567A}" type="pres">
      <dgm:prSet presAssocID="{3BFCB070-C126-4619-B4A5-528029766A45}" presName="tx1" presStyleLbl="revTx" presStyleIdx="4" presStyleCnt="5"/>
      <dgm:spPr/>
    </dgm:pt>
    <dgm:pt modelId="{8A423645-27AF-4BC5-86C9-FE53007674CC}" type="pres">
      <dgm:prSet presAssocID="{3BFCB070-C126-4619-B4A5-528029766A45}" presName="vert1" presStyleCnt="0"/>
      <dgm:spPr/>
    </dgm:pt>
  </dgm:ptLst>
  <dgm:cxnLst>
    <dgm:cxn modelId="{CB071A29-D433-43E7-B460-CEE239504A42}" srcId="{08CD5ADC-E3B6-44A1-BA82-0BE6F688A640}" destId="{0E75E8BF-44D2-4327-9924-1F1DD4A0A715}" srcOrd="2" destOrd="0" parTransId="{202A1029-F723-4D5A-A9E3-43DCBF7B396F}" sibTransId="{41B419FE-B6A8-4E6E-8690-F567CD65FF26}"/>
    <dgm:cxn modelId="{6DEE8640-4CA6-4AE3-B001-3E9643F3E44C}" type="presOf" srcId="{83280A17-F8D3-4382-BD85-7F454EC147A9}" destId="{B591E275-740F-4FDE-893E-BDFA412ECFF2}" srcOrd="0" destOrd="0" presId="urn:microsoft.com/office/officeart/2008/layout/LinedList"/>
    <dgm:cxn modelId="{1D9C5C6F-48B5-4570-813C-D4DEA39BB9F4}" srcId="{08CD5ADC-E3B6-44A1-BA82-0BE6F688A640}" destId="{83280A17-F8D3-4382-BD85-7F454EC147A9}" srcOrd="0" destOrd="0" parTransId="{2D7F24B8-2246-4451-9185-4624397FDE05}" sibTransId="{9DFDA7CD-1895-41A1-8600-E9B4BA1C27CE}"/>
    <dgm:cxn modelId="{71A2CA71-97B4-4761-9342-041B4B005AE4}" type="presOf" srcId="{3BFCB070-C126-4619-B4A5-528029766A45}" destId="{AE0FD074-8A32-41EE-8F23-B197287D567A}" srcOrd="0" destOrd="0" presId="urn:microsoft.com/office/officeart/2008/layout/LinedList"/>
    <dgm:cxn modelId="{02D43857-B9DA-4ACF-A095-E3BE16865018}" srcId="{08CD5ADC-E3B6-44A1-BA82-0BE6F688A640}" destId="{0BAAC908-4274-45E6-B698-547A36BCDF11}" srcOrd="1" destOrd="0" parTransId="{B78BCB73-6F19-489F-9503-3AFA3E59BF2D}" sibTransId="{F4B6CDBC-2779-4765-B7E1-ADAD379839D7}"/>
    <dgm:cxn modelId="{3235017A-362C-4E03-B859-FC660FA6C6C4}" type="presOf" srcId="{0E75E8BF-44D2-4327-9924-1F1DD4A0A715}" destId="{860F79F6-813A-4DA8-96A1-6644F8B6B6AD}" srcOrd="0" destOrd="0" presId="urn:microsoft.com/office/officeart/2008/layout/LinedList"/>
    <dgm:cxn modelId="{A730A783-379D-4FBE-B833-FEE572A40022}" type="presOf" srcId="{8CBFB3B3-83DB-4B7E-8380-A25911447A44}" destId="{0AA27C10-E60B-41B8-9E03-31F374A1BD69}" srcOrd="0" destOrd="0" presId="urn:microsoft.com/office/officeart/2008/layout/LinedList"/>
    <dgm:cxn modelId="{9F6EC0BF-3A9B-4824-BD8A-4CA4D526EF70}" type="presOf" srcId="{08CD5ADC-E3B6-44A1-BA82-0BE6F688A640}" destId="{2A46E074-81A1-4153-B8C0-4BAC0AE72609}" srcOrd="0" destOrd="0" presId="urn:microsoft.com/office/officeart/2008/layout/LinedList"/>
    <dgm:cxn modelId="{6EE165C2-72D7-4E45-BD51-AE0599665C12}" srcId="{08CD5ADC-E3B6-44A1-BA82-0BE6F688A640}" destId="{8CBFB3B3-83DB-4B7E-8380-A25911447A44}" srcOrd="3" destOrd="0" parTransId="{574BFEDA-C11B-419F-AC2A-F07EF2F10127}" sibTransId="{24486E88-6BFF-43CD-949E-7BE304A7E49F}"/>
    <dgm:cxn modelId="{B9D76DCD-B253-4719-8521-85138DA4EDFE}" srcId="{08CD5ADC-E3B6-44A1-BA82-0BE6F688A640}" destId="{3BFCB070-C126-4619-B4A5-528029766A45}" srcOrd="4" destOrd="0" parTransId="{088264D2-E806-4159-842D-42E714454C37}" sibTransId="{8A385959-55A5-4810-A4E0-6C5B7F4D096B}"/>
    <dgm:cxn modelId="{EB05C8DB-D0E8-4328-AD3A-981C55A7A0C5}" type="presOf" srcId="{0BAAC908-4274-45E6-B698-547A36BCDF11}" destId="{FB2A13FE-A125-4670-A760-25270CE49DB1}" srcOrd="0" destOrd="0" presId="urn:microsoft.com/office/officeart/2008/layout/LinedList"/>
    <dgm:cxn modelId="{7B26C57A-EEBA-4F37-896C-E735B5201749}" type="presParOf" srcId="{2A46E074-81A1-4153-B8C0-4BAC0AE72609}" destId="{5685EA1C-66F4-4677-B17E-B039C894E0A2}" srcOrd="0" destOrd="0" presId="urn:microsoft.com/office/officeart/2008/layout/LinedList"/>
    <dgm:cxn modelId="{4B9DBFE4-3C4D-4FD1-92F0-0373CDF043D8}" type="presParOf" srcId="{2A46E074-81A1-4153-B8C0-4BAC0AE72609}" destId="{917A36B1-CEAA-48C1-AE8C-2760C66875F8}" srcOrd="1" destOrd="0" presId="urn:microsoft.com/office/officeart/2008/layout/LinedList"/>
    <dgm:cxn modelId="{2C4A5FE9-B567-43EC-BE93-3CF85B956E7C}" type="presParOf" srcId="{917A36B1-CEAA-48C1-AE8C-2760C66875F8}" destId="{B591E275-740F-4FDE-893E-BDFA412ECFF2}" srcOrd="0" destOrd="0" presId="urn:microsoft.com/office/officeart/2008/layout/LinedList"/>
    <dgm:cxn modelId="{8D1AD3CC-122F-42A6-9F03-4DF1F1A27161}" type="presParOf" srcId="{917A36B1-CEAA-48C1-AE8C-2760C66875F8}" destId="{6A58442B-F40F-434C-829F-CE2653E6EAC7}" srcOrd="1" destOrd="0" presId="urn:microsoft.com/office/officeart/2008/layout/LinedList"/>
    <dgm:cxn modelId="{043AB412-D616-4ED5-AC65-71F1B423D04D}" type="presParOf" srcId="{2A46E074-81A1-4153-B8C0-4BAC0AE72609}" destId="{35DEA3A3-BEC4-4274-8EDE-66EFABAFB88D}" srcOrd="2" destOrd="0" presId="urn:microsoft.com/office/officeart/2008/layout/LinedList"/>
    <dgm:cxn modelId="{F7084A76-8F1B-4FAB-9B4D-6FB5B3E39F0C}" type="presParOf" srcId="{2A46E074-81A1-4153-B8C0-4BAC0AE72609}" destId="{093BCC98-CDFF-4DC3-A741-3FF25D182A2C}" srcOrd="3" destOrd="0" presId="urn:microsoft.com/office/officeart/2008/layout/LinedList"/>
    <dgm:cxn modelId="{248A2F9D-8420-441B-9AC5-DFC76846345C}" type="presParOf" srcId="{093BCC98-CDFF-4DC3-A741-3FF25D182A2C}" destId="{FB2A13FE-A125-4670-A760-25270CE49DB1}" srcOrd="0" destOrd="0" presId="urn:microsoft.com/office/officeart/2008/layout/LinedList"/>
    <dgm:cxn modelId="{C1E36420-CC63-4174-904F-982B3E23F913}" type="presParOf" srcId="{093BCC98-CDFF-4DC3-A741-3FF25D182A2C}" destId="{5BC88CC9-0DC7-4D0C-B43E-4C80F1CA80BD}" srcOrd="1" destOrd="0" presId="urn:microsoft.com/office/officeart/2008/layout/LinedList"/>
    <dgm:cxn modelId="{00689A3B-0A2D-449F-8DD8-3E95B2343481}" type="presParOf" srcId="{2A46E074-81A1-4153-B8C0-4BAC0AE72609}" destId="{328C18CD-F0D8-4813-AF09-7F89D64BE59B}" srcOrd="4" destOrd="0" presId="urn:microsoft.com/office/officeart/2008/layout/LinedList"/>
    <dgm:cxn modelId="{C24AF9D3-FDC3-434D-B4C1-73C63F911CF3}" type="presParOf" srcId="{2A46E074-81A1-4153-B8C0-4BAC0AE72609}" destId="{B1FDBFA2-5727-4737-BAAC-1FF314136C78}" srcOrd="5" destOrd="0" presId="urn:microsoft.com/office/officeart/2008/layout/LinedList"/>
    <dgm:cxn modelId="{1EDF8AE5-CC1D-49DD-AF29-F32318095472}" type="presParOf" srcId="{B1FDBFA2-5727-4737-BAAC-1FF314136C78}" destId="{860F79F6-813A-4DA8-96A1-6644F8B6B6AD}" srcOrd="0" destOrd="0" presId="urn:microsoft.com/office/officeart/2008/layout/LinedList"/>
    <dgm:cxn modelId="{02639A9C-C942-4820-A222-02446FB13347}" type="presParOf" srcId="{B1FDBFA2-5727-4737-BAAC-1FF314136C78}" destId="{7EF077F0-CDDB-4494-A6FE-785FB0FC3170}" srcOrd="1" destOrd="0" presId="urn:microsoft.com/office/officeart/2008/layout/LinedList"/>
    <dgm:cxn modelId="{65B8A9CF-FC4E-439D-98D2-E09F545234DE}" type="presParOf" srcId="{2A46E074-81A1-4153-B8C0-4BAC0AE72609}" destId="{C34DA546-2894-4BD6-A183-DBFAD9EECA78}" srcOrd="6" destOrd="0" presId="urn:microsoft.com/office/officeart/2008/layout/LinedList"/>
    <dgm:cxn modelId="{2585D4EB-5AF5-46A0-A8DA-12BEE111C4B7}" type="presParOf" srcId="{2A46E074-81A1-4153-B8C0-4BAC0AE72609}" destId="{091ADC36-2D58-42BB-AE5A-5671913CBDF7}" srcOrd="7" destOrd="0" presId="urn:microsoft.com/office/officeart/2008/layout/LinedList"/>
    <dgm:cxn modelId="{0E44A119-2589-482F-8744-8001C931C66B}" type="presParOf" srcId="{091ADC36-2D58-42BB-AE5A-5671913CBDF7}" destId="{0AA27C10-E60B-41B8-9E03-31F374A1BD69}" srcOrd="0" destOrd="0" presId="urn:microsoft.com/office/officeart/2008/layout/LinedList"/>
    <dgm:cxn modelId="{085F3F18-A144-431D-ABC1-9429AAA81229}" type="presParOf" srcId="{091ADC36-2D58-42BB-AE5A-5671913CBDF7}" destId="{3D9149C3-9BDF-4509-A365-173CF30EA166}" srcOrd="1" destOrd="0" presId="urn:microsoft.com/office/officeart/2008/layout/LinedList"/>
    <dgm:cxn modelId="{8F02CF9B-4DD7-4DA4-809F-99EE20C9F6E6}" type="presParOf" srcId="{2A46E074-81A1-4153-B8C0-4BAC0AE72609}" destId="{CE7B6640-699C-4E54-A4D9-454CCFFBE48E}" srcOrd="8" destOrd="0" presId="urn:microsoft.com/office/officeart/2008/layout/LinedList"/>
    <dgm:cxn modelId="{79ADA7CD-D230-4CAB-ADCC-548EEBB35A22}" type="presParOf" srcId="{2A46E074-81A1-4153-B8C0-4BAC0AE72609}" destId="{50F12DC0-2FB9-434A-AF83-E7FB345252E9}" srcOrd="9" destOrd="0" presId="urn:microsoft.com/office/officeart/2008/layout/LinedList"/>
    <dgm:cxn modelId="{B6C6E789-B4DF-4CEB-A0B9-9FB629587255}" type="presParOf" srcId="{50F12DC0-2FB9-434A-AF83-E7FB345252E9}" destId="{AE0FD074-8A32-41EE-8F23-B197287D567A}" srcOrd="0" destOrd="0" presId="urn:microsoft.com/office/officeart/2008/layout/LinedList"/>
    <dgm:cxn modelId="{C604EC79-CAA3-486F-AB47-A2C6E1796C27}" type="presParOf" srcId="{50F12DC0-2FB9-434A-AF83-E7FB345252E9}" destId="{8A423645-27AF-4BC5-86C9-FE53007674CC}"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08CD5ADC-E3B6-44A1-BA82-0BE6F688A6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D7F24B8-2246-4451-9185-4624397FDE05}" type="parTrans" cxnId="{F60BFAAB-9FFA-4573-A78E-7029D777493D}">
      <dgm:prSet custT="1"/>
      <dgm:spPr/>
      <dgm:t>
        <a:bodyPr/>
        <a:lstStyle/>
        <a:p>
          <a:endParaRPr lang="en-US" sz="2000"/>
        </a:p>
      </dgm:t>
    </dgm:pt>
    <dgm:pt modelId="{83280A17-F8D3-4382-BD85-7F454EC147A9}">
      <dgm:prSet custT="1"/>
      <dgm:spPr/>
      <dgm:t>
        <a:bodyPr/>
        <a:lstStyle/>
        <a:p>
          <a:r>
            <a:rPr lang="en-US" sz="2000" b="0" i="0" strike="noStrike" cap="none" spc="0" baseline="0">
              <a:solidFill>
                <a:srgbClr val="01ACF1"/>
              </a:solidFill>
              <a:effectLst/>
              <a:latin typeface="Times New Roman"/>
              <a:ea typeface="Times New Roman"/>
              <a:cs typeface="Times New Roman"/>
            </a:rPr>
            <a:t>4.1 Migration method selection</a:t>
          </a:r>
          <a:endParaRPr lang="en-US" sz="2000" b="1">
            <a:solidFill>
              <a:srgbClr val="FFFFFF"/>
            </a:solidFill>
            <a:latin typeface="腾讯体 W7" panose="020C08030202040F0204" pitchFamily="34" charset="-122"/>
            <a:ea typeface="腾讯体 W7" panose="020C08030202040F0204" pitchFamily="34" charset="-122"/>
            <a:cs typeface="+mn-ea"/>
            <a:sym typeface="+mn-lt"/>
          </a:endParaRPr>
        </a:p>
      </dgm:t>
    </dgm:pt>
    <dgm:pt modelId="{9DFDA7CD-1895-41A1-8600-E9B4BA1C27CE}" type="sibTrans" cxnId="{F60BFAAB-9FFA-4573-A78E-7029D777493D}">
      <dgm:prSet custT="1"/>
      <dgm:spPr/>
      <dgm:t>
        <a:bodyPr/>
        <a:lstStyle/>
        <a:p>
          <a:endParaRPr lang="en-US" sz="2000"/>
        </a:p>
      </dgm:t>
    </dgm:pt>
    <dgm:pt modelId="{B78BCB73-6F19-489F-9503-3AFA3E59BF2D}" type="parTrans" cxnId="{E217CB05-32D0-4396-BA49-CF530488D198}">
      <dgm:prSet/>
      <dgm:spPr/>
      <dgm:t>
        <a:bodyPr/>
        <a:lstStyle/>
        <a:p>
          <a:endParaRPr lang="zh-CN" altLang="en-US"/>
        </a:p>
      </dgm:t>
    </dgm:pt>
    <dgm:pt modelId="{0BAAC908-4274-45E6-B698-547A36BCDF11}">
      <dgm:prSet custT="1"/>
      <dgm:spPr/>
      <dgm: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4.2 Full migration</a:t>
          </a:r>
          <a:endParaRPr lang="en-US" altLang="zh-CN" sz="2000" b="0" i="0" u="none" kern="1200">
            <a:solidFill>
              <a:srgbClr val="01ACF1"/>
            </a:solidFill>
            <a:latin typeface="腾讯体 W7" panose="020C08030202040F0204" pitchFamily="34" charset="-122"/>
            <a:ea typeface="腾讯体 W7" panose="020C08030202040F0204" pitchFamily="34" charset="-122"/>
            <a:cs typeface="+mn-ea"/>
            <a:sym typeface="+mn-lt"/>
          </a:endParaRPr>
        </a:p>
      </dgm:t>
    </dgm:pt>
    <dgm:pt modelId="{F4B6CDBC-2779-4765-B7E1-ADAD379839D7}" type="sibTrans" cxnId="{E217CB05-32D0-4396-BA49-CF530488D198}">
      <dgm:prSet/>
      <dgm:spPr/>
      <dgm:t>
        <a:bodyPr/>
        <a:lstStyle/>
        <a:p>
          <a:endParaRPr lang="zh-CN" altLang="en-US"/>
        </a:p>
      </dgm:t>
    </dgm:pt>
    <dgm:pt modelId="{202A1029-F723-4D5A-A9E3-43DCBF7B396F}" type="parTrans" cxnId="{313E1152-D529-4FDB-9C46-6C0C237C3784}">
      <dgm:prSet/>
      <dgm:spPr/>
      <dgm:t>
        <a:bodyPr/>
        <a:lstStyle/>
        <a:p>
          <a:endParaRPr lang="zh-CN" altLang="en-US"/>
        </a:p>
      </dgm:t>
    </dgm:pt>
    <dgm:pt modelId="{0E75E8BF-44D2-4327-9924-1F1DD4A0A715}">
      <dgm:prSet custT="1"/>
      <dgm:spPr/>
      <dgm: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4.3 Smooth migration</a:t>
          </a:r>
          <a:endParaRPr lang="en-US" altLang="zh-CN" sz="2000" b="0" i="0" u="none" kern="1200">
            <a:solidFill>
              <a:srgbClr val="01ACF1"/>
            </a:solidFill>
            <a:latin typeface="腾讯体 W7" panose="020C08030202040F0204" pitchFamily="34" charset="-122"/>
            <a:ea typeface="腾讯体 W7" panose="020C08030202040F0204" pitchFamily="34" charset="-122"/>
            <a:cs typeface="+mn-ea"/>
            <a:sym typeface="+mn-lt"/>
          </a:endParaRPr>
        </a:p>
      </dgm:t>
    </dgm:pt>
    <dgm:pt modelId="{41B419FE-B6A8-4E6E-8690-F567CD65FF26}" type="sibTrans" cxnId="{313E1152-D529-4FDB-9C46-6C0C237C3784}">
      <dgm:prSet/>
      <dgm:spPr/>
      <dgm:t>
        <a:bodyPr/>
        <a:lstStyle/>
        <a:p>
          <a:endParaRPr lang="zh-CN" altLang="en-US"/>
        </a:p>
      </dgm:t>
    </dgm:pt>
    <dgm:pt modelId="{574BFEDA-C11B-419F-AC2A-F07EF2F10127}" type="parTrans" cxnId="{E504D2D9-94A2-4D4A-9238-D991AD8E055A}">
      <dgm:prSet/>
      <dgm:spPr/>
      <dgm:t>
        <a:bodyPr/>
        <a:lstStyle/>
        <a:p>
          <a:endParaRPr lang="zh-CN" altLang="en-US"/>
        </a:p>
      </dgm:t>
    </dgm:pt>
    <dgm:pt modelId="{8CBFB3B3-83DB-4B7E-8380-A25911447A44}">
      <dgm:prSet custT="1"/>
      <dgm:spPr/>
      <dgm:t>
        <a:bodyPr/>
        <a:lstStyle/>
        <a:p>
          <a:pPr marL="0" lvl="0" indent="0" algn="l" defTabSz="889000">
            <a:lnSpc>
              <a:spcPct val="90000"/>
            </a:lnSpc>
            <a:spcBef>
              <a:spcPct val="0"/>
            </a:spcBef>
            <a:spcAft>
              <a:spcPct val="35000"/>
            </a:spcAft>
            <a:buNone/>
          </a:pPr>
          <a:r>
            <a:rPr lang="en-US" sz="2000" b="0" i="0" strike="noStrike" cap="none" spc="0" baseline="0" dirty="0">
              <a:solidFill>
                <a:srgbClr val="01ACF1"/>
              </a:solidFill>
              <a:effectLst/>
              <a:latin typeface="Times New Roman"/>
              <a:ea typeface="Times New Roman"/>
              <a:cs typeface="Times New Roman"/>
            </a:rPr>
            <a:t>4.4 Migration processes of the two migration methods</a:t>
          </a:r>
          <a:endParaRPr lang="en-US" altLang="zh-CN" sz="2000" b="0" i="0" u="none" kern="1200" dirty="0">
            <a:solidFill>
              <a:srgbClr val="01ACF1"/>
            </a:solidFill>
            <a:latin typeface="腾讯体 W7" panose="020C08030202040F0204" pitchFamily="34" charset="-122"/>
            <a:ea typeface="腾讯体 W7" panose="020C08030202040F0204" pitchFamily="34" charset="-122"/>
            <a:cs typeface="+mn-ea"/>
            <a:sym typeface="+mn-lt"/>
          </a:endParaRPr>
        </a:p>
      </dgm:t>
    </dgm:pt>
    <dgm:pt modelId="{24486E88-6BFF-43CD-949E-7BE304A7E49F}" type="sibTrans" cxnId="{E504D2D9-94A2-4D4A-9238-D991AD8E055A}">
      <dgm:prSet/>
      <dgm:spPr/>
      <dgm:t>
        <a:bodyPr/>
        <a:lstStyle/>
        <a:p>
          <a:endParaRPr lang="zh-CN" altLang="en-US"/>
        </a:p>
      </dgm:t>
    </dgm:pt>
    <dgm:pt modelId="{2A46E074-81A1-4153-B8C0-4BAC0AE72609}" type="pres">
      <dgm:prSet presAssocID="{08CD5ADC-E3B6-44A1-BA82-0BE6F688A640}" presName="vert0" presStyleCnt="0">
        <dgm:presLayoutVars>
          <dgm:dir/>
          <dgm:animOne val="branch"/>
          <dgm:animLvl val="lvl"/>
        </dgm:presLayoutVars>
      </dgm:prSet>
      <dgm:spPr/>
    </dgm:pt>
    <dgm:pt modelId="{5685EA1C-66F4-4677-B17E-B039C894E0A2}" type="pres">
      <dgm:prSet presAssocID="{83280A17-F8D3-4382-BD85-7F454EC147A9}" presName="thickLine" presStyleLbl="alignNode1" presStyleIdx="0" presStyleCnt="4"/>
      <dgm:spPr/>
    </dgm:pt>
    <dgm:pt modelId="{917A36B1-CEAA-48C1-AE8C-2760C66875F8}" type="pres">
      <dgm:prSet presAssocID="{83280A17-F8D3-4382-BD85-7F454EC147A9}" presName="horz1" presStyleCnt="0"/>
      <dgm:spPr/>
    </dgm:pt>
    <dgm:pt modelId="{B591E275-740F-4FDE-893E-BDFA412ECFF2}" type="pres">
      <dgm:prSet presAssocID="{83280A17-F8D3-4382-BD85-7F454EC147A9}" presName="tx1" presStyleLbl="revTx" presStyleIdx="0" presStyleCnt="4" custScaleX="100000"/>
      <dgm:spPr/>
    </dgm:pt>
    <dgm:pt modelId="{6A58442B-F40F-434C-829F-CE2653E6EAC7}" type="pres">
      <dgm:prSet presAssocID="{83280A17-F8D3-4382-BD85-7F454EC147A9}" presName="vert1" presStyleCnt="0"/>
      <dgm:spPr/>
    </dgm:pt>
    <dgm:pt modelId="{35DEA3A3-BEC4-4274-8EDE-66EFABAFB88D}" type="pres">
      <dgm:prSet presAssocID="{0BAAC908-4274-45E6-B698-547A36BCDF11}" presName="thickLine" presStyleLbl="alignNode1" presStyleIdx="1" presStyleCnt="4"/>
      <dgm:spPr/>
    </dgm:pt>
    <dgm:pt modelId="{093BCC98-CDFF-4DC3-A741-3FF25D182A2C}" type="pres">
      <dgm:prSet presAssocID="{0BAAC908-4274-45E6-B698-547A36BCDF11}" presName="horz1" presStyleCnt="0"/>
      <dgm:spPr/>
    </dgm:pt>
    <dgm:pt modelId="{FB2A13FE-A125-4670-A760-25270CE49DB1}" type="pres">
      <dgm:prSet presAssocID="{0BAAC908-4274-45E6-B698-547A36BCDF11}" presName="tx1" presStyleLbl="revTx" presStyleIdx="1" presStyleCnt="4"/>
      <dgm:spPr/>
    </dgm:pt>
    <dgm:pt modelId="{5BC88CC9-0DC7-4D0C-B43E-4C80F1CA80BD}" type="pres">
      <dgm:prSet presAssocID="{0BAAC908-4274-45E6-B698-547A36BCDF11}" presName="vert1" presStyleCnt="0"/>
      <dgm:spPr/>
    </dgm:pt>
    <dgm:pt modelId="{328C18CD-F0D8-4813-AF09-7F89D64BE59B}" type="pres">
      <dgm:prSet presAssocID="{0E75E8BF-44D2-4327-9924-1F1DD4A0A715}" presName="thickLine" presStyleLbl="alignNode1" presStyleIdx="2" presStyleCnt="4"/>
      <dgm:spPr/>
    </dgm:pt>
    <dgm:pt modelId="{B1FDBFA2-5727-4737-BAAC-1FF314136C78}" type="pres">
      <dgm:prSet presAssocID="{0E75E8BF-44D2-4327-9924-1F1DD4A0A715}" presName="horz1" presStyleCnt="0"/>
      <dgm:spPr/>
    </dgm:pt>
    <dgm:pt modelId="{860F79F6-813A-4DA8-96A1-6644F8B6B6AD}" type="pres">
      <dgm:prSet presAssocID="{0E75E8BF-44D2-4327-9924-1F1DD4A0A715}" presName="tx1" presStyleLbl="revTx" presStyleIdx="2" presStyleCnt="4"/>
      <dgm:spPr/>
    </dgm:pt>
    <dgm:pt modelId="{7EF077F0-CDDB-4494-A6FE-785FB0FC3170}" type="pres">
      <dgm:prSet presAssocID="{0E75E8BF-44D2-4327-9924-1F1DD4A0A715}" presName="vert1" presStyleCnt="0"/>
      <dgm:spPr/>
    </dgm:pt>
    <dgm:pt modelId="{C34DA546-2894-4BD6-A183-DBFAD9EECA78}" type="pres">
      <dgm:prSet presAssocID="{8CBFB3B3-83DB-4B7E-8380-A25911447A44}" presName="thickLine" presStyleLbl="alignNode1" presStyleIdx="3" presStyleCnt="4"/>
      <dgm:spPr/>
    </dgm:pt>
    <dgm:pt modelId="{091ADC36-2D58-42BB-AE5A-5671913CBDF7}" type="pres">
      <dgm:prSet presAssocID="{8CBFB3B3-83DB-4B7E-8380-A25911447A44}" presName="horz1" presStyleCnt="0"/>
      <dgm:spPr/>
    </dgm:pt>
    <dgm:pt modelId="{0AA27C10-E60B-41B8-9E03-31F374A1BD69}" type="pres">
      <dgm:prSet presAssocID="{8CBFB3B3-83DB-4B7E-8380-A25911447A44}" presName="tx1" presStyleLbl="revTx" presStyleIdx="3" presStyleCnt="4"/>
      <dgm:spPr/>
    </dgm:pt>
    <dgm:pt modelId="{3D9149C3-9BDF-4509-A365-173CF30EA166}" type="pres">
      <dgm:prSet presAssocID="{8CBFB3B3-83DB-4B7E-8380-A25911447A44}" presName="vert1" presStyleCnt="0"/>
      <dgm:spPr/>
    </dgm:pt>
  </dgm:ptLst>
  <dgm:cxnLst>
    <dgm:cxn modelId="{E217CB05-32D0-4396-BA49-CF530488D198}" srcId="{08CD5ADC-E3B6-44A1-BA82-0BE6F688A640}" destId="{0BAAC908-4274-45E6-B698-547A36BCDF11}" srcOrd="1" destOrd="0" parTransId="{B78BCB73-6F19-489F-9503-3AFA3E59BF2D}" sibTransId="{F4B6CDBC-2779-4765-B7E1-ADAD379839D7}"/>
    <dgm:cxn modelId="{5D148F3E-84BF-47F6-B32B-60C974E48513}" type="presOf" srcId="{0E75E8BF-44D2-4327-9924-1F1DD4A0A715}" destId="{860F79F6-813A-4DA8-96A1-6644F8B6B6AD}" srcOrd="0" destOrd="0" presId="urn:microsoft.com/office/officeart/2008/layout/LinedList"/>
    <dgm:cxn modelId="{313E1152-D529-4FDB-9C46-6C0C237C3784}" srcId="{08CD5ADC-E3B6-44A1-BA82-0BE6F688A640}" destId="{0E75E8BF-44D2-4327-9924-1F1DD4A0A715}" srcOrd="2" destOrd="0" parTransId="{202A1029-F723-4D5A-A9E3-43DCBF7B396F}" sibTransId="{41B419FE-B6A8-4E6E-8690-F567CD65FF26}"/>
    <dgm:cxn modelId="{F60BFAAB-9FFA-4573-A78E-7029D777493D}" srcId="{08CD5ADC-E3B6-44A1-BA82-0BE6F688A640}" destId="{83280A17-F8D3-4382-BD85-7F454EC147A9}" srcOrd="0" destOrd="0" parTransId="{2D7F24B8-2246-4451-9185-4624397FDE05}" sibTransId="{9DFDA7CD-1895-41A1-8600-E9B4BA1C27CE}"/>
    <dgm:cxn modelId="{ECDC87BE-CD7E-46C7-B340-A20D5F305C85}" type="presOf" srcId="{0BAAC908-4274-45E6-B698-547A36BCDF11}" destId="{FB2A13FE-A125-4670-A760-25270CE49DB1}" srcOrd="0" destOrd="0" presId="urn:microsoft.com/office/officeart/2008/layout/LinedList"/>
    <dgm:cxn modelId="{D10192D1-7954-4B21-B719-97650DB2A3C1}" type="presOf" srcId="{83280A17-F8D3-4382-BD85-7F454EC147A9}" destId="{B591E275-740F-4FDE-893E-BDFA412ECFF2}" srcOrd="0" destOrd="0" presId="urn:microsoft.com/office/officeart/2008/layout/LinedList"/>
    <dgm:cxn modelId="{E504D2D9-94A2-4D4A-9238-D991AD8E055A}" srcId="{08CD5ADC-E3B6-44A1-BA82-0BE6F688A640}" destId="{8CBFB3B3-83DB-4B7E-8380-A25911447A44}" srcOrd="3" destOrd="0" parTransId="{574BFEDA-C11B-419F-AC2A-F07EF2F10127}" sibTransId="{24486E88-6BFF-43CD-949E-7BE304A7E49F}"/>
    <dgm:cxn modelId="{711FA6DD-6F3C-4E11-B220-94E55D651219}" type="presOf" srcId="{08CD5ADC-E3B6-44A1-BA82-0BE6F688A640}" destId="{2A46E074-81A1-4153-B8C0-4BAC0AE72609}" srcOrd="0" destOrd="0" presId="urn:microsoft.com/office/officeart/2008/layout/LinedList"/>
    <dgm:cxn modelId="{E57429EC-DB21-4A16-A9BC-9CC4CDAD1294}" type="presOf" srcId="{8CBFB3B3-83DB-4B7E-8380-A25911447A44}" destId="{0AA27C10-E60B-41B8-9E03-31F374A1BD69}" srcOrd="0" destOrd="0" presId="urn:microsoft.com/office/officeart/2008/layout/LinedList"/>
    <dgm:cxn modelId="{DA02EA47-1BF8-4572-86BA-913DCDA2371E}" type="presParOf" srcId="{2A46E074-81A1-4153-B8C0-4BAC0AE72609}" destId="{5685EA1C-66F4-4677-B17E-B039C894E0A2}" srcOrd="0" destOrd="0" presId="urn:microsoft.com/office/officeart/2008/layout/LinedList"/>
    <dgm:cxn modelId="{185E181A-FD42-4B89-9C0D-7ADAA0192442}" type="presParOf" srcId="{2A46E074-81A1-4153-B8C0-4BAC0AE72609}" destId="{917A36B1-CEAA-48C1-AE8C-2760C66875F8}" srcOrd="1" destOrd="0" presId="urn:microsoft.com/office/officeart/2008/layout/LinedList"/>
    <dgm:cxn modelId="{A44415E9-2179-4220-B26C-EBA5142B359D}" type="presParOf" srcId="{917A36B1-CEAA-48C1-AE8C-2760C66875F8}" destId="{B591E275-740F-4FDE-893E-BDFA412ECFF2}" srcOrd="0" destOrd="0" presId="urn:microsoft.com/office/officeart/2008/layout/LinedList"/>
    <dgm:cxn modelId="{69E0C53F-EE36-4394-9BD1-FC7923E105D0}" type="presParOf" srcId="{917A36B1-CEAA-48C1-AE8C-2760C66875F8}" destId="{6A58442B-F40F-434C-829F-CE2653E6EAC7}" srcOrd="1" destOrd="0" presId="urn:microsoft.com/office/officeart/2008/layout/LinedList"/>
    <dgm:cxn modelId="{4D89488D-676D-4782-99FA-2ADD8FD42C11}" type="presParOf" srcId="{2A46E074-81A1-4153-B8C0-4BAC0AE72609}" destId="{35DEA3A3-BEC4-4274-8EDE-66EFABAFB88D}" srcOrd="2" destOrd="0" presId="urn:microsoft.com/office/officeart/2008/layout/LinedList"/>
    <dgm:cxn modelId="{D63D22A5-7BBA-4BBE-9BD9-B4F168AA0337}" type="presParOf" srcId="{2A46E074-81A1-4153-B8C0-4BAC0AE72609}" destId="{093BCC98-CDFF-4DC3-A741-3FF25D182A2C}" srcOrd="3" destOrd="0" presId="urn:microsoft.com/office/officeart/2008/layout/LinedList"/>
    <dgm:cxn modelId="{B938A27B-66B9-48E3-B796-8B586D9C98D9}" type="presParOf" srcId="{093BCC98-CDFF-4DC3-A741-3FF25D182A2C}" destId="{FB2A13FE-A125-4670-A760-25270CE49DB1}" srcOrd="0" destOrd="0" presId="urn:microsoft.com/office/officeart/2008/layout/LinedList"/>
    <dgm:cxn modelId="{C81BCC18-661E-4A78-A210-8BC061FF9190}" type="presParOf" srcId="{093BCC98-CDFF-4DC3-A741-3FF25D182A2C}" destId="{5BC88CC9-0DC7-4D0C-B43E-4C80F1CA80BD}" srcOrd="1" destOrd="0" presId="urn:microsoft.com/office/officeart/2008/layout/LinedList"/>
    <dgm:cxn modelId="{F98AA6A8-D553-44CC-85FC-7C073DBFEACB}" type="presParOf" srcId="{2A46E074-81A1-4153-B8C0-4BAC0AE72609}" destId="{328C18CD-F0D8-4813-AF09-7F89D64BE59B}" srcOrd="4" destOrd="0" presId="urn:microsoft.com/office/officeart/2008/layout/LinedList"/>
    <dgm:cxn modelId="{50F6EC57-9FEE-41B1-8FC6-7361684FD0AB}" type="presParOf" srcId="{2A46E074-81A1-4153-B8C0-4BAC0AE72609}" destId="{B1FDBFA2-5727-4737-BAAC-1FF314136C78}" srcOrd="5" destOrd="0" presId="urn:microsoft.com/office/officeart/2008/layout/LinedList"/>
    <dgm:cxn modelId="{14CEC789-9F92-492D-896A-9950D9DD9D99}" type="presParOf" srcId="{B1FDBFA2-5727-4737-BAAC-1FF314136C78}" destId="{860F79F6-813A-4DA8-96A1-6644F8B6B6AD}" srcOrd="0" destOrd="0" presId="urn:microsoft.com/office/officeart/2008/layout/LinedList"/>
    <dgm:cxn modelId="{2DAAFC4C-9C19-4D34-B456-7B2E131FF09D}" type="presParOf" srcId="{B1FDBFA2-5727-4737-BAAC-1FF314136C78}" destId="{7EF077F0-CDDB-4494-A6FE-785FB0FC3170}" srcOrd="1" destOrd="0" presId="urn:microsoft.com/office/officeart/2008/layout/LinedList"/>
    <dgm:cxn modelId="{014A05CB-8A8E-47AD-B477-A7F55F740EF1}" type="presParOf" srcId="{2A46E074-81A1-4153-B8C0-4BAC0AE72609}" destId="{C34DA546-2894-4BD6-A183-DBFAD9EECA78}" srcOrd="6" destOrd="0" presId="urn:microsoft.com/office/officeart/2008/layout/LinedList"/>
    <dgm:cxn modelId="{74EB4138-7EFA-4C3F-9EF7-52FA8BDFC7BF}" type="presParOf" srcId="{2A46E074-81A1-4153-B8C0-4BAC0AE72609}" destId="{091ADC36-2D58-42BB-AE5A-5671913CBDF7}" srcOrd="7" destOrd="0" presId="urn:microsoft.com/office/officeart/2008/layout/LinedList"/>
    <dgm:cxn modelId="{C2270BEC-57E2-4379-9775-B0C3C32C4858}" type="presParOf" srcId="{091ADC36-2D58-42BB-AE5A-5671913CBDF7}" destId="{0AA27C10-E60B-41B8-9E03-31F374A1BD69}" srcOrd="0" destOrd="0" presId="urn:microsoft.com/office/officeart/2008/layout/LinedList"/>
    <dgm:cxn modelId="{14D2CCEB-1040-46D3-85A6-AD18C17BB47A}" type="presParOf" srcId="{091ADC36-2D58-42BB-AE5A-5671913CBDF7}" destId="{3D9149C3-9BDF-4509-A365-173CF30EA166}"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1A26A28D-648B-4914-A01A-5633E1A15861}" type="doc">
      <dgm:prSet loTypeId="urn:microsoft.com/office/officeart/2005/8/layout/gear1" loCatId="cycle" qsTypeId="urn:microsoft.com/office/officeart/2005/8/quickstyle/simple1" qsCatId="simple" csTypeId="urn:microsoft.com/office/officeart/2005/8/colors/colorful5" csCatId="colorful" phldr="1"/>
      <dgm:spPr/>
      <dgm:t>
        <a:bodyPr/>
        <a:lstStyle/>
        <a:p>
          <a:endParaRPr/>
        </a:p>
      </dgm:t>
    </dgm:pt>
    <dgm:pt modelId="{13C8C1E1-8099-4946-9E7E-2208F1F6834E}" type="parTrans" cxnId="{9857FDF2-E637-47B9-B3AA-996F8E3D916D}">
      <dgm:prSet/>
      <dgm:spPr/>
      <dgm:t>
        <a:bodyPr/>
        <a:lstStyle/>
        <a:p>
          <a:endParaRPr lang="zh-CN" altLang="en-US"/>
        </a:p>
      </dgm:t>
    </dgm:pt>
    <dgm:pt modelId="{3D667591-B169-497C-B35A-17300C6AB04F}">
      <dgm:prSet phldrT="[文本]" custT="1"/>
      <dgm:spPr>
        <a:ln>
          <a:solidFill>
            <a:srgbClr val="293650">
              <a:alpha val="74118"/>
            </a:srgbClr>
          </a:solidFill>
        </a:ln>
      </dgm:spPr>
      <dgm:t>
        <a:bodyPr/>
        <a:lstStyle/>
        <a:p>
          <a:r>
            <a:rPr lang="en-US" sz="1400" b="0" i="0" strike="noStrike" cap="none" spc="0" baseline="0" dirty="0">
              <a:solidFill>
                <a:srgbClr val="000000"/>
              </a:solidFill>
              <a:effectLst/>
              <a:latin typeface="Times New Roman"/>
              <a:ea typeface="Times New Roman"/>
              <a:cs typeface="Times New Roman"/>
            </a:rPr>
            <a:t>Business characteristics</a:t>
          </a:r>
        </a:p>
      </dgm:t>
    </dgm:pt>
    <dgm:pt modelId="{7122B29C-1896-4E62-8A19-545060322ED7}" type="sibTrans" cxnId="{9857FDF2-E637-47B9-B3AA-996F8E3D916D}">
      <dgm:prSet/>
      <dgm:spPr/>
      <dgm:t>
        <a:bodyPr/>
        <a:lstStyle/>
        <a:p>
          <a:endParaRPr lang="zh-CN" altLang="en-US"/>
        </a:p>
      </dgm:t>
    </dgm:pt>
    <dgm:pt modelId="{22F38C8A-A957-48C7-A08F-2E56D2300AEB}" type="parTrans" cxnId="{4BA3949F-2F31-4510-846A-DB767775B74B}">
      <dgm:prSet/>
      <dgm:spPr/>
      <dgm:t>
        <a:bodyPr/>
        <a:lstStyle/>
        <a:p>
          <a:endParaRPr lang="zh-CN" altLang="en-US"/>
        </a:p>
      </dgm:t>
    </dgm:pt>
    <dgm:pt modelId="{FD0A275B-C38F-4967-9B02-87C36D218304}">
      <dgm:prSet phldrT="[文本]" custT="1"/>
      <dgm:spPr>
        <a:solidFill>
          <a:srgbClr val="16AAD8"/>
        </a:solidFill>
        <a:ln>
          <a:solidFill>
            <a:srgbClr val="293650">
              <a:alpha val="74118"/>
            </a:srgbClr>
          </a:solidFill>
        </a:ln>
      </dgm:spPr>
      <dgm:t>
        <a:bodyPr/>
        <a:lstStyle/>
        <a:p>
          <a:r>
            <a:rPr lang="en-US" sz="1400" b="0" i="0" strike="noStrike" cap="none" spc="0" baseline="0" dirty="0">
              <a:solidFill>
                <a:srgbClr val="000000"/>
              </a:solidFill>
              <a:effectLst/>
              <a:latin typeface="Times New Roman"/>
              <a:ea typeface="Times New Roman"/>
              <a:cs typeface="Times New Roman"/>
            </a:rPr>
            <a:t>Data volume throughput</a:t>
          </a:r>
        </a:p>
      </dgm:t>
    </dgm:pt>
    <dgm:pt modelId="{026B858D-C193-461E-AA68-A07664A23D3A}" type="sibTrans" cxnId="{4BA3949F-2F31-4510-846A-DB767775B74B}">
      <dgm:prSet/>
      <dgm:spPr>
        <a:solidFill>
          <a:srgbClr val="16AAD8"/>
        </a:solidFill>
      </dgm:spPr>
      <dgm:t>
        <a:bodyPr/>
        <a:lstStyle/>
        <a:p>
          <a:endParaRPr lang="zh-CN" altLang="en-US"/>
        </a:p>
      </dgm:t>
    </dgm:pt>
    <dgm:pt modelId="{F2575B38-A8ED-44C5-8E84-10A4D51F6734}" type="parTrans" cxnId="{C8C2B59E-4456-474D-A262-31F3E15027E7}">
      <dgm:prSet/>
      <dgm:spPr/>
      <dgm:t>
        <a:bodyPr/>
        <a:lstStyle/>
        <a:p>
          <a:endParaRPr lang="zh-CN" altLang="en-US"/>
        </a:p>
      </dgm:t>
    </dgm:pt>
    <dgm:pt modelId="{BCBCA148-D9AE-4144-9A70-72E8C6D7B174}">
      <dgm:prSet phldrT="[文本]" custT="1"/>
      <dgm:spPr>
        <a:solidFill>
          <a:srgbClr val="028794"/>
        </a:solidFill>
        <a:ln>
          <a:solidFill>
            <a:srgbClr val="293650">
              <a:alpha val="74118"/>
            </a:srgbClr>
          </a:solidFill>
        </a:ln>
      </dgm:spPr>
      <dgm:t>
        <a:bodyPr/>
        <a:lstStyle/>
        <a:p>
          <a:r>
            <a:rPr lang="en-US" sz="1400" b="0" i="0" strike="noStrike" cap="none" spc="0" baseline="0" dirty="0">
              <a:solidFill>
                <a:srgbClr val="000000"/>
              </a:solidFill>
              <a:effectLst/>
              <a:latin typeface="Times New Roman"/>
              <a:ea typeface="Times New Roman"/>
              <a:cs typeface="Times New Roman"/>
            </a:rPr>
            <a:t>Architecture coupling and dependency</a:t>
          </a:r>
        </a:p>
      </dgm:t>
    </dgm:pt>
    <dgm:pt modelId="{8E5A3ECD-3049-449E-9E7D-F61EC5F2292F}" type="sibTrans" cxnId="{C8C2B59E-4456-474D-A262-31F3E15027E7}">
      <dgm:prSet/>
      <dgm:spPr>
        <a:solidFill>
          <a:srgbClr val="028794"/>
        </a:solidFill>
      </dgm:spPr>
      <dgm:t>
        <a:bodyPr/>
        <a:lstStyle/>
        <a:p>
          <a:endParaRPr lang="zh-CN" altLang="en-US"/>
        </a:p>
      </dgm:t>
    </dgm:pt>
    <dgm:pt modelId="{21F453CF-9EF3-4B91-9BD1-D1C761707756}" type="pres">
      <dgm:prSet presAssocID="{1A26A28D-648B-4914-A01A-5633E1A15861}" presName="composite" presStyleCnt="0">
        <dgm:presLayoutVars>
          <dgm:chMax val="3"/>
          <dgm:animLvl val="lvl"/>
          <dgm:resizeHandles val="exact"/>
        </dgm:presLayoutVars>
      </dgm:prSet>
      <dgm:spPr/>
    </dgm:pt>
    <dgm:pt modelId="{5C790246-AFA6-4EA3-8FD5-07703142E64E}" type="pres">
      <dgm:prSet presAssocID="{3D667591-B169-497C-B35A-17300C6AB04F}" presName="gear1" presStyleLbl="node1" presStyleIdx="0" presStyleCnt="3" custScaleX="123053">
        <dgm:presLayoutVars>
          <dgm:chMax val="1"/>
          <dgm:bulletEnabled val="1"/>
        </dgm:presLayoutVars>
      </dgm:prSet>
      <dgm:spPr/>
    </dgm:pt>
    <dgm:pt modelId="{E8DADB71-5DED-4896-BE49-FE3ACEA8AF59}" type="pres">
      <dgm:prSet presAssocID="{3D667591-B169-497C-B35A-17300C6AB04F}" presName="gear1srcNode" presStyleLbl="node1" presStyleIdx="0" presStyleCnt="3"/>
      <dgm:spPr/>
    </dgm:pt>
    <dgm:pt modelId="{74D94D4E-7A39-45E9-87C0-CB7CA5D8F641}" type="pres">
      <dgm:prSet presAssocID="{3D667591-B169-497C-B35A-17300C6AB04F}" presName="gear1dstNode" presStyleLbl="node1" presStyleIdx="0" presStyleCnt="3"/>
      <dgm:spPr/>
    </dgm:pt>
    <dgm:pt modelId="{F6C9C5D5-12F7-4498-A9FA-94D8B6ED37AC}" type="pres">
      <dgm:prSet presAssocID="{FD0A275B-C38F-4967-9B02-87C36D218304}" presName="gear2" presStyleLbl="node1" presStyleIdx="1" presStyleCnt="3" custScaleX="153425">
        <dgm:presLayoutVars>
          <dgm:chMax val="1"/>
          <dgm:bulletEnabled val="1"/>
        </dgm:presLayoutVars>
      </dgm:prSet>
      <dgm:spPr/>
    </dgm:pt>
    <dgm:pt modelId="{A83A6152-BDE9-4553-A823-4381685853D0}" type="pres">
      <dgm:prSet presAssocID="{FD0A275B-C38F-4967-9B02-87C36D218304}" presName="gear2srcNode" presStyleLbl="node1" presStyleIdx="1" presStyleCnt="3"/>
      <dgm:spPr/>
    </dgm:pt>
    <dgm:pt modelId="{280CA44E-5B87-4F53-AD02-467F649B8796}" type="pres">
      <dgm:prSet presAssocID="{FD0A275B-C38F-4967-9B02-87C36D218304}" presName="gear2dstNode" presStyleLbl="node1" presStyleIdx="1" presStyleCnt="3"/>
      <dgm:spPr/>
    </dgm:pt>
    <dgm:pt modelId="{A075D854-6F35-40F5-AAA7-AAF8C057F0FD}" type="pres">
      <dgm:prSet presAssocID="{BCBCA148-D9AE-4144-9A70-72E8C6D7B174}" presName="gear3" presStyleLbl="node1" presStyleIdx="2" presStyleCnt="3" custScaleX="165759" custLinFactNeighborX="2164" custLinFactNeighborY="7102"/>
      <dgm:spPr/>
    </dgm:pt>
    <dgm:pt modelId="{F6A6297A-2693-4E7C-AE7F-60C055A46828}" type="pres">
      <dgm:prSet presAssocID="{BCBCA148-D9AE-4144-9A70-72E8C6D7B174}" presName="gear3tx" presStyleLbl="node1" presStyleIdx="2" presStyleCnt="3">
        <dgm:presLayoutVars>
          <dgm:chMax val="1"/>
          <dgm:bulletEnabled val="1"/>
        </dgm:presLayoutVars>
      </dgm:prSet>
      <dgm:spPr/>
    </dgm:pt>
    <dgm:pt modelId="{157B7E37-28CD-4DE9-B2DC-0BDCE6D2C878}" type="pres">
      <dgm:prSet presAssocID="{BCBCA148-D9AE-4144-9A70-72E8C6D7B174}" presName="gear3srcNode" presStyleLbl="node1" presStyleIdx="2" presStyleCnt="3"/>
      <dgm:spPr/>
    </dgm:pt>
    <dgm:pt modelId="{A586D740-6616-46DB-A9AC-7A0E80EB3160}" type="pres">
      <dgm:prSet presAssocID="{BCBCA148-D9AE-4144-9A70-72E8C6D7B174}" presName="gear3dstNode" presStyleLbl="node1" presStyleIdx="2" presStyleCnt="3"/>
      <dgm:spPr/>
    </dgm:pt>
    <dgm:pt modelId="{71FF3699-403A-4766-8248-7382E7B9864F}" type="pres">
      <dgm:prSet presAssocID="{7122B29C-1896-4E62-8A19-545060322ED7}" presName="connector1" presStyleLbl="sibTrans2D1" presStyleIdx="0" presStyleCnt="3"/>
      <dgm:spPr/>
    </dgm:pt>
    <dgm:pt modelId="{8BAB8FA6-08E5-443F-AC5F-B8D44C3C9F19}" type="pres">
      <dgm:prSet presAssocID="{026B858D-C193-461E-AA68-A07664A23D3A}" presName="connector2" presStyleLbl="sibTrans2D1" presStyleIdx="1" presStyleCnt="3" custAng="20548963" custLinFactNeighborX="-16020" custLinFactNeighborY="-11170"/>
      <dgm:spPr/>
    </dgm:pt>
    <dgm:pt modelId="{AC984F61-51B1-457E-BEA9-0FE1D3009D64}" type="pres">
      <dgm:prSet presAssocID="{8E5A3ECD-3049-449E-9E7D-F61EC5F2292F}" presName="connector3" presStyleLbl="sibTrans2D1" presStyleIdx="2" presStyleCnt="3" custAng="1691111" custLinFactNeighborX="-2761" custLinFactNeighborY="8489"/>
      <dgm:spPr/>
    </dgm:pt>
  </dgm:ptLst>
  <dgm:cxnLst>
    <dgm:cxn modelId="{D5E0BA04-7E50-48B2-8F3E-5184AB3698E3}" type="presOf" srcId="{026B858D-C193-461E-AA68-A07664A23D3A}" destId="{8BAB8FA6-08E5-443F-AC5F-B8D44C3C9F19}" srcOrd="0" destOrd="0" presId="urn:microsoft.com/office/officeart/2005/8/layout/gear1"/>
    <dgm:cxn modelId="{79E72D07-9685-4916-B29D-0D2229F7E0C6}" type="presOf" srcId="{BCBCA148-D9AE-4144-9A70-72E8C6D7B174}" destId="{F6A6297A-2693-4E7C-AE7F-60C055A46828}" srcOrd="1" destOrd="0" presId="urn:microsoft.com/office/officeart/2005/8/layout/gear1"/>
    <dgm:cxn modelId="{E616290B-C9C6-4774-901B-19D4E0587AC5}" type="presOf" srcId="{FD0A275B-C38F-4967-9B02-87C36D218304}" destId="{A83A6152-BDE9-4553-A823-4381685853D0}" srcOrd="1" destOrd="0" presId="urn:microsoft.com/office/officeart/2005/8/layout/gear1"/>
    <dgm:cxn modelId="{A63D350D-96A9-4DB2-A850-F2F5B4416D2D}" type="presOf" srcId="{3D667591-B169-497C-B35A-17300C6AB04F}" destId="{E8DADB71-5DED-4896-BE49-FE3ACEA8AF59}" srcOrd="1" destOrd="0" presId="urn:microsoft.com/office/officeart/2005/8/layout/gear1"/>
    <dgm:cxn modelId="{3173CB19-0A90-448E-B4F2-6FE47BE537C6}" type="presOf" srcId="{8E5A3ECD-3049-449E-9E7D-F61EC5F2292F}" destId="{AC984F61-51B1-457E-BEA9-0FE1D3009D64}" srcOrd="0" destOrd="0" presId="urn:microsoft.com/office/officeart/2005/8/layout/gear1"/>
    <dgm:cxn modelId="{0A484441-BBD5-4EC4-B32A-9BD7CF94079A}" type="presOf" srcId="{BCBCA148-D9AE-4144-9A70-72E8C6D7B174}" destId="{157B7E37-28CD-4DE9-B2DC-0BDCE6D2C878}" srcOrd="2" destOrd="0" presId="urn:microsoft.com/office/officeart/2005/8/layout/gear1"/>
    <dgm:cxn modelId="{69FAF066-79E7-4196-B4DC-D0FBC51DB78D}" type="presOf" srcId="{BCBCA148-D9AE-4144-9A70-72E8C6D7B174}" destId="{A586D740-6616-46DB-A9AC-7A0E80EB3160}" srcOrd="3" destOrd="0" presId="urn:microsoft.com/office/officeart/2005/8/layout/gear1"/>
    <dgm:cxn modelId="{75297F4D-B0B1-44DF-9A30-720053DE8818}" type="presOf" srcId="{7122B29C-1896-4E62-8A19-545060322ED7}" destId="{71FF3699-403A-4766-8248-7382E7B9864F}" srcOrd="0" destOrd="0" presId="urn:microsoft.com/office/officeart/2005/8/layout/gear1"/>
    <dgm:cxn modelId="{2DA0FF6F-F0C0-4E9C-99B6-98B3AB67E216}" type="presOf" srcId="{FD0A275B-C38F-4967-9B02-87C36D218304}" destId="{F6C9C5D5-12F7-4498-A9FA-94D8B6ED37AC}" srcOrd="0" destOrd="0" presId="urn:microsoft.com/office/officeart/2005/8/layout/gear1"/>
    <dgm:cxn modelId="{52A7B952-FB80-407C-8308-E7EA1B184375}" type="presOf" srcId="{BCBCA148-D9AE-4144-9A70-72E8C6D7B174}" destId="{A075D854-6F35-40F5-AAA7-AAF8C057F0FD}" srcOrd="0" destOrd="0" presId="urn:microsoft.com/office/officeart/2005/8/layout/gear1"/>
    <dgm:cxn modelId="{C8C2B59E-4456-474D-A262-31F3E15027E7}" srcId="{1A26A28D-648B-4914-A01A-5633E1A15861}" destId="{BCBCA148-D9AE-4144-9A70-72E8C6D7B174}" srcOrd="2" destOrd="0" parTransId="{F2575B38-A8ED-44C5-8E84-10A4D51F6734}" sibTransId="{8E5A3ECD-3049-449E-9E7D-F61EC5F2292F}"/>
    <dgm:cxn modelId="{4BA3949F-2F31-4510-846A-DB767775B74B}" srcId="{1A26A28D-648B-4914-A01A-5633E1A15861}" destId="{FD0A275B-C38F-4967-9B02-87C36D218304}" srcOrd="1" destOrd="0" parTransId="{22F38C8A-A957-48C7-A08F-2E56D2300AEB}" sibTransId="{026B858D-C193-461E-AA68-A07664A23D3A}"/>
    <dgm:cxn modelId="{1A263DB5-B267-4DB8-8202-CB23070F8CC8}" type="presOf" srcId="{3D667591-B169-497C-B35A-17300C6AB04F}" destId="{74D94D4E-7A39-45E9-87C0-CB7CA5D8F641}" srcOrd="2" destOrd="0" presId="urn:microsoft.com/office/officeart/2005/8/layout/gear1"/>
    <dgm:cxn modelId="{F63772D3-90BA-4220-9E99-61498F5E8A11}" type="presOf" srcId="{1A26A28D-648B-4914-A01A-5633E1A15861}" destId="{21F453CF-9EF3-4B91-9BD1-D1C761707756}" srcOrd="0" destOrd="0" presId="urn:microsoft.com/office/officeart/2005/8/layout/gear1"/>
    <dgm:cxn modelId="{9857FDF2-E637-47B9-B3AA-996F8E3D916D}" srcId="{1A26A28D-648B-4914-A01A-5633E1A15861}" destId="{3D667591-B169-497C-B35A-17300C6AB04F}" srcOrd="0" destOrd="0" parTransId="{13C8C1E1-8099-4946-9E7E-2208F1F6834E}" sibTransId="{7122B29C-1896-4E62-8A19-545060322ED7}"/>
    <dgm:cxn modelId="{AC2AE4F4-8C1E-4795-81C9-10E937E463B7}" type="presOf" srcId="{FD0A275B-C38F-4967-9B02-87C36D218304}" destId="{280CA44E-5B87-4F53-AD02-467F649B8796}" srcOrd="2" destOrd="0" presId="urn:microsoft.com/office/officeart/2005/8/layout/gear1"/>
    <dgm:cxn modelId="{DC58D3F7-5C4A-4D64-8303-22471A2B4230}" type="presOf" srcId="{3D667591-B169-497C-B35A-17300C6AB04F}" destId="{5C790246-AFA6-4EA3-8FD5-07703142E64E}" srcOrd="0" destOrd="0" presId="urn:microsoft.com/office/officeart/2005/8/layout/gear1"/>
    <dgm:cxn modelId="{C246B7EF-825D-4AB3-A447-94661784DABD}" type="presParOf" srcId="{21F453CF-9EF3-4B91-9BD1-D1C761707756}" destId="{5C790246-AFA6-4EA3-8FD5-07703142E64E}" srcOrd="0" destOrd="0" presId="urn:microsoft.com/office/officeart/2005/8/layout/gear1"/>
    <dgm:cxn modelId="{1AA62238-8EB5-4A0E-A479-89C86EA74216}" type="presParOf" srcId="{21F453CF-9EF3-4B91-9BD1-D1C761707756}" destId="{E8DADB71-5DED-4896-BE49-FE3ACEA8AF59}" srcOrd="1" destOrd="0" presId="urn:microsoft.com/office/officeart/2005/8/layout/gear1"/>
    <dgm:cxn modelId="{F51E5D88-2A72-4BFA-8A67-081E705E6BCB}" type="presParOf" srcId="{21F453CF-9EF3-4B91-9BD1-D1C761707756}" destId="{74D94D4E-7A39-45E9-87C0-CB7CA5D8F641}" srcOrd="2" destOrd="0" presId="urn:microsoft.com/office/officeart/2005/8/layout/gear1"/>
    <dgm:cxn modelId="{9EA39E6A-FBB6-41EB-8FAE-E889A4A91B30}" type="presParOf" srcId="{21F453CF-9EF3-4B91-9BD1-D1C761707756}" destId="{F6C9C5D5-12F7-4498-A9FA-94D8B6ED37AC}" srcOrd="3" destOrd="0" presId="urn:microsoft.com/office/officeart/2005/8/layout/gear1"/>
    <dgm:cxn modelId="{79592FC1-729B-4F39-A506-5EE677DC95B0}" type="presParOf" srcId="{21F453CF-9EF3-4B91-9BD1-D1C761707756}" destId="{A83A6152-BDE9-4553-A823-4381685853D0}" srcOrd="4" destOrd="0" presId="urn:microsoft.com/office/officeart/2005/8/layout/gear1"/>
    <dgm:cxn modelId="{726C63BA-94F4-41E3-B1ED-6D3F456C9263}" type="presParOf" srcId="{21F453CF-9EF3-4B91-9BD1-D1C761707756}" destId="{280CA44E-5B87-4F53-AD02-467F649B8796}" srcOrd="5" destOrd="0" presId="urn:microsoft.com/office/officeart/2005/8/layout/gear1"/>
    <dgm:cxn modelId="{6727C69F-F3F7-41AC-BF4E-95C5A006FCC7}" type="presParOf" srcId="{21F453CF-9EF3-4B91-9BD1-D1C761707756}" destId="{A075D854-6F35-40F5-AAA7-AAF8C057F0FD}" srcOrd="6" destOrd="0" presId="urn:microsoft.com/office/officeart/2005/8/layout/gear1"/>
    <dgm:cxn modelId="{33189927-3A73-4923-8859-9AE2A9463A69}" type="presParOf" srcId="{21F453CF-9EF3-4B91-9BD1-D1C761707756}" destId="{F6A6297A-2693-4E7C-AE7F-60C055A46828}" srcOrd="7" destOrd="0" presId="urn:microsoft.com/office/officeart/2005/8/layout/gear1"/>
    <dgm:cxn modelId="{650FAD7F-5ED1-44AE-9672-9AD679BB7C93}" type="presParOf" srcId="{21F453CF-9EF3-4B91-9BD1-D1C761707756}" destId="{157B7E37-28CD-4DE9-B2DC-0BDCE6D2C878}" srcOrd="8" destOrd="0" presId="urn:microsoft.com/office/officeart/2005/8/layout/gear1"/>
    <dgm:cxn modelId="{ECBCEA88-C267-4889-BCE7-D9EF90E7A13A}" type="presParOf" srcId="{21F453CF-9EF3-4B91-9BD1-D1C761707756}" destId="{A586D740-6616-46DB-A9AC-7A0E80EB3160}" srcOrd="9" destOrd="0" presId="urn:microsoft.com/office/officeart/2005/8/layout/gear1"/>
    <dgm:cxn modelId="{27B18891-C08F-497A-9A56-0E10460FD6EF}" type="presParOf" srcId="{21F453CF-9EF3-4B91-9BD1-D1C761707756}" destId="{71FF3699-403A-4766-8248-7382E7B9864F}" srcOrd="10" destOrd="0" presId="urn:microsoft.com/office/officeart/2005/8/layout/gear1"/>
    <dgm:cxn modelId="{78E63896-D5F0-4E66-BB32-6B7AEBB99C3D}" type="presParOf" srcId="{21F453CF-9EF3-4B91-9BD1-D1C761707756}" destId="{8BAB8FA6-08E5-443F-AC5F-B8D44C3C9F19}" srcOrd="11" destOrd="0" presId="urn:microsoft.com/office/officeart/2005/8/layout/gear1"/>
    <dgm:cxn modelId="{349EA725-44CD-46DA-B470-D487D20F17DD}" type="presParOf" srcId="{21F453CF-9EF3-4B91-9BD1-D1C761707756}" destId="{AC984F61-51B1-457E-BEA9-0FE1D3009D64}"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EA1C-66F4-4677-B17E-B039C894E0A2}">
      <dsp:nvSpPr>
        <dsp:cNvPr id="0" name=""/>
        <dsp:cNvSpPr/>
      </dsp:nvSpPr>
      <dsp:spPr>
        <a:xfrm>
          <a:off x="0" y="1161"/>
          <a:ext cx="66898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1E275-740F-4FDE-893E-BDFA412ECFF2}">
      <dsp:nvSpPr>
        <dsp:cNvPr id="0" name=""/>
        <dsp:cNvSpPr/>
      </dsp:nvSpPr>
      <dsp:spPr>
        <a:xfrm>
          <a:off x="0" y="1161"/>
          <a:ext cx="6689828" cy="792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kern="1200" cap="none" spc="0" baseline="0" dirty="0">
              <a:solidFill>
                <a:srgbClr val="01ACF1"/>
              </a:solidFill>
              <a:effectLst/>
              <a:latin typeface="Times New Roman"/>
              <a:ea typeface="Times New Roman"/>
              <a:cs typeface="Times New Roman"/>
            </a:rPr>
            <a:t>1.1 Determine the cloud migration mode</a:t>
          </a:r>
          <a:endParaRPr lang="en-US" sz="2000" b="1" kern="1200" dirty="0">
            <a:solidFill>
              <a:srgbClr val="FFFFFF"/>
            </a:solidFill>
            <a:latin typeface="+mn-lt"/>
            <a:ea typeface="+mn-ea"/>
            <a:cs typeface="+mn-ea"/>
            <a:sym typeface="+mn-lt"/>
          </a:endParaRPr>
        </a:p>
      </dsp:txBody>
      <dsp:txXfrm>
        <a:off x="0" y="1161"/>
        <a:ext cx="6689828" cy="792024"/>
      </dsp:txXfrm>
    </dsp:sp>
    <dsp:sp modelId="{35DEA3A3-BEC4-4274-8EDE-66EFABAFB88D}">
      <dsp:nvSpPr>
        <dsp:cNvPr id="0" name=""/>
        <dsp:cNvSpPr/>
      </dsp:nvSpPr>
      <dsp:spPr>
        <a:xfrm>
          <a:off x="0" y="793186"/>
          <a:ext cx="66898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2A13FE-A125-4670-A760-25270CE49DB1}">
      <dsp:nvSpPr>
        <dsp:cNvPr id="0" name=""/>
        <dsp:cNvSpPr/>
      </dsp:nvSpPr>
      <dsp:spPr>
        <a:xfrm>
          <a:off x="0" y="793186"/>
          <a:ext cx="6689828" cy="792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dirty="0">
              <a:solidFill>
                <a:srgbClr val="01ACF1"/>
              </a:solidFill>
              <a:effectLst/>
              <a:latin typeface="Times New Roman"/>
              <a:ea typeface="Times New Roman"/>
              <a:cs typeface="Times New Roman"/>
            </a:rPr>
            <a:t>1.2 Assess whether the business is suitable for cloud migration</a:t>
          </a:r>
          <a:endParaRPr lang="en-US" altLang="zh-CN" sz="2000" b="0" i="0" u="none" kern="1200" dirty="0">
            <a:solidFill>
              <a:srgbClr val="01ACF1"/>
            </a:solidFill>
            <a:latin typeface="+mn-lt"/>
            <a:ea typeface="+mn-ea"/>
            <a:cs typeface="+mn-ea"/>
            <a:sym typeface="+mn-lt"/>
          </a:endParaRPr>
        </a:p>
      </dsp:txBody>
      <dsp:txXfrm>
        <a:off x="0" y="793186"/>
        <a:ext cx="6689828" cy="792024"/>
      </dsp:txXfrm>
    </dsp:sp>
    <dsp:sp modelId="{328C18CD-F0D8-4813-AF09-7F89D64BE59B}">
      <dsp:nvSpPr>
        <dsp:cNvPr id="0" name=""/>
        <dsp:cNvSpPr/>
      </dsp:nvSpPr>
      <dsp:spPr>
        <a:xfrm>
          <a:off x="0" y="1585210"/>
          <a:ext cx="66898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F79F6-813A-4DA8-96A1-6644F8B6B6AD}">
      <dsp:nvSpPr>
        <dsp:cNvPr id="0" name=""/>
        <dsp:cNvSpPr/>
      </dsp:nvSpPr>
      <dsp:spPr>
        <a:xfrm>
          <a:off x="0" y="1585210"/>
          <a:ext cx="6689828" cy="792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1.3 Information to be assessed for cloud migration</a:t>
          </a:r>
          <a:endParaRPr lang="en-US" altLang="zh-CN" sz="2000" b="0" i="0" u="none" kern="1200">
            <a:solidFill>
              <a:srgbClr val="01ACF1"/>
            </a:solidFill>
            <a:latin typeface="+mn-lt"/>
            <a:ea typeface="+mn-ea"/>
            <a:cs typeface="+mn-ea"/>
            <a:sym typeface="+mn-lt"/>
          </a:endParaRPr>
        </a:p>
      </dsp:txBody>
      <dsp:txXfrm>
        <a:off x="0" y="1585210"/>
        <a:ext cx="6689828" cy="792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AC13E-4AB9-4CDC-BE4E-6A2FCBE98C87}">
      <dsp:nvSpPr>
        <dsp:cNvPr id="0" name=""/>
        <dsp:cNvSpPr/>
      </dsp:nvSpPr>
      <dsp:spPr>
        <a:xfrm>
          <a:off x="715947" y="0"/>
          <a:ext cx="8114072" cy="331236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41CF86-55A3-400D-9887-97D1326B8FA4}">
      <dsp:nvSpPr>
        <dsp:cNvPr id="0" name=""/>
        <dsp:cNvSpPr/>
      </dsp:nvSpPr>
      <dsp:spPr>
        <a:xfrm>
          <a:off x="2044" y="993710"/>
          <a:ext cx="2885795" cy="132494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solidFill>
                <a:schemeClr val="tx1"/>
              </a:solidFill>
              <a:latin typeface="腾讯体 W7" panose="020C08030202040F0204" pitchFamily="34" charset="-122"/>
              <a:ea typeface="腾讯体 W7" panose="020C08030202040F0204" pitchFamily="34" charset="-122"/>
            </a:rPr>
            <a:t>Analysis: Whether the business can be migrated</a:t>
          </a:r>
          <a:endParaRPr lang="zh-CN" altLang="en-US" sz="2000" kern="1200" dirty="0">
            <a:solidFill>
              <a:schemeClr val="tx1"/>
            </a:solidFill>
            <a:latin typeface="腾讯体 W7" panose="020C08030202040F0204" pitchFamily="34" charset="-122"/>
            <a:ea typeface="腾讯体 W7" panose="020C08030202040F0204" pitchFamily="34" charset="-122"/>
          </a:endParaRPr>
        </a:p>
      </dsp:txBody>
      <dsp:txXfrm>
        <a:off x="66723" y="1058389"/>
        <a:ext cx="2756437" cy="1195589"/>
      </dsp:txXfrm>
    </dsp:sp>
    <dsp:sp modelId="{34D56DCE-CCC7-4161-91C2-46F46AD46655}">
      <dsp:nvSpPr>
        <dsp:cNvPr id="0" name=""/>
        <dsp:cNvSpPr/>
      </dsp:nvSpPr>
      <dsp:spPr>
        <a:xfrm>
          <a:off x="3153057" y="993710"/>
          <a:ext cx="3022928" cy="1324947"/>
        </a:xfrm>
        <a:prstGeom prst="roundRect">
          <a:avLst/>
        </a:prstGeom>
        <a:solidFill>
          <a:schemeClr val="accent5">
            <a:hueOff val="1178392"/>
            <a:satOff val="-5635"/>
            <a:lumOff val="6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solidFill>
                <a:schemeClr val="tx1"/>
              </a:solidFill>
              <a:latin typeface="腾讯体 W7" panose="020C08030202040F0204" pitchFamily="34" charset="-122"/>
              <a:ea typeface="腾讯体 W7" panose="020C08030202040F0204" pitchFamily="34" charset="-122"/>
            </a:rPr>
            <a:t>Analysis: What information needs to be evaluated for the </a:t>
          </a:r>
          <a:r>
            <a:rPr lang="en-US" altLang="zh-CN" sz="2000" kern="1200" dirty="0" err="1">
              <a:solidFill>
                <a:schemeClr val="tx1"/>
              </a:solidFill>
              <a:latin typeface="腾讯体 W7" panose="020C08030202040F0204" pitchFamily="34" charset="-122"/>
              <a:ea typeface="腾讯体 W7" panose="020C08030202040F0204" pitchFamily="34" charset="-122"/>
            </a:rPr>
            <a:t>migratible</a:t>
          </a:r>
          <a:r>
            <a:rPr lang="en-US" altLang="zh-CN" sz="2000" kern="1200" dirty="0">
              <a:solidFill>
                <a:schemeClr val="tx1"/>
              </a:solidFill>
              <a:latin typeface="腾讯体 W7" panose="020C08030202040F0204" pitchFamily="34" charset="-122"/>
              <a:ea typeface="腾讯体 W7" panose="020C08030202040F0204" pitchFamily="34" charset="-122"/>
            </a:rPr>
            <a:t> business</a:t>
          </a:r>
          <a:endParaRPr lang="zh-CN" altLang="en-US" sz="2000" kern="1200" dirty="0">
            <a:solidFill>
              <a:schemeClr val="tx1"/>
            </a:solidFill>
            <a:latin typeface="腾讯体 W7" panose="020C08030202040F0204" pitchFamily="34" charset="-122"/>
            <a:ea typeface="腾讯体 W7" panose="020C08030202040F0204" pitchFamily="34" charset="-122"/>
          </a:endParaRPr>
        </a:p>
      </dsp:txBody>
      <dsp:txXfrm>
        <a:off x="3217736" y="1058389"/>
        <a:ext cx="2893570" cy="1195589"/>
      </dsp:txXfrm>
    </dsp:sp>
    <dsp:sp modelId="{560653CF-8E1E-4926-A5E8-29173DF7B684}">
      <dsp:nvSpPr>
        <dsp:cNvPr id="0" name=""/>
        <dsp:cNvSpPr/>
      </dsp:nvSpPr>
      <dsp:spPr>
        <a:xfrm>
          <a:off x="6441202" y="993710"/>
          <a:ext cx="3102720" cy="1324947"/>
        </a:xfrm>
        <a:prstGeom prst="roundRect">
          <a:avLst/>
        </a:prstGeom>
        <a:solidFill>
          <a:schemeClr val="accent5">
            <a:hueOff val="2356783"/>
            <a:satOff val="-11270"/>
            <a:lumOff val="1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solidFill>
                <a:schemeClr val="tx1"/>
              </a:solidFill>
              <a:latin typeface="腾讯体 W7" panose="020C08030202040F0204" pitchFamily="34" charset="-122"/>
              <a:ea typeface="腾讯体 W7" panose="020C08030202040F0204" pitchFamily="34" charset="-122"/>
            </a:rPr>
            <a:t>Analysis: How to operate after migration</a:t>
          </a:r>
          <a:endParaRPr lang="zh-CN" altLang="en-US" sz="2000" kern="1200" dirty="0">
            <a:solidFill>
              <a:schemeClr val="tx1"/>
            </a:solidFill>
            <a:latin typeface="腾讯体 W7" panose="020C08030202040F0204" pitchFamily="34" charset="-122"/>
            <a:ea typeface="腾讯体 W7" panose="020C08030202040F0204" pitchFamily="34" charset="-122"/>
          </a:endParaRPr>
        </a:p>
      </dsp:txBody>
      <dsp:txXfrm>
        <a:off x="6505881" y="1058389"/>
        <a:ext cx="2973362" cy="1195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EA1C-66F4-4677-B17E-B039C894E0A2}">
      <dsp:nvSpPr>
        <dsp:cNvPr id="0" name=""/>
        <dsp:cNvSpPr/>
      </dsp:nvSpPr>
      <dsp:spPr>
        <a:xfrm>
          <a:off x="0" y="464"/>
          <a:ext cx="58257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1E275-740F-4FDE-893E-BDFA412ECFF2}">
      <dsp:nvSpPr>
        <dsp:cNvPr id="0" name=""/>
        <dsp:cNvSpPr/>
      </dsp:nvSpPr>
      <dsp:spPr>
        <a:xfrm>
          <a:off x="0" y="464"/>
          <a:ext cx="5825732" cy="54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kern="1200" cap="none" spc="0" baseline="0">
              <a:solidFill>
                <a:srgbClr val="01ACF1"/>
              </a:solidFill>
              <a:effectLst/>
              <a:latin typeface="Times New Roman"/>
              <a:ea typeface="Times New Roman"/>
              <a:cs typeface="Times New Roman"/>
            </a:rPr>
            <a:t>2.1 Overall process of cloud migration</a:t>
          </a:r>
          <a:endParaRPr lang="en-US" sz="2000" b="1" kern="1200">
            <a:solidFill>
              <a:srgbClr val="FFFFFF"/>
            </a:solidFill>
            <a:latin typeface="+mn-lt"/>
            <a:ea typeface="+mn-ea"/>
            <a:cs typeface="+mn-ea"/>
            <a:sym typeface="+mn-lt"/>
          </a:endParaRPr>
        </a:p>
      </dsp:txBody>
      <dsp:txXfrm>
        <a:off x="0" y="464"/>
        <a:ext cx="5825732" cy="543510"/>
      </dsp:txXfrm>
    </dsp:sp>
    <dsp:sp modelId="{35DEA3A3-BEC4-4274-8EDE-66EFABAFB88D}">
      <dsp:nvSpPr>
        <dsp:cNvPr id="0" name=""/>
        <dsp:cNvSpPr/>
      </dsp:nvSpPr>
      <dsp:spPr>
        <a:xfrm>
          <a:off x="0" y="543975"/>
          <a:ext cx="58257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2A13FE-A125-4670-A760-25270CE49DB1}">
      <dsp:nvSpPr>
        <dsp:cNvPr id="0" name=""/>
        <dsp:cNvSpPr/>
      </dsp:nvSpPr>
      <dsp:spPr>
        <a:xfrm>
          <a:off x="0" y="543975"/>
          <a:ext cx="5825732" cy="54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2.2 System research</a:t>
          </a:r>
          <a:endParaRPr lang="en-US" altLang="zh-CN" sz="2000" b="0" i="0" u="none" kern="1200">
            <a:solidFill>
              <a:srgbClr val="01ACF1"/>
            </a:solidFill>
            <a:latin typeface="+mn-lt"/>
            <a:ea typeface="+mn-ea"/>
            <a:cs typeface="+mn-ea"/>
            <a:sym typeface="+mn-lt"/>
          </a:endParaRPr>
        </a:p>
      </dsp:txBody>
      <dsp:txXfrm>
        <a:off x="0" y="543975"/>
        <a:ext cx="5825732" cy="543510"/>
      </dsp:txXfrm>
    </dsp:sp>
    <dsp:sp modelId="{328C18CD-F0D8-4813-AF09-7F89D64BE59B}">
      <dsp:nvSpPr>
        <dsp:cNvPr id="0" name=""/>
        <dsp:cNvSpPr/>
      </dsp:nvSpPr>
      <dsp:spPr>
        <a:xfrm>
          <a:off x="0" y="1087486"/>
          <a:ext cx="58257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F79F6-813A-4DA8-96A1-6644F8B6B6AD}">
      <dsp:nvSpPr>
        <dsp:cNvPr id="0" name=""/>
        <dsp:cNvSpPr/>
      </dsp:nvSpPr>
      <dsp:spPr>
        <a:xfrm>
          <a:off x="0" y="1087486"/>
          <a:ext cx="5825732" cy="54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2.3 Risk assessment</a:t>
          </a:r>
          <a:endParaRPr lang="en-US" altLang="zh-CN" sz="2000" b="0" i="0" u="none" kern="1200">
            <a:solidFill>
              <a:srgbClr val="01ACF1"/>
            </a:solidFill>
            <a:latin typeface="+mn-lt"/>
            <a:ea typeface="+mn-ea"/>
            <a:cs typeface="+mn-ea"/>
            <a:sym typeface="+mn-lt"/>
          </a:endParaRPr>
        </a:p>
      </dsp:txBody>
      <dsp:txXfrm>
        <a:off x="0" y="1087486"/>
        <a:ext cx="5825732" cy="543510"/>
      </dsp:txXfrm>
    </dsp:sp>
    <dsp:sp modelId="{C34DA546-2894-4BD6-A183-DBFAD9EECA78}">
      <dsp:nvSpPr>
        <dsp:cNvPr id="0" name=""/>
        <dsp:cNvSpPr/>
      </dsp:nvSpPr>
      <dsp:spPr>
        <a:xfrm>
          <a:off x="0" y="1630997"/>
          <a:ext cx="58257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27C10-E60B-41B8-9E03-31F374A1BD69}">
      <dsp:nvSpPr>
        <dsp:cNvPr id="0" name=""/>
        <dsp:cNvSpPr/>
      </dsp:nvSpPr>
      <dsp:spPr>
        <a:xfrm>
          <a:off x="0" y="1630997"/>
          <a:ext cx="5825732" cy="54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2.4 Scheme design</a:t>
          </a:r>
          <a:endParaRPr lang="en-US" altLang="zh-CN" sz="2000" b="0" i="0" u="none" kern="1200">
            <a:solidFill>
              <a:srgbClr val="01ACF1"/>
            </a:solidFill>
            <a:latin typeface="+mn-lt"/>
            <a:ea typeface="+mn-ea"/>
            <a:cs typeface="+mn-ea"/>
            <a:sym typeface="+mn-lt"/>
          </a:endParaRPr>
        </a:p>
      </dsp:txBody>
      <dsp:txXfrm>
        <a:off x="0" y="1630997"/>
        <a:ext cx="5825732" cy="543510"/>
      </dsp:txXfrm>
    </dsp:sp>
    <dsp:sp modelId="{CE7B6640-699C-4E54-A4D9-454CCFFBE48E}">
      <dsp:nvSpPr>
        <dsp:cNvPr id="0" name=""/>
        <dsp:cNvSpPr/>
      </dsp:nvSpPr>
      <dsp:spPr>
        <a:xfrm>
          <a:off x="0" y="2174507"/>
          <a:ext cx="58257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FD074-8A32-41EE-8F23-B197287D567A}">
      <dsp:nvSpPr>
        <dsp:cNvPr id="0" name=""/>
        <dsp:cNvSpPr/>
      </dsp:nvSpPr>
      <dsp:spPr>
        <a:xfrm>
          <a:off x="0" y="2174507"/>
          <a:ext cx="5825732" cy="54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dirty="0">
              <a:solidFill>
                <a:srgbClr val="01ACF1"/>
              </a:solidFill>
              <a:effectLst/>
              <a:latin typeface="Times New Roman"/>
              <a:ea typeface="Times New Roman"/>
              <a:cs typeface="Times New Roman"/>
            </a:rPr>
            <a:t>2.5 Infrastructure environment construction</a:t>
          </a:r>
          <a:endParaRPr lang="en-US" altLang="zh-CN" sz="2000" b="0" i="0" u="none" kern="1200" dirty="0">
            <a:solidFill>
              <a:srgbClr val="01ACF1"/>
            </a:solidFill>
            <a:latin typeface="+mn-lt"/>
            <a:ea typeface="+mn-ea"/>
            <a:cs typeface="+mn-ea"/>
            <a:sym typeface="+mn-lt"/>
          </a:endParaRPr>
        </a:p>
      </dsp:txBody>
      <dsp:txXfrm>
        <a:off x="0" y="2174507"/>
        <a:ext cx="5825732" cy="543510"/>
      </dsp:txXfrm>
    </dsp:sp>
    <dsp:sp modelId="{CDCA4D97-7FC8-422B-816E-0601C807BB86}">
      <dsp:nvSpPr>
        <dsp:cNvPr id="0" name=""/>
        <dsp:cNvSpPr/>
      </dsp:nvSpPr>
      <dsp:spPr>
        <a:xfrm>
          <a:off x="0" y="2718018"/>
          <a:ext cx="58257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2ACBF-B697-4735-981B-031CCD0E4540}">
      <dsp:nvSpPr>
        <dsp:cNvPr id="0" name=""/>
        <dsp:cNvSpPr/>
      </dsp:nvSpPr>
      <dsp:spPr>
        <a:xfrm>
          <a:off x="0" y="2718018"/>
          <a:ext cx="5825732" cy="54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2.6 System cutover</a:t>
          </a:r>
          <a:endParaRPr lang="en-US" altLang="zh-CN" sz="2000" b="0" i="0" u="none" kern="1200">
            <a:solidFill>
              <a:srgbClr val="01ACF1"/>
            </a:solidFill>
            <a:latin typeface="+mn-lt"/>
            <a:ea typeface="+mn-ea"/>
            <a:cs typeface="+mn-ea"/>
            <a:sym typeface="+mn-lt"/>
          </a:endParaRPr>
        </a:p>
      </dsp:txBody>
      <dsp:txXfrm>
        <a:off x="0" y="2718018"/>
        <a:ext cx="5825732" cy="543510"/>
      </dsp:txXfrm>
    </dsp:sp>
    <dsp:sp modelId="{AA8E476F-88C4-4418-9520-AC2BCAAE787C}">
      <dsp:nvSpPr>
        <dsp:cNvPr id="0" name=""/>
        <dsp:cNvSpPr/>
      </dsp:nvSpPr>
      <dsp:spPr>
        <a:xfrm>
          <a:off x="0" y="3261529"/>
          <a:ext cx="58257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038B79-45B6-4DDC-83BA-FE3BC79A1FCC}">
      <dsp:nvSpPr>
        <dsp:cNvPr id="0" name=""/>
        <dsp:cNvSpPr/>
      </dsp:nvSpPr>
      <dsp:spPr>
        <a:xfrm>
          <a:off x="0" y="3261529"/>
          <a:ext cx="5825732" cy="54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2.7 Performance and feature testing</a:t>
          </a:r>
          <a:endParaRPr lang="en-US" altLang="zh-CN" sz="2000" b="0" i="0" u="none" kern="1200">
            <a:solidFill>
              <a:srgbClr val="01ACF1"/>
            </a:solidFill>
            <a:latin typeface="+mn-lt"/>
            <a:ea typeface="+mn-ea"/>
            <a:cs typeface="+mn-ea"/>
            <a:sym typeface="+mn-lt"/>
          </a:endParaRPr>
        </a:p>
      </dsp:txBody>
      <dsp:txXfrm>
        <a:off x="0" y="3261529"/>
        <a:ext cx="5825732" cy="5435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EA1C-66F4-4677-B17E-B039C894E0A2}">
      <dsp:nvSpPr>
        <dsp:cNvPr id="0" name=""/>
        <dsp:cNvSpPr/>
      </dsp:nvSpPr>
      <dsp:spPr>
        <a:xfrm>
          <a:off x="0" y="402"/>
          <a:ext cx="40787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1E275-740F-4FDE-893E-BDFA412ECFF2}">
      <dsp:nvSpPr>
        <dsp:cNvPr id="0" name=""/>
        <dsp:cNvSpPr/>
      </dsp:nvSpPr>
      <dsp:spPr>
        <a:xfrm>
          <a:off x="0" y="402"/>
          <a:ext cx="4078720" cy="65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kern="1200" cap="none" spc="0" baseline="0">
              <a:solidFill>
                <a:srgbClr val="01ACF1"/>
              </a:solidFill>
              <a:effectLst/>
              <a:latin typeface="Times New Roman"/>
              <a:ea typeface="Times New Roman"/>
              <a:cs typeface="Times New Roman"/>
            </a:rPr>
            <a:t>3.1 Overview of MSP</a:t>
          </a:r>
          <a:endParaRPr lang="en-US" sz="2000" b="1" kern="1200">
            <a:solidFill>
              <a:srgbClr val="FFFFFF"/>
            </a:solidFill>
            <a:latin typeface="腾讯体 W7" panose="020C08030202040F0204" pitchFamily="34" charset="-122"/>
            <a:ea typeface="腾讯体 W7" panose="020C08030202040F0204" pitchFamily="34" charset="-122"/>
            <a:cs typeface="+mn-ea"/>
            <a:sym typeface="+mn-lt"/>
          </a:endParaRPr>
        </a:p>
      </dsp:txBody>
      <dsp:txXfrm>
        <a:off x="0" y="402"/>
        <a:ext cx="4078720" cy="659916"/>
      </dsp:txXfrm>
    </dsp:sp>
    <dsp:sp modelId="{35DEA3A3-BEC4-4274-8EDE-66EFABAFB88D}">
      <dsp:nvSpPr>
        <dsp:cNvPr id="0" name=""/>
        <dsp:cNvSpPr/>
      </dsp:nvSpPr>
      <dsp:spPr>
        <a:xfrm>
          <a:off x="0" y="660319"/>
          <a:ext cx="40787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2A13FE-A125-4670-A760-25270CE49DB1}">
      <dsp:nvSpPr>
        <dsp:cNvPr id="0" name=""/>
        <dsp:cNvSpPr/>
      </dsp:nvSpPr>
      <dsp:spPr>
        <a:xfrm>
          <a:off x="0" y="660319"/>
          <a:ext cx="4078720" cy="65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3.2 Database migration</a:t>
          </a:r>
          <a:endParaRPr lang="en-US" altLang="zh-CN" sz="2000" b="0" i="0" u="none" kern="1200">
            <a:solidFill>
              <a:srgbClr val="01ACF1"/>
            </a:solidFill>
            <a:latin typeface="腾讯体 W7" panose="020C08030202040F0204" pitchFamily="34" charset="-122"/>
            <a:ea typeface="腾讯体 W7" panose="020C08030202040F0204" pitchFamily="34" charset="-122"/>
            <a:cs typeface="+mn-ea"/>
            <a:sym typeface="+mn-lt"/>
          </a:endParaRPr>
        </a:p>
      </dsp:txBody>
      <dsp:txXfrm>
        <a:off x="0" y="660319"/>
        <a:ext cx="4078720" cy="659916"/>
      </dsp:txXfrm>
    </dsp:sp>
    <dsp:sp modelId="{328C18CD-F0D8-4813-AF09-7F89D64BE59B}">
      <dsp:nvSpPr>
        <dsp:cNvPr id="0" name=""/>
        <dsp:cNvSpPr/>
      </dsp:nvSpPr>
      <dsp:spPr>
        <a:xfrm>
          <a:off x="0" y="1320235"/>
          <a:ext cx="40787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F79F6-813A-4DA8-96A1-6644F8B6B6AD}">
      <dsp:nvSpPr>
        <dsp:cNvPr id="0" name=""/>
        <dsp:cNvSpPr/>
      </dsp:nvSpPr>
      <dsp:spPr>
        <a:xfrm>
          <a:off x="0" y="1320235"/>
          <a:ext cx="4078720" cy="65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3.3 File migration</a:t>
          </a:r>
          <a:endParaRPr lang="en-US" altLang="zh-CN" sz="2000" b="0" i="0" u="none" kern="1200">
            <a:solidFill>
              <a:srgbClr val="01ACF1"/>
            </a:solidFill>
            <a:latin typeface="腾讯体 W7" panose="020C08030202040F0204" pitchFamily="34" charset="-122"/>
            <a:ea typeface="腾讯体 W7" panose="020C08030202040F0204" pitchFamily="34" charset="-122"/>
            <a:cs typeface="+mn-ea"/>
            <a:sym typeface="+mn-lt"/>
          </a:endParaRPr>
        </a:p>
      </dsp:txBody>
      <dsp:txXfrm>
        <a:off x="0" y="1320235"/>
        <a:ext cx="4078720" cy="659916"/>
      </dsp:txXfrm>
    </dsp:sp>
    <dsp:sp modelId="{C34DA546-2894-4BD6-A183-DBFAD9EECA78}">
      <dsp:nvSpPr>
        <dsp:cNvPr id="0" name=""/>
        <dsp:cNvSpPr/>
      </dsp:nvSpPr>
      <dsp:spPr>
        <a:xfrm>
          <a:off x="0" y="1980151"/>
          <a:ext cx="40787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27C10-E60B-41B8-9E03-31F374A1BD69}">
      <dsp:nvSpPr>
        <dsp:cNvPr id="0" name=""/>
        <dsp:cNvSpPr/>
      </dsp:nvSpPr>
      <dsp:spPr>
        <a:xfrm>
          <a:off x="0" y="1980151"/>
          <a:ext cx="4078720" cy="65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3.4 Server migration</a:t>
          </a:r>
          <a:endParaRPr lang="en-US" altLang="zh-CN" sz="2000" b="0" i="0" u="none" kern="1200">
            <a:solidFill>
              <a:srgbClr val="01ACF1"/>
            </a:solidFill>
            <a:latin typeface="腾讯体 W7" panose="020C08030202040F0204" pitchFamily="34" charset="-122"/>
            <a:ea typeface="腾讯体 W7" panose="020C08030202040F0204" pitchFamily="34" charset="-122"/>
            <a:cs typeface="+mn-ea"/>
            <a:sym typeface="+mn-lt"/>
          </a:endParaRPr>
        </a:p>
      </dsp:txBody>
      <dsp:txXfrm>
        <a:off x="0" y="1980151"/>
        <a:ext cx="4078720" cy="659916"/>
      </dsp:txXfrm>
    </dsp:sp>
    <dsp:sp modelId="{CE7B6640-699C-4E54-A4D9-454CCFFBE48E}">
      <dsp:nvSpPr>
        <dsp:cNvPr id="0" name=""/>
        <dsp:cNvSpPr/>
      </dsp:nvSpPr>
      <dsp:spPr>
        <a:xfrm>
          <a:off x="0" y="2640067"/>
          <a:ext cx="40787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FD074-8A32-41EE-8F23-B197287D567A}">
      <dsp:nvSpPr>
        <dsp:cNvPr id="0" name=""/>
        <dsp:cNvSpPr/>
      </dsp:nvSpPr>
      <dsp:spPr>
        <a:xfrm>
          <a:off x="0" y="2640067"/>
          <a:ext cx="4078720" cy="65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3.5 Big data migration</a:t>
          </a:r>
          <a:endParaRPr lang="en-US" altLang="zh-CN" sz="2000" b="0" i="0" u="none" kern="1200">
            <a:solidFill>
              <a:srgbClr val="01ACF1"/>
            </a:solidFill>
            <a:latin typeface="腾讯体 W7" panose="020C08030202040F0204" pitchFamily="34" charset="-122"/>
            <a:ea typeface="腾讯体 W7" panose="020C08030202040F0204" pitchFamily="34" charset="-122"/>
            <a:cs typeface="+mn-ea"/>
            <a:sym typeface="+mn-lt"/>
          </a:endParaRPr>
        </a:p>
      </dsp:txBody>
      <dsp:txXfrm>
        <a:off x="0" y="2640067"/>
        <a:ext cx="4078720" cy="6599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EA1C-66F4-4677-B17E-B039C894E0A2}">
      <dsp:nvSpPr>
        <dsp:cNvPr id="0" name=""/>
        <dsp:cNvSpPr/>
      </dsp:nvSpPr>
      <dsp:spPr>
        <a:xfrm>
          <a:off x="0" y="0"/>
          <a:ext cx="64738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1E275-740F-4FDE-893E-BDFA412ECFF2}">
      <dsp:nvSpPr>
        <dsp:cNvPr id="0" name=""/>
        <dsp:cNvSpPr/>
      </dsp:nvSpPr>
      <dsp:spPr>
        <a:xfrm>
          <a:off x="0" y="0"/>
          <a:ext cx="6473804" cy="688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kern="1200" cap="none" spc="0" baseline="0">
              <a:solidFill>
                <a:srgbClr val="01ACF1"/>
              </a:solidFill>
              <a:effectLst/>
              <a:latin typeface="Times New Roman"/>
              <a:ea typeface="Times New Roman"/>
              <a:cs typeface="Times New Roman"/>
            </a:rPr>
            <a:t>4.1 Migration method selection</a:t>
          </a:r>
          <a:endParaRPr lang="en-US" sz="2000" b="1" kern="1200">
            <a:solidFill>
              <a:srgbClr val="FFFFFF"/>
            </a:solidFill>
            <a:latin typeface="腾讯体 W7" panose="020C08030202040F0204" pitchFamily="34" charset="-122"/>
            <a:ea typeface="腾讯体 W7" panose="020C08030202040F0204" pitchFamily="34" charset="-122"/>
            <a:cs typeface="+mn-ea"/>
            <a:sym typeface="+mn-lt"/>
          </a:endParaRPr>
        </a:p>
      </dsp:txBody>
      <dsp:txXfrm>
        <a:off x="0" y="0"/>
        <a:ext cx="6473804" cy="688975"/>
      </dsp:txXfrm>
    </dsp:sp>
    <dsp:sp modelId="{35DEA3A3-BEC4-4274-8EDE-66EFABAFB88D}">
      <dsp:nvSpPr>
        <dsp:cNvPr id="0" name=""/>
        <dsp:cNvSpPr/>
      </dsp:nvSpPr>
      <dsp:spPr>
        <a:xfrm>
          <a:off x="0" y="688975"/>
          <a:ext cx="64738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2A13FE-A125-4670-A760-25270CE49DB1}">
      <dsp:nvSpPr>
        <dsp:cNvPr id="0" name=""/>
        <dsp:cNvSpPr/>
      </dsp:nvSpPr>
      <dsp:spPr>
        <a:xfrm>
          <a:off x="0" y="688975"/>
          <a:ext cx="6473804" cy="688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4.2 Full migration</a:t>
          </a:r>
          <a:endParaRPr lang="en-US" altLang="zh-CN" sz="2000" b="0" i="0" u="none" kern="1200">
            <a:solidFill>
              <a:srgbClr val="01ACF1"/>
            </a:solidFill>
            <a:latin typeface="腾讯体 W7" panose="020C08030202040F0204" pitchFamily="34" charset="-122"/>
            <a:ea typeface="腾讯体 W7" panose="020C08030202040F0204" pitchFamily="34" charset="-122"/>
            <a:cs typeface="+mn-ea"/>
            <a:sym typeface="+mn-lt"/>
          </a:endParaRPr>
        </a:p>
      </dsp:txBody>
      <dsp:txXfrm>
        <a:off x="0" y="688975"/>
        <a:ext cx="6473804" cy="688975"/>
      </dsp:txXfrm>
    </dsp:sp>
    <dsp:sp modelId="{328C18CD-F0D8-4813-AF09-7F89D64BE59B}">
      <dsp:nvSpPr>
        <dsp:cNvPr id="0" name=""/>
        <dsp:cNvSpPr/>
      </dsp:nvSpPr>
      <dsp:spPr>
        <a:xfrm>
          <a:off x="0" y="1377950"/>
          <a:ext cx="64738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F79F6-813A-4DA8-96A1-6644F8B6B6AD}">
      <dsp:nvSpPr>
        <dsp:cNvPr id="0" name=""/>
        <dsp:cNvSpPr/>
      </dsp:nvSpPr>
      <dsp:spPr>
        <a:xfrm>
          <a:off x="0" y="1377950"/>
          <a:ext cx="6473804" cy="688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4.3 Smooth migration</a:t>
          </a:r>
          <a:endParaRPr lang="en-US" altLang="zh-CN" sz="2000" b="0" i="0" u="none" kern="1200">
            <a:solidFill>
              <a:srgbClr val="01ACF1"/>
            </a:solidFill>
            <a:latin typeface="腾讯体 W7" panose="020C08030202040F0204" pitchFamily="34" charset="-122"/>
            <a:ea typeface="腾讯体 W7" panose="020C08030202040F0204" pitchFamily="34" charset="-122"/>
            <a:cs typeface="+mn-ea"/>
            <a:sym typeface="+mn-lt"/>
          </a:endParaRPr>
        </a:p>
      </dsp:txBody>
      <dsp:txXfrm>
        <a:off x="0" y="1377950"/>
        <a:ext cx="6473804" cy="688975"/>
      </dsp:txXfrm>
    </dsp:sp>
    <dsp:sp modelId="{C34DA546-2894-4BD6-A183-DBFAD9EECA78}">
      <dsp:nvSpPr>
        <dsp:cNvPr id="0" name=""/>
        <dsp:cNvSpPr/>
      </dsp:nvSpPr>
      <dsp:spPr>
        <a:xfrm>
          <a:off x="0" y="2066925"/>
          <a:ext cx="647380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27C10-E60B-41B8-9E03-31F374A1BD69}">
      <dsp:nvSpPr>
        <dsp:cNvPr id="0" name=""/>
        <dsp:cNvSpPr/>
      </dsp:nvSpPr>
      <dsp:spPr>
        <a:xfrm>
          <a:off x="0" y="2066925"/>
          <a:ext cx="6473804" cy="688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dirty="0">
              <a:solidFill>
                <a:srgbClr val="01ACF1"/>
              </a:solidFill>
              <a:effectLst/>
              <a:latin typeface="Times New Roman"/>
              <a:ea typeface="Times New Roman"/>
              <a:cs typeface="Times New Roman"/>
            </a:rPr>
            <a:t>4.4 Migration processes of the two migration methods</a:t>
          </a:r>
          <a:endParaRPr lang="en-US" altLang="zh-CN" sz="2000" b="0" i="0" u="none" kern="1200" dirty="0">
            <a:solidFill>
              <a:srgbClr val="01ACF1"/>
            </a:solidFill>
            <a:latin typeface="腾讯体 W7" panose="020C08030202040F0204" pitchFamily="34" charset="-122"/>
            <a:ea typeface="腾讯体 W7" panose="020C08030202040F0204" pitchFamily="34" charset="-122"/>
            <a:cs typeface="+mn-ea"/>
            <a:sym typeface="+mn-lt"/>
          </a:endParaRPr>
        </a:p>
      </dsp:txBody>
      <dsp:txXfrm>
        <a:off x="0" y="2066925"/>
        <a:ext cx="6473804" cy="6889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90246-AFA6-4EA3-8FD5-07703142E64E}">
      <dsp:nvSpPr>
        <dsp:cNvPr id="0" name=""/>
        <dsp:cNvSpPr/>
      </dsp:nvSpPr>
      <dsp:spPr>
        <a:xfrm>
          <a:off x="1131764" y="1315256"/>
          <a:ext cx="1978121" cy="1607536"/>
        </a:xfrm>
        <a:prstGeom prst="gear9">
          <a:avLst/>
        </a:prstGeom>
        <a:solidFill>
          <a:schemeClr val="accent5">
            <a:hueOff val="0"/>
            <a:satOff val="0"/>
            <a:lumOff val="0"/>
            <a:alphaOff val="0"/>
          </a:schemeClr>
        </a:solidFill>
        <a:ln w="25400" cap="flat" cmpd="sng" algn="ctr">
          <a:solidFill>
            <a:srgbClr val="293650">
              <a:alpha val="74118"/>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dirty="0">
              <a:solidFill>
                <a:srgbClr val="000000"/>
              </a:solidFill>
              <a:effectLst/>
              <a:latin typeface="Times New Roman"/>
              <a:ea typeface="Times New Roman"/>
              <a:cs typeface="Times New Roman"/>
            </a:rPr>
            <a:t>Business characteristics</a:t>
          </a:r>
        </a:p>
      </dsp:txBody>
      <dsp:txXfrm>
        <a:off x="1501757" y="1691814"/>
        <a:ext cx="1238135" cy="826306"/>
      </dsp:txXfrm>
    </dsp:sp>
    <dsp:sp modelId="{F6C9C5D5-12F7-4498-A9FA-94D8B6ED37AC}">
      <dsp:nvSpPr>
        <dsp:cNvPr id="0" name=""/>
        <dsp:cNvSpPr/>
      </dsp:nvSpPr>
      <dsp:spPr>
        <a:xfrm>
          <a:off x="69463" y="935293"/>
          <a:ext cx="1793718" cy="1169117"/>
        </a:xfrm>
        <a:prstGeom prst="gear6">
          <a:avLst/>
        </a:prstGeom>
        <a:solidFill>
          <a:srgbClr val="16AAD8"/>
        </a:solidFill>
        <a:ln w="25400" cap="flat" cmpd="sng" algn="ctr">
          <a:solidFill>
            <a:srgbClr val="293650">
              <a:alpha val="74118"/>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dirty="0">
              <a:solidFill>
                <a:srgbClr val="000000"/>
              </a:solidFill>
              <a:effectLst/>
              <a:latin typeface="Times New Roman"/>
              <a:ea typeface="Times New Roman"/>
              <a:cs typeface="Times New Roman"/>
            </a:rPr>
            <a:t>Data volume throughput</a:t>
          </a:r>
        </a:p>
      </dsp:txBody>
      <dsp:txXfrm>
        <a:off x="454585" y="1231401"/>
        <a:ext cx="1023474" cy="576901"/>
      </dsp:txXfrm>
    </dsp:sp>
    <dsp:sp modelId="{A075D854-6F35-40F5-AAA7-AAF8C057F0FD}">
      <dsp:nvSpPr>
        <dsp:cNvPr id="0" name=""/>
        <dsp:cNvSpPr/>
      </dsp:nvSpPr>
      <dsp:spPr>
        <a:xfrm rot="20700000">
          <a:off x="552457" y="366216"/>
          <a:ext cx="2174477" cy="869781"/>
        </a:xfrm>
        <a:prstGeom prst="gear6">
          <a:avLst/>
        </a:prstGeom>
        <a:solidFill>
          <a:srgbClr val="028794"/>
        </a:solidFill>
        <a:ln w="25400" cap="flat" cmpd="sng" algn="ctr">
          <a:solidFill>
            <a:srgbClr val="293650">
              <a:alpha val="74118"/>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strike="noStrike" kern="1200" cap="none" spc="0" baseline="0" dirty="0">
              <a:solidFill>
                <a:srgbClr val="000000"/>
              </a:solidFill>
              <a:effectLst/>
              <a:latin typeface="Times New Roman"/>
              <a:ea typeface="Times New Roman"/>
              <a:cs typeface="Times New Roman"/>
            </a:rPr>
            <a:t>Architecture coupling and dependency</a:t>
          </a:r>
        </a:p>
      </dsp:txBody>
      <dsp:txXfrm rot="-20700000">
        <a:off x="1106769" y="479599"/>
        <a:ext cx="1065854" cy="643014"/>
      </dsp:txXfrm>
    </dsp:sp>
    <dsp:sp modelId="{71FF3699-403A-4766-8248-7382E7B9864F}">
      <dsp:nvSpPr>
        <dsp:cNvPr id="0" name=""/>
        <dsp:cNvSpPr/>
      </dsp:nvSpPr>
      <dsp:spPr>
        <a:xfrm>
          <a:off x="1180024" y="1080222"/>
          <a:ext cx="2057646" cy="2057646"/>
        </a:xfrm>
        <a:prstGeom prst="circularArrow">
          <a:avLst>
            <a:gd name="adj1" fmla="val 4687"/>
            <a:gd name="adj2" fmla="val 299029"/>
            <a:gd name="adj3" fmla="val 2475449"/>
            <a:gd name="adj4" fmla="val 15951954"/>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AB8FA6-08E5-443F-AC5F-B8D44C3C9F19}">
      <dsp:nvSpPr>
        <dsp:cNvPr id="0" name=""/>
        <dsp:cNvSpPr/>
      </dsp:nvSpPr>
      <dsp:spPr>
        <a:xfrm rot="20548963">
          <a:off x="-64785" y="515076"/>
          <a:ext cx="1495008" cy="1495008"/>
        </a:xfrm>
        <a:prstGeom prst="leftCircularArrow">
          <a:avLst>
            <a:gd name="adj1" fmla="val 6452"/>
            <a:gd name="adj2" fmla="val 429999"/>
            <a:gd name="adj3" fmla="val 10489124"/>
            <a:gd name="adj4" fmla="val 14837806"/>
            <a:gd name="adj5" fmla="val 7527"/>
          </a:avLst>
        </a:prstGeom>
        <a:solidFill>
          <a:srgbClr val="16AAD8"/>
        </a:solidFill>
        <a:ln>
          <a:noFill/>
        </a:ln>
        <a:effectLst/>
      </dsp:spPr>
      <dsp:style>
        <a:lnRef idx="0">
          <a:scrgbClr r="0" g="0" b="0"/>
        </a:lnRef>
        <a:fillRef idx="1">
          <a:scrgbClr r="0" g="0" b="0"/>
        </a:fillRef>
        <a:effectRef idx="0">
          <a:scrgbClr r="0" g="0" b="0"/>
        </a:effectRef>
        <a:fontRef idx="minor">
          <a:schemeClr val="lt1"/>
        </a:fontRef>
      </dsp:style>
    </dsp:sp>
    <dsp:sp modelId="{AC984F61-51B1-457E-BEA9-0FE1D3009D64}">
      <dsp:nvSpPr>
        <dsp:cNvPr id="0" name=""/>
        <dsp:cNvSpPr/>
      </dsp:nvSpPr>
      <dsp:spPr>
        <a:xfrm rot="1691111">
          <a:off x="727118" y="20108"/>
          <a:ext cx="1611920" cy="1611920"/>
        </a:xfrm>
        <a:prstGeom prst="circularArrow">
          <a:avLst>
            <a:gd name="adj1" fmla="val 5984"/>
            <a:gd name="adj2" fmla="val 394124"/>
            <a:gd name="adj3" fmla="val 13313824"/>
            <a:gd name="adj4" fmla="val 10508221"/>
            <a:gd name="adj5" fmla="val 6981"/>
          </a:avLst>
        </a:prstGeom>
        <a:solidFill>
          <a:srgbClr val="028794"/>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36FB40E-45F7-4F85-A845-4684CAEF94B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A2C7D021-2C26-47E7-99E4-041ED7CBA3A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60FC51F-7C94-405E-9F1A-53977D44EAD6}" type="datetimeFigureOut">
              <a:rPr lang="zh-CN" altLang="en-US" smtClean="0"/>
              <a:t>2021/8/2</a:t>
            </a:fld>
            <a:endParaRPr lang="zh-CN" altLang="en-US"/>
          </a:p>
        </p:txBody>
      </p:sp>
      <p:sp>
        <p:nvSpPr>
          <p:cNvPr id="4" name="页脚占位符 3">
            <a:extLst>
              <a:ext uri="{FF2B5EF4-FFF2-40B4-BE49-F238E27FC236}">
                <a16:creationId xmlns:a16="http://schemas.microsoft.com/office/drawing/2014/main" id="{D1C61F98-5B45-4FBE-8333-79593823B0B8}"/>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D6EDF58-C200-4DDE-A680-582AC47A65B1}"/>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BBE80FE-9455-4DBB-9AB1-3D36639F4740}" type="slidenum">
              <a:rPr lang="zh-CN" altLang="en-US" smtClean="0"/>
              <a:t>‹#›</a:t>
            </a:fld>
            <a:endParaRPr lang="zh-CN" altLang="en-US"/>
          </a:p>
        </p:txBody>
      </p:sp>
    </p:spTree>
    <p:extLst>
      <p:ext uri="{BB962C8B-B14F-4D97-AF65-F5344CB8AC3E}">
        <p14:creationId xmlns:p14="http://schemas.microsoft.com/office/powerpoint/2010/main" val="25894047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519502" y="786854"/>
            <a:ext cx="5758671" cy="3240000"/>
          </a:xfrm>
          <a:prstGeom prst="rect">
            <a:avLst/>
          </a:prstGeom>
          <a:noFill/>
          <a:ln w="12700">
            <a:solidFill>
              <a:prstClr val="black"/>
            </a:solidFill>
          </a:ln>
        </p:spPr>
      </p:sp>
      <p:sp>
        <p:nvSpPr>
          <p:cNvPr id="5" name="备注占位符 4"/>
          <p:cNvSpPr>
            <a:spLocks noGrp="1"/>
          </p:cNvSpPr>
          <p:nvPr>
            <p:ph type="body" sz="quarter" idx="3"/>
          </p:nvPr>
        </p:nvSpPr>
        <p:spPr>
          <a:xfrm>
            <a:off x="519502" y="4337951"/>
            <a:ext cx="5758671" cy="4910824"/>
          </a:xfrm>
          <a:prstGeom prst="rect">
            <a:avLst/>
          </a:prstGeom>
        </p:spPr>
        <p:txBody>
          <a:bodyPr vert="horz" lIns="95558" tIns="47779" rIns="95558" bIns="47779" rtlCol="0"/>
          <a:lstStyle/>
          <a:p>
            <a:pPr lvl="0"/>
            <a:r>
              <a:rPr lang="zh-CN" altLang="en-US"/>
              <a:t>第一级</a:t>
            </a:r>
            <a:endParaRPr lang="en-US" altLang="zh-CN"/>
          </a:p>
          <a:p>
            <a:pPr lvl="1"/>
            <a:r>
              <a:rPr lang="zh-CN" altLang="en-US"/>
              <a:t>第二级</a:t>
            </a:r>
            <a:endParaRPr lang="en-US" altLang="zh-CN"/>
          </a:p>
          <a:p>
            <a:pPr lvl="2"/>
            <a:r>
              <a:rPr lang="zh-CN" altLang="en-US"/>
              <a:t>第三级</a:t>
            </a:r>
          </a:p>
        </p:txBody>
      </p:sp>
      <p:sp>
        <p:nvSpPr>
          <p:cNvPr id="8" name="灯片编号占位符 7">
            <a:extLst>
              <a:ext uri="{FF2B5EF4-FFF2-40B4-BE49-F238E27FC236}">
                <a16:creationId xmlns:a16="http://schemas.microsoft.com/office/drawing/2014/main" id="{89F40592-7544-49C1-8AC7-645DE6E82E40}"/>
              </a:ext>
            </a:extLst>
          </p:cNvPr>
          <p:cNvSpPr>
            <a:spLocks noGrp="1"/>
          </p:cNvSpPr>
          <p:nvPr>
            <p:ph type="sldNum" sz="quarter" idx="5"/>
          </p:nvPr>
        </p:nvSpPr>
        <p:spPr>
          <a:xfrm>
            <a:off x="3850443" y="9644864"/>
            <a:ext cx="2945659" cy="281774"/>
          </a:xfrm>
          <a:prstGeom prst="rect">
            <a:avLst/>
          </a:prstGeom>
        </p:spPr>
        <p:txBody>
          <a:bodyPr vert="horz" lIns="95558" tIns="47779" rIns="95558" bIns="47779" rtlCol="0" anchor="b"/>
          <a:lstStyle>
            <a:lvl1pPr algn="r">
              <a:defRPr sz="1300">
                <a:latin typeface="腾讯体 W7" panose="020C08030202040F0204" pitchFamily="34" charset="-122"/>
              </a:defRPr>
            </a:lvl1pPr>
          </a:lstStyle>
          <a:p>
            <a:fld id="{115E481A-832A-48B0-9B5F-CC2DDFB376CC}" type="slidenum">
              <a:rPr lang="zh-CN" altLang="en-US" smtClean="0"/>
              <a:t>‹#›</a:t>
            </a:fld>
            <a:endParaRPr lang="zh-CN" altLang="en-US"/>
          </a:p>
        </p:txBody>
      </p:sp>
    </p:spTree>
    <p:extLst>
      <p:ext uri="{BB962C8B-B14F-4D97-AF65-F5344CB8AC3E}">
        <p14:creationId xmlns:p14="http://schemas.microsoft.com/office/powerpoint/2010/main" val="3202925551"/>
      </p:ext>
    </p:extLst>
  </p:cSld>
  <p:clrMap bg1="lt1" tx1="dk1" bg2="lt2" tx2="dk2" accent1="accent1" accent2="accent2" accent3="accent3" accent4="accent4" accent5="accent5" accent6="accent6" hlink="hlink" folHlink="folHlink"/>
  <p:hf sldNum="0" hdr="0" ftr="0" dt="0"/>
  <p:notesStyle>
    <a:lvl1pPr marL="171450" indent="-171450" algn="l" defTabSz="914400" rtl="0" eaLnBrk="1" latinLnBrk="0" hangingPunct="1">
      <a:lnSpc>
        <a:spcPct val="150000"/>
      </a:lnSpc>
      <a:buFont typeface="Wingdings" panose="05000000000000000000" pitchFamily="2" charset="2"/>
      <a:buChar char="p"/>
      <a:defRPr sz="1000" kern="1200">
        <a:solidFill>
          <a:schemeClr val="tx1"/>
        </a:solidFill>
        <a:latin typeface="腾讯体 W7" panose="020C08030202040F0204" pitchFamily="34" charset="-122"/>
        <a:ea typeface="腾讯体 W7" panose="020C08030202040F0204" pitchFamily="34" charset="-122"/>
        <a:cs typeface="+mn-cs"/>
      </a:defRPr>
    </a:lvl1pPr>
    <a:lvl2pPr marL="355600" indent="-173038" algn="l" defTabSz="914400" rtl="0" eaLnBrk="1" latinLnBrk="0" hangingPunct="1">
      <a:lnSpc>
        <a:spcPct val="150000"/>
      </a:lnSpc>
      <a:buFont typeface="Wingdings" panose="05000000000000000000" pitchFamily="2" charset="2"/>
      <a:buChar char="n"/>
      <a:defRPr sz="1000" kern="1200">
        <a:solidFill>
          <a:schemeClr val="tx1"/>
        </a:solidFill>
        <a:latin typeface="腾讯体 W7" panose="020C08030202040F0204" pitchFamily="34" charset="-122"/>
        <a:ea typeface="腾讯体 W7" panose="020C08030202040F0204" pitchFamily="34" charset="-122"/>
        <a:cs typeface="+mn-cs"/>
      </a:defRPr>
    </a:lvl2pPr>
    <a:lvl3pPr marL="539750" indent="-171450" algn="l" defTabSz="914400" rtl="0" eaLnBrk="1" latinLnBrk="0" hangingPunct="1">
      <a:lnSpc>
        <a:spcPct val="150000"/>
      </a:lnSpc>
      <a:buFont typeface="Arial" panose="020B0604020202020204" pitchFamily="34" charset="0"/>
      <a:buChar char="•"/>
      <a:defRPr sz="1000" kern="1200">
        <a:solidFill>
          <a:schemeClr val="tx1"/>
        </a:solidFill>
        <a:latin typeface="腾讯体 W7" panose="020C08030202040F0204" pitchFamily="34" charset="-122"/>
        <a:ea typeface="腾讯体 W7" panose="020C08030202040F0204" pitchFamily="34" charset="-122"/>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750" userDrawn="1">
          <p15:clr>
            <a:srgbClr val="F26B43"/>
          </p15:clr>
        </p15:guide>
        <p15:guide id="2" pos="302" userDrawn="1">
          <p15:clr>
            <a:srgbClr val="F26B43"/>
          </p15:clr>
        </p15:guide>
        <p15:guide id="3" pos="3976" userDrawn="1">
          <p15:clr>
            <a:srgbClr val="F26B43"/>
          </p15:clr>
        </p15:guide>
        <p15:guide id="4" orient="horz" pos="482" userDrawn="1">
          <p15:clr>
            <a:srgbClr val="F26B43"/>
          </p15:clr>
        </p15:guide>
        <p15:guide id="19" pos="2141" userDrawn="1">
          <p15:clr>
            <a:srgbClr val="F26B43"/>
          </p15:clr>
        </p15:guide>
        <p15:guide id="33" orient="horz" pos="5826"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ws.amazon.com/cloud-migration/how-to-migrat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intl.cloud.tencent.com/document/product/436/31508"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intl.cloud.tencent.com/document/product/436/7212"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64899" name="备注占位符 2">
            <a:extLst>
              <a:ext uri="{FF2B5EF4-FFF2-40B4-BE49-F238E27FC236}">
                <a16:creationId xmlns:a16="http://schemas.microsoft.com/office/drawing/2014/main" id="{078FE0AB-F8A6-4B41-9D25-A7632BB958B8}"/>
              </a:ext>
            </a:extLst>
          </p:cNvPr>
          <p:cNvSpPr>
            <a:spLocks noGrp="1" noRot="1" noChangeAspect="1" noChangeArrowheads="1"/>
          </p:cNvSpPr>
          <p:nvPr>
            <p:ph type="body" idx="4294967295"/>
          </p:nvPr>
        </p:nvSpPr>
        <p:spPr/>
        <p:txBody>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altLang="zh-CN" dirty="0"/>
              <a:t>This chapter is about Cloud</a:t>
            </a:r>
            <a:r>
              <a:rPr lang="th-TH" altLang="zh-CN" dirty="0"/>
              <a:t> </a:t>
            </a:r>
            <a:r>
              <a:rPr lang="en-US" altLang="zh-CN" dirty="0"/>
              <a:t>Migrations.</a:t>
            </a:r>
          </a:p>
        </p:txBody>
      </p:sp>
      <p:sp>
        <p:nvSpPr>
          <p:cNvPr id="3" name="幻灯片图像占位符 2">
            <a:extLst>
              <a:ext uri="{FF2B5EF4-FFF2-40B4-BE49-F238E27FC236}">
                <a16:creationId xmlns:a16="http://schemas.microsoft.com/office/drawing/2014/main" id="{85A417ED-2265-40BA-83BE-64C59B929598}"/>
              </a:ext>
            </a:extLst>
          </p:cNvPr>
          <p:cNvSpPr>
            <a:spLocks noGrp="1" noRot="1" noChangeAspect="1"/>
          </p:cNvSpPr>
          <p:nvPr>
            <p:ph type="sldImg"/>
          </p:nvPr>
        </p:nvSpPr>
        <p:spPr>
          <a:xfrm>
            <a:off x="519113" y="787400"/>
            <a:ext cx="5759450" cy="3240088"/>
          </a:xfrm>
        </p:spPr>
      </p:sp>
    </p:spTree>
    <p:extLst>
      <p:ext uri="{BB962C8B-B14F-4D97-AF65-F5344CB8AC3E}">
        <p14:creationId xmlns:p14="http://schemas.microsoft.com/office/powerpoint/2010/main" val="4253663818"/>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4492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09940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1B958B8F-9DA1-48AB-BE62-35F80388497E}"/>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1A1666DA-839F-4ECE-9C04-E7E6BDDE11F5}"/>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09948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pPr marL="0" indent="0">
              <a:buNone/>
            </a:pPr>
            <a:r>
              <a:rPr lang="en-US" b="0" i="0" dirty="0">
                <a:solidFill>
                  <a:srgbClr val="333333"/>
                </a:solidFill>
                <a:effectLst/>
                <a:latin typeface="AmazonEmber"/>
              </a:rPr>
              <a:t>In this phase, you create a migration plan, address gaps that were uncovered in the assessment, [with a focus on building baseline environment, operational readiness, and developing cloud skills.]</a:t>
            </a:r>
            <a:endParaRPr lang="zh-CN" altLang="en-US" dirty="0"/>
          </a:p>
        </p:txBody>
      </p:sp>
    </p:spTree>
    <p:extLst>
      <p:ext uri="{BB962C8B-B14F-4D97-AF65-F5344CB8AC3E}">
        <p14:creationId xmlns:p14="http://schemas.microsoft.com/office/powerpoint/2010/main" val="734299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2153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59085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b="0" i="0" dirty="0">
                <a:solidFill>
                  <a:srgbClr val="666666"/>
                </a:solidFill>
                <a:effectLst/>
                <a:latin typeface="Roboto-Regular"/>
              </a:rPr>
              <a:t>C/S (client-server) vs B/S (browser-server)</a:t>
            </a:r>
            <a:endParaRPr lang="zh-CN" altLang="en-US" dirty="0"/>
          </a:p>
        </p:txBody>
      </p:sp>
    </p:spTree>
    <p:extLst>
      <p:ext uri="{BB962C8B-B14F-4D97-AF65-F5344CB8AC3E}">
        <p14:creationId xmlns:p14="http://schemas.microsoft.com/office/powerpoint/2010/main" val="1896699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pPr marL="0" indent="0">
              <a:buNone/>
            </a:pPr>
            <a:r>
              <a:rPr lang="en-US" altLang="zh-CN" dirty="0"/>
              <a:t>Business Cases </a:t>
            </a:r>
          </a:p>
          <a:p>
            <a:r>
              <a:rPr lang="en-US" altLang="zh-CN" dirty="0"/>
              <a:t>A's core business plan is migrated to Tencent Cloud, and the operating system, server hardware metrics, load balancing performance requirements, network requirements, etc. can be found on Tencent Cloud to be compatible with the corresponding products. However, the e-commerce business originally used Oracle database, and Tencent cloud database does not have Oracle. At this point, you need to evaluate whether the database can be migrated to a cloud database MySQL or other cloud-based relational database to be compatible with your app. </a:t>
            </a:r>
          </a:p>
          <a:p>
            <a:r>
              <a:rPr lang="en-US" altLang="zh-CN" dirty="0"/>
              <a:t>Enterprise B operates a large e-commerce platform, every year on January 1st will hold a large-scale promotional activities, the same day the front and back of the e-commerce platform pressure will appear sudden growth. Enterprise B wants to move the e-commerce platform to Tencent Cloud and take advantage of the resilience of the public cloud to address sudden business growth. But consider this: If the platform needs to elastically increase the number of cloud servers by hundreds or even thousands on promotional days, it is possible that cloud server resources in the corresponding Availability Zone will be short of resources that will affect the business. For the risk of potential under-resourced cloud products, consider whether to prevent this risk in advance through other means such as tickets or offline sales.</a:t>
            </a:r>
            <a:endParaRPr lang="zh-CN" altLang="en-US" dirty="0"/>
          </a:p>
        </p:txBody>
      </p:sp>
    </p:spTree>
    <p:extLst>
      <p:ext uri="{BB962C8B-B14F-4D97-AF65-F5344CB8AC3E}">
        <p14:creationId xmlns:p14="http://schemas.microsoft.com/office/powerpoint/2010/main" val="4250929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altLang="zh-CN" dirty="0"/>
              <a:t>Network architecture Design</a:t>
            </a:r>
          </a:p>
          <a:p>
            <a:pPr lvl="1"/>
            <a:r>
              <a:rPr lang="en-US" altLang="zh-CN" dirty="0"/>
              <a:t>Network access and planning: according to the pre-migration network architecture analysis</a:t>
            </a:r>
          </a:p>
          <a:p>
            <a:pPr lvl="0"/>
            <a:r>
              <a:rPr lang="en-US" altLang="zh-CN" dirty="0"/>
              <a:t>Cloud Operation Design</a:t>
            </a:r>
          </a:p>
          <a:p>
            <a:pPr lvl="1"/>
            <a:r>
              <a:rPr lang="en-US" altLang="zh-CN" dirty="0"/>
              <a:t>Use CAM to manage access to Tencent cloud accounts, resource and permissions. Control who can use which Tencent cloud resources through identity management and policy management.</a:t>
            </a:r>
          </a:p>
          <a:p>
            <a:pPr lvl="1"/>
            <a:r>
              <a:rPr lang="en-US" altLang="zh-CN" dirty="0"/>
              <a:t>Design of different environments, i.e., different security policies;</a:t>
            </a:r>
          </a:p>
          <a:p>
            <a:pPr lvl="0"/>
            <a:r>
              <a:rPr lang="en-US" altLang="zh-CN" dirty="0"/>
              <a:t>Application Architecture Design</a:t>
            </a:r>
          </a:p>
          <a:p>
            <a:pPr lvl="1"/>
            <a:r>
              <a:rPr lang="en-US" altLang="zh-CN" dirty="0"/>
              <a:t>Following the pre-migration load balancing performance, consider using CLB;</a:t>
            </a:r>
            <a:endParaRPr lang="zh-CN" altLang="en-US" dirty="0"/>
          </a:p>
          <a:p>
            <a:pPr lvl="1"/>
            <a:r>
              <a:rPr lang="en-US" altLang="zh-CN" dirty="0"/>
              <a:t>HA: the same region two-zones, high-available architecture, 2 regions 3 zones architecture.</a:t>
            </a:r>
          </a:p>
          <a:p>
            <a:pPr lvl="1"/>
            <a:r>
              <a:rPr lang="en-US" altLang="zh-CN" dirty="0"/>
              <a:t>Database: according to the availability of different application databases, such as: the core application database, need to achieve disaster tolerance;</a:t>
            </a:r>
          </a:p>
          <a:p>
            <a:pPr lvl="0"/>
            <a:r>
              <a:rPr lang="en-US" altLang="zh-CN" dirty="0"/>
              <a:t>Application Transformation Design</a:t>
            </a:r>
          </a:p>
          <a:p>
            <a:pPr lvl="1"/>
            <a:r>
              <a:rPr lang="en-US" altLang="zh-CN" sz="1000" b="0" i="0" u="none" strike="noStrike" kern="1200" baseline="0" dirty="0">
                <a:solidFill>
                  <a:srgbClr val="FFFFFF"/>
                </a:solidFill>
                <a:effectLst/>
              </a:rPr>
              <a:t>Load balancing transformation: the use of CLB products on Tencent Cloud, to achieve load balancing transformation;</a:t>
            </a:r>
            <a:endParaRPr lang="zh-CN" altLang="zh-CN" sz="1100" b="0" i="0" u="none" strike="noStrike" dirty="0">
              <a:effectLst/>
              <a:latin typeface="腾讯体 W7" panose="020C08030202040F0204" pitchFamily="34" charset="-122"/>
            </a:endParaRPr>
          </a:p>
          <a:p>
            <a:pPr lvl="1" algn="l" eaLnBrk="1" fontAlgn="base" hangingPunct="1">
              <a:lnSpc>
                <a:spcPct val="150000"/>
              </a:lnSpc>
              <a:spcBef>
                <a:spcPct val="0"/>
              </a:spcBef>
              <a:spcAft>
                <a:spcPct val="0"/>
              </a:spcAft>
            </a:pPr>
            <a:r>
              <a:rPr lang="en-US" altLang="zh-CN" sz="1000" b="0" i="0" u="none" strike="noStrike" kern="1200" baseline="0" dirty="0">
                <a:solidFill>
                  <a:srgbClr val="000000"/>
                </a:solidFill>
                <a:effectLst/>
              </a:rPr>
              <a:t>Web and Application Layer Transformation: Transform the Web and Application Layer with Tencent Cloud Server Products</a:t>
            </a:r>
            <a:r>
              <a:rPr lang="zh-CN" altLang="en-US" sz="1000" b="0" i="0" u="none" strike="noStrike" kern="1200" baseline="0" dirty="0">
                <a:solidFill>
                  <a:srgbClr val="000000"/>
                </a:solidFill>
                <a:effectLst/>
              </a:rPr>
              <a:t>；</a:t>
            </a:r>
            <a:endParaRPr lang="zh-CN" altLang="zh-CN" sz="1100" b="0" i="0" u="none" strike="noStrike" dirty="0">
              <a:effectLst/>
              <a:latin typeface="腾讯体 W7" panose="020C08030202040F0204" pitchFamily="34" charset="-122"/>
            </a:endParaRPr>
          </a:p>
          <a:p>
            <a:pPr lvl="1" algn="l" eaLnBrk="1" fontAlgn="base" hangingPunct="1">
              <a:lnSpc>
                <a:spcPct val="150000"/>
              </a:lnSpc>
              <a:spcBef>
                <a:spcPct val="0"/>
              </a:spcBef>
              <a:spcAft>
                <a:spcPct val="0"/>
              </a:spcAft>
            </a:pPr>
            <a:r>
              <a:rPr lang="en-US" altLang="zh-CN" sz="1000" b="0" i="0" u="none" strike="noStrike" kern="1200" baseline="0" dirty="0">
                <a:solidFill>
                  <a:srgbClr val="000000"/>
                </a:solidFill>
                <a:effectLst/>
              </a:rPr>
              <a:t>Database Transformation: the use of </a:t>
            </a:r>
            <a:r>
              <a:rPr lang="en-US" altLang="zh-CN" sz="1000" b="0" i="0" u="none" strike="noStrike" kern="1200" baseline="0" dirty="0" err="1">
                <a:solidFill>
                  <a:srgbClr val="000000"/>
                </a:solidFill>
                <a:effectLst/>
              </a:rPr>
              <a:t>TencentDB</a:t>
            </a:r>
            <a:r>
              <a:rPr lang="en-US" altLang="zh-CN" sz="1000" b="0" i="0" u="none" strike="noStrike" kern="1200" baseline="0" dirty="0">
                <a:solidFill>
                  <a:srgbClr val="000000"/>
                </a:solidFill>
                <a:effectLst/>
              </a:rPr>
              <a:t> products, to achieve the transformation of the database</a:t>
            </a:r>
            <a:r>
              <a:rPr lang="zh-CN" altLang="en-US" sz="1000" b="0" i="0" u="none" strike="noStrike" kern="1200" baseline="0" dirty="0">
                <a:solidFill>
                  <a:srgbClr val="000000"/>
                </a:solidFill>
                <a:effectLst/>
              </a:rPr>
              <a:t>；</a:t>
            </a:r>
            <a:endParaRPr lang="zh-CN" altLang="zh-CN" sz="1100" b="0" i="0" u="none" strike="noStrike" dirty="0">
              <a:effectLst/>
              <a:latin typeface="腾讯体 W7" panose="020C08030202040F0204" pitchFamily="34" charset="-122"/>
            </a:endParaRPr>
          </a:p>
          <a:p>
            <a:pPr lvl="1" algn="l" eaLnBrk="1" fontAlgn="base" hangingPunct="1">
              <a:lnSpc>
                <a:spcPct val="150000"/>
              </a:lnSpc>
              <a:spcBef>
                <a:spcPct val="0"/>
              </a:spcBef>
              <a:spcAft>
                <a:spcPct val="0"/>
              </a:spcAft>
            </a:pPr>
            <a:r>
              <a:rPr lang="en-US" altLang="zh-CN" sz="1000" b="0" i="0" u="none" strike="noStrike" kern="1200" baseline="0" dirty="0">
                <a:solidFill>
                  <a:srgbClr val="000000"/>
                </a:solidFill>
                <a:effectLst/>
              </a:rPr>
              <a:t>File storage transformation: the use of Tencent Cloud's COS products, to achieve the transformation of file storage</a:t>
            </a:r>
            <a:r>
              <a:rPr lang="zh-CN" altLang="en-US" sz="1000" b="0" i="0" u="none" strike="noStrike" kern="1200" baseline="0" dirty="0">
                <a:solidFill>
                  <a:srgbClr val="000000"/>
                </a:solidFill>
                <a:effectLst/>
              </a:rPr>
              <a:t>；</a:t>
            </a:r>
            <a:endParaRPr lang="zh-CN" altLang="zh-CN" sz="1100" b="0" i="0" u="none" strike="noStrike" dirty="0">
              <a:effectLst/>
              <a:latin typeface="腾讯体 W7" panose="020C08030202040F0204" pitchFamily="34" charset="-122"/>
            </a:endParaRPr>
          </a:p>
          <a:p>
            <a:pPr lvl="1" algn="l" eaLnBrk="1" fontAlgn="base" hangingPunct="1">
              <a:lnSpc>
                <a:spcPct val="150000"/>
              </a:lnSpc>
              <a:spcBef>
                <a:spcPct val="0"/>
              </a:spcBef>
              <a:spcAft>
                <a:spcPct val="0"/>
              </a:spcAft>
            </a:pPr>
            <a:r>
              <a:rPr lang="en-US" altLang="zh-CN" sz="1000" b="0" i="0" u="none" strike="noStrike" kern="1200" baseline="0" dirty="0">
                <a:solidFill>
                  <a:srgbClr val="000000"/>
                </a:solidFill>
                <a:effectLst/>
              </a:rPr>
              <a:t>Big Data Transformation: Transform Big Data with Tencent Cloud EMR products.</a:t>
            </a:r>
            <a:endParaRPr lang="zh-CN" altLang="zh-CN" sz="1100" b="0" i="0" u="none" strike="noStrike" dirty="0">
              <a:effectLst/>
              <a:latin typeface="腾讯体 W7" panose="020C08030202040F0204" pitchFamily="34" charset="-122"/>
            </a:endParaRPr>
          </a:p>
        </p:txBody>
      </p:sp>
    </p:spTree>
    <p:extLst>
      <p:ext uri="{BB962C8B-B14F-4D97-AF65-F5344CB8AC3E}">
        <p14:creationId xmlns:p14="http://schemas.microsoft.com/office/powerpoint/2010/main" val="941622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altLang="zh-CN" dirty="0"/>
              <a:t>The importance of capacity planning</a:t>
            </a:r>
          </a:p>
          <a:p>
            <a:pPr lvl="1"/>
            <a:r>
              <a:rPr lang="en-US" altLang="zh-CN" dirty="0"/>
              <a:t>Reduce procurement costs</a:t>
            </a:r>
            <a:endParaRPr lang="zh-CN" altLang="en-US" dirty="0"/>
          </a:p>
          <a:p>
            <a:pPr lvl="1"/>
            <a:r>
              <a:rPr lang="en-US" altLang="zh-CN" dirty="0"/>
              <a:t>Enhance the reliability of business systems</a:t>
            </a:r>
            <a:endParaRPr lang="zh-CN" altLang="en-US" dirty="0"/>
          </a:p>
          <a:p>
            <a:pPr lvl="1"/>
            <a:r>
              <a:rPr lang="en-US" altLang="zh-CN" dirty="0"/>
              <a:t>Improve business system availability</a:t>
            </a:r>
          </a:p>
          <a:p>
            <a:pPr lvl="0"/>
            <a:r>
              <a:rPr lang="en-US" altLang="zh-CN" dirty="0"/>
              <a:t>Capacity planning objectives</a:t>
            </a:r>
          </a:p>
          <a:p>
            <a:pPr lvl="1"/>
            <a:r>
              <a:rPr lang="en-US" altLang="zh-CN" dirty="0"/>
              <a:t>Assess whether cloud-based products meet business needs</a:t>
            </a:r>
          </a:p>
          <a:p>
            <a:pPr lvl="1"/>
            <a:r>
              <a:rPr lang="en-US" altLang="zh-CN" dirty="0"/>
              <a:t>Assess whether cloud-based product resource usage is reasonable</a:t>
            </a:r>
          </a:p>
          <a:p>
            <a:pPr lvl="1"/>
            <a:r>
              <a:rPr lang="en-US" altLang="zh-CN" dirty="0"/>
              <a:t>Predict whether cloud-based products will meet business needs for some time to come</a:t>
            </a:r>
          </a:p>
          <a:p>
            <a:pPr lvl="1"/>
            <a:r>
              <a:rPr lang="en-US" altLang="zh-CN" dirty="0"/>
              <a:t>Predict how cloud-based products can scale up to meet business needs as they grow</a:t>
            </a:r>
            <a:endParaRPr lang="zh-CN" altLang="en-US" dirty="0"/>
          </a:p>
        </p:txBody>
      </p:sp>
    </p:spTree>
    <p:extLst>
      <p:ext uri="{BB962C8B-B14F-4D97-AF65-F5344CB8AC3E}">
        <p14:creationId xmlns:p14="http://schemas.microsoft.com/office/powerpoint/2010/main" val="266521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b="0" i="0" dirty="0">
                <a:solidFill>
                  <a:srgbClr val="333333"/>
                </a:solidFill>
                <a:effectLst/>
                <a:latin typeface="AmazonEmber"/>
              </a:rPr>
              <a:t>Migrating hundreds or thousands of workloads to the cloud requires a </a:t>
            </a:r>
            <a:r>
              <a:rPr lang="en-US" b="0" i="0" u="none" strike="noStrike" dirty="0">
                <a:solidFill>
                  <a:srgbClr val="007EB9"/>
                </a:solidFill>
                <a:effectLst/>
                <a:latin typeface="AmazonEmber"/>
                <a:hlinkClick r:id="rId3"/>
              </a:rPr>
              <a:t>phased approach</a:t>
            </a:r>
            <a:r>
              <a:rPr lang="en-US" b="0" i="0" dirty="0">
                <a:solidFill>
                  <a:srgbClr val="333333"/>
                </a:solidFill>
                <a:effectLst/>
                <a:latin typeface="AmazonEmber"/>
              </a:rPr>
              <a:t> that includes Assessment, Readiness and Planning, Actual Migrations, and Operations, with each phase building on the previous one.  Especially, </a:t>
            </a:r>
            <a:r>
              <a:rPr lang="en-US" b="0" i="0" dirty="0">
                <a:solidFill>
                  <a:srgbClr val="000000"/>
                </a:solidFill>
                <a:effectLst/>
                <a:latin typeface="Open Sans" panose="020B0606030504020204" pitchFamily="34" charset="0"/>
              </a:rPr>
              <a:t>preparation and planning are key to a successful migration</a:t>
            </a:r>
            <a:r>
              <a:rPr lang="en-US" b="0" i="0" dirty="0">
                <a:solidFill>
                  <a:srgbClr val="333333"/>
                </a:solidFill>
                <a:effectLst/>
                <a:latin typeface="AmazonEmber"/>
              </a:rPr>
              <a:t>.</a:t>
            </a: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US" altLang="zh-CN" dirty="0"/>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altLang="zh-CN" dirty="0"/>
              <a:t>This chapter focuses on the assessment before cloud migration, overall migration processes, Tencent Cloud’s migration tools, migration scenarios, and case studies. </a:t>
            </a:r>
          </a:p>
        </p:txBody>
      </p:sp>
      <p:sp>
        <p:nvSpPr>
          <p:cNvPr id="7" name="幻灯片图像占位符 6">
            <a:extLst>
              <a:ext uri="{FF2B5EF4-FFF2-40B4-BE49-F238E27FC236}">
                <a16:creationId xmlns:a16="http://schemas.microsoft.com/office/drawing/2014/main" id="{3B8AE150-BD42-476E-9DE7-F69F7B28421B}"/>
              </a:ext>
            </a:extLst>
          </p:cNvPr>
          <p:cNvSpPr>
            <a:spLocks noGrp="1" noRot="1" noChangeAspect="1"/>
          </p:cNvSpPr>
          <p:nvPr>
            <p:ph type="sldImg"/>
          </p:nvPr>
        </p:nvSpPr>
        <p:spPr>
          <a:xfrm>
            <a:off x="519113" y="787400"/>
            <a:ext cx="5759450" cy="3240088"/>
          </a:xfrm>
        </p:spPr>
      </p:sp>
    </p:spTree>
    <p:extLst>
      <p:ext uri="{BB962C8B-B14F-4D97-AF65-F5344CB8AC3E}">
        <p14:creationId xmlns:p14="http://schemas.microsoft.com/office/powerpoint/2010/main" val="3727601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altLang="zh-CN" dirty="0"/>
              <a:t>Other architectural environment construction </a:t>
            </a:r>
          </a:p>
          <a:p>
            <a:r>
              <a:rPr lang="en-US" altLang="zh-CN" dirty="0"/>
              <a:t>Platform software binding analysis, </a:t>
            </a:r>
          </a:p>
          <a:p>
            <a:r>
              <a:rPr lang="en-US" altLang="zh-CN" dirty="0"/>
              <a:t>IP address dependency elimination, </a:t>
            </a:r>
          </a:p>
          <a:p>
            <a:r>
              <a:rPr lang="en-US" altLang="zh-CN" dirty="0"/>
              <a:t>API refactoring, modular transformation, external dependence conditions, etc. Business system on the cloud after going to O, replace Oracle with </a:t>
            </a:r>
            <a:r>
              <a:rPr lang="en-US" altLang="zh-CN" dirty="0" err="1"/>
              <a:t>Mysql</a:t>
            </a:r>
            <a:r>
              <a:rPr lang="en-US" altLang="zh-CN" dirty="0"/>
              <a:t>, then will involve SQL syntax adaptation, data conversion, new and old system interaction, application transformation and even reconstruction; Session cache: If there is an application server with a load balancing schema, it is recommended to put the session in a database or </a:t>
            </a:r>
            <a:r>
              <a:rPr lang="en-US" altLang="zh-CN" dirty="0" err="1"/>
              <a:t>redis</a:t>
            </a:r>
            <a:r>
              <a:rPr lang="en-US" altLang="zh-CN" dirty="0"/>
              <a:t>; </a:t>
            </a:r>
          </a:p>
          <a:p>
            <a:r>
              <a:rPr lang="en-US" altLang="zh-CN" dirty="0"/>
              <a:t>Also with centos 5 system, some can be solved by upgrading library files, some involved in kernel transformation will be more difficult; </a:t>
            </a:r>
          </a:p>
          <a:p>
            <a:r>
              <a:rPr lang="en-US" altLang="zh-CN" dirty="0"/>
              <a:t>Some with </a:t>
            </a:r>
            <a:r>
              <a:rPr lang="en-US" altLang="zh-CN" dirty="0" err="1"/>
              <a:t>Ukey</a:t>
            </a:r>
            <a:r>
              <a:rPr lang="en-US" altLang="zh-CN" dirty="0"/>
              <a:t> need to see if the manufacturer has other ways to verify it.</a:t>
            </a:r>
            <a:endParaRPr lang="zh-CN" altLang="en-US" dirty="0"/>
          </a:p>
        </p:txBody>
      </p:sp>
    </p:spTree>
    <p:extLst>
      <p:ext uri="{BB962C8B-B14F-4D97-AF65-F5344CB8AC3E}">
        <p14:creationId xmlns:p14="http://schemas.microsoft.com/office/powerpoint/2010/main" val="110231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20681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53088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1B958B8F-9DA1-48AB-BE62-35F80388497E}"/>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1A1666DA-839F-4ECE-9C04-E7E6BDDE11F5}"/>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3916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altLang="zh-CN" dirty="0"/>
              <a:t>Migration Service Platform: Tencent Cloud provides an integration and monitoring platform for migration tools, which provides Tencent Cloud's official migration tool and integrate certified 3rd-party migration tools.</a:t>
            </a:r>
          </a:p>
          <a:p>
            <a:pPr marL="355600" marR="0" lvl="1" indent="-173038" algn="l" defTabSz="914400" rtl="0" eaLnBrk="1" fontAlgn="auto" latinLnBrk="0" hangingPunct="1">
              <a:lnSpc>
                <a:spcPct val="150000"/>
              </a:lnSpc>
              <a:spcBef>
                <a:spcPct val="0"/>
              </a:spcBef>
              <a:spcAft>
                <a:spcPct val="0"/>
              </a:spcAft>
              <a:buClrTx/>
              <a:buSzTx/>
              <a:buFont typeface="Wingdings" panose="05000000000000000000" pitchFamily="2" charset="2"/>
              <a:buChar char="n"/>
              <a:defRPr/>
            </a:pPr>
            <a:r>
              <a:rPr lang="en-US" altLang="zh-CN" dirty="0"/>
              <a:t>Unified Monitoring</a:t>
            </a:r>
            <a:r>
              <a:rPr lang="zh-CN" altLang="en-US" dirty="0"/>
              <a:t>：</a:t>
            </a:r>
            <a:r>
              <a:rPr lang="en-US" altLang="zh-CN" dirty="0"/>
              <a:t>Monitor all migration tasks uniformly in MSPs and aggregate them by migration type to help users not be overwhelmed by cumbersome migration data during large-scale, complex migrations.</a:t>
            </a:r>
            <a:endParaRPr lang="zh-CN" altLang="en-US" dirty="0"/>
          </a:p>
          <a:p>
            <a:pPr lvl="1"/>
            <a:r>
              <a:rPr lang="en-US" altLang="zh-CN" dirty="0"/>
              <a:t>Visualization: All migration task status can be viewed through visualization charts, and the friendly user interface clearly displays migration information from different dimensions to help users see the migration at a glance.</a:t>
            </a:r>
            <a:endParaRPr lang="zh-CN" altLang="en-US" dirty="0"/>
          </a:p>
          <a:p>
            <a:pPr lvl="1"/>
            <a:r>
              <a:rPr lang="en-US" altLang="zh-CN" dirty="0"/>
              <a:t>Simple management: In MSPs, migration tasks can be managed grouped by project. Whether it's a batch migration across time periods, or a one-time, large-scale migration of a complete system, monitoring is equally organized.</a:t>
            </a:r>
          </a:p>
          <a:p>
            <a:pPr lvl="1"/>
            <a:r>
              <a:rPr lang="en-US" altLang="zh-CN" dirty="0"/>
              <a:t>Extensive support: In addition to Tencent's official migration programs and tools, a wide range of partners are integrated to provide users with a wide range of migration options that can be seamlessly connected, both officially and third parties.</a:t>
            </a:r>
          </a:p>
          <a:p>
            <a:pPr lvl="1"/>
            <a:r>
              <a:rPr lang="en-US" altLang="zh-CN" dirty="0"/>
              <a:t>Reliability Certification: Tencent Cloud rigorously evaluates and certifies the capabilities and migration experience of third-party migration tools to ensure that users' choices and tools are secure and secure, and that business migration is foolproof.</a:t>
            </a:r>
            <a:endParaRPr lang="zh-CN" altLang="en-US" dirty="0"/>
          </a:p>
          <a:p>
            <a:endParaRPr lang="zh-CN" altLang="en-US" dirty="0"/>
          </a:p>
        </p:txBody>
      </p:sp>
    </p:spTree>
    <p:extLst>
      <p:ext uri="{BB962C8B-B14F-4D97-AF65-F5344CB8AC3E}">
        <p14:creationId xmlns:p14="http://schemas.microsoft.com/office/powerpoint/2010/main" val="3225768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altLang="zh-CN" dirty="0"/>
              <a:t>Tencent cloud’s migration tools are integrated into the MSP platform, including 4 major parts: data migration, file migration, server migration and big data migration.</a:t>
            </a:r>
            <a:endParaRPr lang="zh-CN" altLang="en-US" dirty="0"/>
          </a:p>
        </p:txBody>
      </p:sp>
    </p:spTree>
    <p:extLst>
      <p:ext uri="{BB962C8B-B14F-4D97-AF65-F5344CB8AC3E}">
        <p14:creationId xmlns:p14="http://schemas.microsoft.com/office/powerpoint/2010/main" val="3380960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62545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altLang="zh-CN" dirty="0"/>
              <a:t>Different DB Migration Scenario</a:t>
            </a:r>
          </a:p>
          <a:p>
            <a:pPr lvl="1"/>
            <a:r>
              <a:rPr lang="en-US" altLang="zh-CN" dirty="0"/>
              <a:t>Onto-cloud Migration:</a:t>
            </a:r>
          </a:p>
          <a:p>
            <a:pPr lvl="1"/>
            <a:r>
              <a:rPr lang="en-US" altLang="zh-CN" dirty="0"/>
              <a:t>Data DR Migration: This type of Data migration can support data backup, and enable offsite disaster recovery</a:t>
            </a:r>
            <a:r>
              <a:rPr lang="zh-CN" altLang="en-US" dirty="0"/>
              <a:t>；</a:t>
            </a:r>
            <a:endParaRPr lang="en-US" altLang="zh-CN" dirty="0"/>
          </a:p>
          <a:p>
            <a:pPr lvl="1"/>
            <a:r>
              <a:rPr lang="en-US" altLang="zh-CN" dirty="0"/>
              <a:t>Deployment Migration across geographies: Data migration replicates data to multiple locations for local access</a:t>
            </a:r>
            <a:r>
              <a:rPr lang="zh-CN" altLang="en-US" dirty="0"/>
              <a:t>；</a:t>
            </a:r>
            <a:endParaRPr lang="en-US" altLang="zh-CN" dirty="0"/>
          </a:p>
          <a:p>
            <a:pPr lvl="1"/>
            <a:r>
              <a:rPr lang="en-US" altLang="zh-CN" dirty="0"/>
              <a:t>Hybrid Cloud Business Support:</a:t>
            </a:r>
            <a:endParaRPr lang="zh-CN" altLang="en-US" dirty="0"/>
          </a:p>
        </p:txBody>
      </p:sp>
    </p:spTree>
    <p:extLst>
      <p:ext uri="{BB962C8B-B14F-4D97-AF65-F5344CB8AC3E}">
        <p14:creationId xmlns:p14="http://schemas.microsoft.com/office/powerpoint/2010/main" val="2336362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56182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b="0" i="0" dirty="0">
                <a:solidFill>
                  <a:srgbClr val="444444"/>
                </a:solidFill>
                <a:effectLst/>
                <a:latin typeface="Roboto" panose="02000000000000000000" pitchFamily="2" charset="0"/>
              </a:rPr>
              <a:t>DTS helps you easily migrate databases without interrupting the business and build high-availability database architecture for cross-region disaster recovery using real-time synchronization tunnels</a:t>
            </a:r>
            <a:endParaRPr lang="zh-CN" altLang="en-US" dirty="0"/>
          </a:p>
        </p:txBody>
      </p:sp>
    </p:spTree>
    <p:extLst>
      <p:ext uri="{BB962C8B-B14F-4D97-AF65-F5344CB8AC3E}">
        <p14:creationId xmlns:p14="http://schemas.microsoft.com/office/powerpoint/2010/main" val="227738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76C949A5-D696-484B-BCB6-9F3598C3ADBB}"/>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6B488A0E-B0A9-4DC4-A1C6-2FE19B6EBA0A}"/>
              </a:ext>
            </a:extLst>
          </p:cNvPr>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altLang="zh-CN" b="0" i="0" dirty="0">
                <a:solidFill>
                  <a:srgbClr val="333333"/>
                </a:solidFill>
                <a:effectLst/>
                <a:latin typeface="AmazonEmber"/>
              </a:rPr>
              <a:t>To align with the objectives, we will go through each of these sections</a:t>
            </a:r>
            <a:endParaRPr lang="zh-CN" altLang="en-US" dirty="0"/>
          </a:p>
        </p:txBody>
      </p:sp>
    </p:spTree>
    <p:extLst>
      <p:ext uri="{BB962C8B-B14F-4D97-AF65-F5344CB8AC3E}">
        <p14:creationId xmlns:p14="http://schemas.microsoft.com/office/powerpoint/2010/main" val="3266670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5215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pPr lvl="1"/>
            <a:r>
              <a:rPr lang="en-US" altLang="zh-CN" dirty="0"/>
              <a:t>File migration advantages.</a:t>
            </a:r>
          </a:p>
          <a:p>
            <a:pPr lvl="2"/>
            <a:r>
              <a:rPr lang="en-US" altLang="zh-CN" dirty="0"/>
              <a:t>Tencent Cloud has prepared different storage migration solutions for several GB ~ several PB data.</a:t>
            </a:r>
          </a:p>
          <a:p>
            <a:pPr lvl="2"/>
            <a:r>
              <a:rPr lang="en-US" altLang="zh-CN" dirty="0"/>
              <a:t>Online migration supports migration from other supported Clouds and self-built sources, using command line tools.</a:t>
            </a:r>
          </a:p>
          <a:p>
            <a:pPr lvl="2"/>
            <a:r>
              <a:rPr lang="en-US" altLang="zh-CN" dirty="0"/>
              <a:t>Dedicated interconnection, network deployment and synchronous configuration services for customers with huge data and bandwidth volumes.</a:t>
            </a:r>
          </a:p>
          <a:p>
            <a:pPr lvl="2"/>
            <a:r>
              <a:rPr lang="en-US" altLang="zh-CN" dirty="0"/>
              <a:t>Offline migration provides tens of TB ~ several PB of dedicated migration equipment according to customer capacity and environmental requirements.</a:t>
            </a:r>
            <a:endParaRPr lang="zh-CN" altLang="en-US" dirty="0"/>
          </a:p>
        </p:txBody>
      </p:sp>
    </p:spTree>
    <p:extLst>
      <p:ext uri="{BB962C8B-B14F-4D97-AF65-F5344CB8AC3E}">
        <p14:creationId xmlns:p14="http://schemas.microsoft.com/office/powerpoint/2010/main" val="133491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18737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b="0" i="0" dirty="0">
                <a:solidFill>
                  <a:srgbClr val="333333"/>
                </a:solidFill>
                <a:effectLst/>
                <a:latin typeface="Roboto" panose="02000000000000000000" pitchFamily="2" charset="0"/>
              </a:rPr>
              <a:t>COS Migration Tool has the following features:</a:t>
            </a:r>
          </a:p>
          <a:p>
            <a:pPr algn="l">
              <a:buFont typeface="Arial" panose="020B0604020202020204" pitchFamily="34" charset="0"/>
              <a:buChar char="•"/>
            </a:pPr>
            <a:r>
              <a:rPr lang="en-US" b="0" i="0" dirty="0">
                <a:solidFill>
                  <a:srgbClr val="333333"/>
                </a:solidFill>
                <a:effectLst/>
                <a:latin typeface="Roboto" panose="02000000000000000000" pitchFamily="2" charset="0"/>
              </a:rPr>
              <a:t>Diverse data sources:</a:t>
            </a:r>
          </a:p>
          <a:p>
            <a:pPr marL="742950" lvl="1" indent="-285750" algn="l">
              <a:buFont typeface="Arial" panose="020B0604020202020204" pitchFamily="34" charset="0"/>
              <a:buChar char="•"/>
            </a:pPr>
            <a:r>
              <a:rPr lang="en-US" b="0" i="0" dirty="0">
                <a:solidFill>
                  <a:srgbClr val="666666"/>
                </a:solidFill>
                <a:effectLst/>
                <a:latin typeface="Roboto" panose="02000000000000000000" pitchFamily="2" charset="0"/>
              </a:rPr>
              <a:t>Local data: migrate locally stored data to COS.</a:t>
            </a:r>
          </a:p>
          <a:p>
            <a:pPr marL="742950" lvl="1" indent="-285750" algn="l">
              <a:buFont typeface="Arial" panose="020B0604020202020204" pitchFamily="34" charset="0"/>
              <a:buChar char="•"/>
            </a:pPr>
            <a:r>
              <a:rPr lang="en-US" b="0" i="0" dirty="0">
                <a:solidFill>
                  <a:srgbClr val="666666"/>
                </a:solidFill>
                <a:effectLst/>
                <a:latin typeface="Roboto" panose="02000000000000000000" pitchFamily="2" charset="0"/>
              </a:rPr>
              <a:t>Other cloud storage services: Currently, it supports migration from AWS S3, Alibaba Cloud OSS, and </a:t>
            </a:r>
            <a:r>
              <a:rPr lang="en-US" b="0" i="0" dirty="0" err="1">
                <a:solidFill>
                  <a:srgbClr val="666666"/>
                </a:solidFill>
                <a:effectLst/>
                <a:latin typeface="Roboto" panose="02000000000000000000" pitchFamily="2" charset="0"/>
              </a:rPr>
              <a:t>Qiniu</a:t>
            </a:r>
            <a:r>
              <a:rPr lang="en-US" b="0" i="0" dirty="0">
                <a:solidFill>
                  <a:srgbClr val="666666"/>
                </a:solidFill>
                <a:effectLst/>
                <a:latin typeface="Roboto" panose="02000000000000000000" pitchFamily="2" charset="0"/>
              </a:rPr>
              <a:t> to COS. More services will be supported in the future.</a:t>
            </a:r>
          </a:p>
          <a:p>
            <a:pPr marL="742950" lvl="1" indent="-285750" algn="l">
              <a:buFont typeface="Arial" panose="020B0604020202020204" pitchFamily="34" charset="0"/>
              <a:buChar char="•"/>
            </a:pPr>
            <a:r>
              <a:rPr lang="en-US" b="0" i="0" dirty="0">
                <a:solidFill>
                  <a:srgbClr val="666666"/>
                </a:solidFill>
                <a:effectLst/>
                <a:latin typeface="Roboto" panose="02000000000000000000" pitchFamily="2" charset="0"/>
              </a:rPr>
              <a:t>URL list: download and migrate data from specified URLs to COS.</a:t>
            </a:r>
          </a:p>
          <a:p>
            <a:pPr marL="742950" lvl="1" indent="-285750" algn="l">
              <a:buFont typeface="Arial" panose="020B0604020202020204" pitchFamily="34" charset="0"/>
              <a:buChar char="•"/>
            </a:pPr>
            <a:r>
              <a:rPr lang="en-US" b="0" i="0" dirty="0">
                <a:solidFill>
                  <a:srgbClr val="666666"/>
                </a:solidFill>
                <a:effectLst/>
                <a:latin typeface="Roboto" panose="02000000000000000000" pitchFamily="2" charset="0"/>
              </a:rPr>
              <a:t>Bucket replication: data can be replicated among COS buckets. Cross-account and cross-region replication is supported.</a:t>
            </a:r>
          </a:p>
          <a:p>
            <a:pPr algn="l">
              <a:buFont typeface="Arial" panose="020B0604020202020204" pitchFamily="34" charset="0"/>
              <a:buChar char="•"/>
            </a:pPr>
            <a:r>
              <a:rPr lang="en-US" b="0" i="0" dirty="0">
                <a:solidFill>
                  <a:srgbClr val="333333"/>
                </a:solidFill>
                <a:effectLst/>
                <a:latin typeface="Roboto" panose="02000000000000000000" pitchFamily="2" charset="0"/>
              </a:rPr>
              <a:t>Checkpoint restart: restarting uploads from checkpoints is supported. For large files, if the upload exits halfway or service failure occurs, you can run the tool again to restart the upload.</a:t>
            </a:r>
          </a:p>
          <a:p>
            <a:pPr algn="l">
              <a:buFont typeface="Arial" panose="020B0604020202020204" pitchFamily="34" charset="0"/>
              <a:buChar char="•"/>
            </a:pPr>
            <a:r>
              <a:rPr lang="en-US" b="0" i="0" dirty="0">
                <a:solidFill>
                  <a:srgbClr val="333333"/>
                </a:solidFill>
                <a:effectLst/>
                <a:latin typeface="Roboto" panose="02000000000000000000" pitchFamily="2" charset="0"/>
              </a:rPr>
              <a:t>Parallel upload: multiple objects can be uploaded at the same time.</a:t>
            </a:r>
          </a:p>
          <a:p>
            <a:pPr algn="l">
              <a:buFont typeface="Arial" panose="020B0604020202020204" pitchFamily="34" charset="0"/>
              <a:buChar char="•"/>
            </a:pPr>
            <a:r>
              <a:rPr lang="en-US" b="0" i="0" dirty="0">
                <a:solidFill>
                  <a:srgbClr val="333333"/>
                </a:solidFill>
                <a:effectLst/>
                <a:latin typeface="Roboto" panose="02000000000000000000" pitchFamily="2" charset="0"/>
              </a:rPr>
              <a:t>Migration verification: migrated objects can be verified.</a:t>
            </a:r>
          </a:p>
        </p:txBody>
      </p:sp>
    </p:spTree>
    <p:extLst>
      <p:ext uri="{BB962C8B-B14F-4D97-AF65-F5344CB8AC3E}">
        <p14:creationId xmlns:p14="http://schemas.microsoft.com/office/powerpoint/2010/main" val="2166506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b="0" i="0" dirty="0">
                <a:solidFill>
                  <a:srgbClr val="333333"/>
                </a:solidFill>
                <a:effectLst/>
                <a:latin typeface="Roboto" panose="02000000000000000000" pitchFamily="2" charset="0"/>
              </a:rPr>
              <a:t>you can use COS’s origin-pull feature to pull data from a specified origin server, Origin-pull is mainly used for hot data migration</a:t>
            </a:r>
          </a:p>
          <a:p>
            <a:r>
              <a:rPr lang="en-US" dirty="0">
                <a:hlinkClick r:id="rId3"/>
              </a:rPr>
              <a:t>Setting Origin-Pull | Tencent Cloud</a:t>
            </a:r>
            <a:endParaRPr lang="zh-CN" altLang="en-US" dirty="0"/>
          </a:p>
        </p:txBody>
      </p:sp>
    </p:spTree>
    <p:extLst>
      <p:ext uri="{BB962C8B-B14F-4D97-AF65-F5344CB8AC3E}">
        <p14:creationId xmlns:p14="http://schemas.microsoft.com/office/powerpoint/2010/main" val="1933106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59338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pPr lvl="1"/>
            <a:r>
              <a:rPr lang="en-US" altLang="zh-CN" dirty="0"/>
              <a:t>Manual deployment: Through system scanning, get the appropriate configuration of the host, such as operating system type, system configuration, application configuration, and so on, and then manually configure, directly on the CVM to create the same requirements of the cloud server.</a:t>
            </a:r>
          </a:p>
          <a:p>
            <a:pPr lvl="1"/>
            <a:r>
              <a:rPr lang="en-US" altLang="zh-CN" dirty="0"/>
              <a:t>Server Clone: The host is cloned directly, then uploaded to the COS, and finally the clone is used directly to create CVM.</a:t>
            </a:r>
            <a:endParaRPr lang="zh-CN" altLang="en-US" dirty="0"/>
          </a:p>
        </p:txBody>
      </p:sp>
    </p:spTree>
    <p:extLst>
      <p:ext uri="{BB962C8B-B14F-4D97-AF65-F5344CB8AC3E}">
        <p14:creationId xmlns:p14="http://schemas.microsoft.com/office/powerpoint/2010/main" val="2806480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dirty="0">
                <a:hlinkClick r:id="rId3"/>
              </a:rPr>
              <a:t>HDFS TO COS Tools | Tencent Cloud</a:t>
            </a:r>
            <a:endParaRPr lang="zh-CN" altLang="en-US" dirty="0"/>
          </a:p>
        </p:txBody>
      </p:sp>
    </p:spTree>
    <p:extLst>
      <p:ext uri="{BB962C8B-B14F-4D97-AF65-F5344CB8AC3E}">
        <p14:creationId xmlns:p14="http://schemas.microsoft.com/office/powerpoint/2010/main" val="33866728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1B958B8F-9DA1-48AB-BE62-35F80388497E}"/>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1A1666DA-839F-4ECE-9C04-E7E6BDDE11F5}"/>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33332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107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1B958B8F-9DA1-48AB-BE62-35F80388497E}"/>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1A1666DA-839F-4ECE-9C04-E7E6BDDE11F5}"/>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05196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572338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altLang="zh-CN" dirty="0"/>
              <a:t>Line evaluation</a:t>
            </a:r>
            <a:r>
              <a:rPr lang="zh-CN" altLang="en-US" dirty="0"/>
              <a:t>：</a:t>
            </a:r>
          </a:p>
          <a:p>
            <a:pPr lvl="1"/>
            <a:r>
              <a:rPr lang="en-US" altLang="zh-CN" dirty="0"/>
              <a:t>The database instance peak traffic is calculated as total traffic</a:t>
            </a:r>
            <a:r>
              <a:rPr lang="zh-CN" altLang="en-US" dirty="0"/>
              <a:t> </a:t>
            </a:r>
            <a:r>
              <a:rPr lang="en-US" altLang="zh-CN" dirty="0"/>
              <a:t>: 400MB</a:t>
            </a:r>
          </a:p>
          <a:p>
            <a:pPr lvl="1"/>
            <a:r>
              <a:rPr lang="en-US" altLang="zh-CN" dirty="0"/>
              <a:t>Plus reserved buff line bandwidth estimates</a:t>
            </a:r>
            <a:r>
              <a:rPr lang="zh-CN" altLang="en-US" dirty="0"/>
              <a:t> </a:t>
            </a:r>
            <a:r>
              <a:rPr lang="en-US" altLang="zh-CN" dirty="0"/>
              <a:t>: ~10Gbps</a:t>
            </a:r>
          </a:p>
          <a:p>
            <a:pPr lvl="1"/>
            <a:r>
              <a:rPr lang="en-US" altLang="zh-CN" dirty="0"/>
              <a:t>Selection 10Gbps Line, cost</a:t>
            </a:r>
            <a:r>
              <a:rPr lang="zh-CN" altLang="en-US" dirty="0"/>
              <a:t> </a:t>
            </a:r>
            <a:r>
              <a:rPr lang="en-US" altLang="zh-CN" dirty="0"/>
              <a:t>:  </a:t>
            </a:r>
            <a:r>
              <a:rPr lang="zh-CN" altLang="en-US" dirty="0"/>
              <a:t>（</a:t>
            </a:r>
            <a:r>
              <a:rPr lang="en-US" altLang="zh-CN" dirty="0"/>
              <a:t>Local operators + distances</a:t>
            </a:r>
            <a:r>
              <a:rPr lang="zh-CN" altLang="en-US" dirty="0"/>
              <a:t>）</a:t>
            </a:r>
          </a:p>
          <a:p>
            <a:pPr lvl="0"/>
            <a:r>
              <a:rPr lang="en-US" altLang="zh-CN" dirty="0"/>
              <a:t>The formula for calculating the bandwidth of a private line</a:t>
            </a:r>
            <a:endParaRPr lang="zh-CN" altLang="en-US" dirty="0"/>
          </a:p>
          <a:p>
            <a:pPr lvl="1"/>
            <a:r>
              <a:rPr lang="zh-CN" altLang="en-US" dirty="0"/>
              <a:t>专线带宽（</a:t>
            </a:r>
            <a:r>
              <a:rPr lang="en-US" altLang="zh-CN" dirty="0"/>
              <a:t>Gbps</a:t>
            </a:r>
            <a:r>
              <a:rPr lang="zh-CN" altLang="en-US" dirty="0"/>
              <a:t>） </a:t>
            </a:r>
            <a:r>
              <a:rPr lang="en-US" altLang="zh-CN" dirty="0"/>
              <a:t>= </a:t>
            </a:r>
            <a:r>
              <a:rPr lang="zh-CN" altLang="en-US" dirty="0"/>
              <a:t>峰值流量（</a:t>
            </a:r>
            <a:r>
              <a:rPr lang="en-US" altLang="zh-CN" dirty="0"/>
              <a:t>MB</a:t>
            </a:r>
            <a:r>
              <a:rPr lang="zh-CN" altLang="en-US" dirty="0"/>
              <a:t>） </a:t>
            </a:r>
            <a:r>
              <a:rPr lang="en-US" altLang="zh-CN" dirty="0"/>
              <a:t>X 2 X 8 / 1024 x 1.5</a:t>
            </a:r>
          </a:p>
          <a:p>
            <a:pPr lvl="1"/>
            <a:r>
              <a:rPr lang="zh-CN" altLang="en-US" dirty="0"/>
              <a:t>例如： </a:t>
            </a:r>
            <a:r>
              <a:rPr lang="en-US" altLang="zh-CN" dirty="0"/>
              <a:t>400MB x 8 / 1024 ≈ 3Gbps</a:t>
            </a:r>
            <a:r>
              <a:rPr lang="zh-CN" altLang="en-US" dirty="0"/>
              <a:t>，为保险，可以再预留一些</a:t>
            </a:r>
            <a:r>
              <a:rPr lang="en-US" altLang="zh-CN" dirty="0"/>
              <a:t>buffer x 1.5 ≈ 5Gbps</a:t>
            </a:r>
            <a:r>
              <a:rPr lang="zh-CN" altLang="en-US" dirty="0"/>
              <a:t>，迁移需要双向流量，所以需要 </a:t>
            </a:r>
            <a:r>
              <a:rPr lang="en-US" altLang="zh-CN" dirty="0"/>
              <a:t>x 2 ≈ 10Gbps</a:t>
            </a:r>
            <a:r>
              <a:rPr lang="zh-CN" altLang="en-US" dirty="0"/>
              <a:t>。</a:t>
            </a:r>
            <a:endParaRPr lang="en-US" altLang="zh-CN" dirty="0"/>
          </a:p>
          <a:p>
            <a:pPr lvl="1"/>
            <a:endParaRPr lang="zh-CN" altLang="en-US" dirty="0"/>
          </a:p>
        </p:txBody>
      </p:sp>
    </p:spTree>
    <p:extLst>
      <p:ext uri="{BB962C8B-B14F-4D97-AF65-F5344CB8AC3E}">
        <p14:creationId xmlns:p14="http://schemas.microsoft.com/office/powerpoint/2010/main" val="93021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204671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1B958B8F-9DA1-48AB-BE62-35F80388497E}"/>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1A1666DA-839F-4ECE-9C04-E7E6BDDE11F5}"/>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96459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altLang="zh-CN" dirty="0"/>
              <a:t>Incremental migration is used for such a large-scale system, complex business, large traffic, and does not allow long-downtime of service.</a:t>
            </a:r>
            <a:endParaRPr lang="zh-CN" altLang="en-US" dirty="0"/>
          </a:p>
        </p:txBody>
      </p:sp>
    </p:spTree>
    <p:extLst>
      <p:ext uri="{BB962C8B-B14F-4D97-AF65-F5344CB8AC3E}">
        <p14:creationId xmlns:p14="http://schemas.microsoft.com/office/powerpoint/2010/main" val="96563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altLang="zh-CN" dirty="0"/>
              <a:t>The migration process</a:t>
            </a:r>
            <a:r>
              <a:rPr lang="zh-CN" altLang="en-US" dirty="0"/>
              <a:t>：</a:t>
            </a:r>
            <a:endParaRPr lang="en-US" altLang="zh-CN" dirty="0"/>
          </a:p>
          <a:p>
            <a:pPr marL="411162" lvl="1" indent="-228600">
              <a:buFont typeface="+mj-lt"/>
              <a:buAutoNum type="arabicPeriod"/>
            </a:pPr>
            <a:r>
              <a:rPr lang="en-US" altLang="zh-CN" dirty="0"/>
              <a:t>The website domain name request resolves via DNS.</a:t>
            </a:r>
            <a:endParaRPr lang="zh-CN" altLang="en-US" dirty="0"/>
          </a:p>
          <a:p>
            <a:pPr marL="411162" lvl="1" indent="-228600">
              <a:buFont typeface="+mj-lt"/>
              <a:buAutoNum type="arabicPeriod"/>
            </a:pPr>
            <a:r>
              <a:rPr lang="en-US" altLang="zh-CN" dirty="0"/>
              <a:t>DNS returns the resolution record to the user</a:t>
            </a:r>
            <a:r>
              <a:rPr lang="zh-CN" altLang="en-US" dirty="0"/>
              <a:t>，</a:t>
            </a:r>
            <a:r>
              <a:rPr lang="en-US" altLang="zh-CN" dirty="0"/>
              <a:t>parsing records can be BGP high-defense IP.</a:t>
            </a:r>
            <a:r>
              <a:rPr lang="zh-CN" altLang="en-US" dirty="0"/>
              <a:t>（</a:t>
            </a:r>
            <a:r>
              <a:rPr lang="en-US" altLang="zh-CN" dirty="0"/>
              <a:t>DDOS protection can be added</a:t>
            </a:r>
            <a:r>
              <a:rPr lang="zh-CN" altLang="en-US" dirty="0"/>
              <a:t>）</a:t>
            </a:r>
          </a:p>
          <a:p>
            <a:pPr marL="411162" lvl="1" indent="-228600">
              <a:buFont typeface="+mj-lt"/>
              <a:buAutoNum type="arabicPeriod"/>
            </a:pPr>
            <a:r>
              <a:rPr lang="en-US" altLang="zh-CN" dirty="0"/>
              <a:t>The request is forwarded through the BGP protection backend forwarding cluster or the user directly accesses the load balancing of the back end</a:t>
            </a:r>
            <a:r>
              <a:rPr lang="zh-CN" altLang="en-US" dirty="0"/>
              <a:t>。</a:t>
            </a:r>
            <a:r>
              <a:rPr lang="en-US" altLang="zh-CN" dirty="0"/>
              <a:t>CLB is used here instead of the current network LVS and Nginx for layer 4 or 7.</a:t>
            </a:r>
            <a:endParaRPr lang="zh-CN" altLang="en-US" dirty="0"/>
          </a:p>
          <a:p>
            <a:pPr marL="411162" lvl="1" indent="-228600">
              <a:buFont typeface="+mj-lt"/>
              <a:buAutoNum type="arabicPeriod"/>
            </a:pPr>
            <a:r>
              <a:rPr lang="en-US" altLang="zh-CN" dirty="0"/>
              <a:t>CLB forwards request to the back-end business server</a:t>
            </a:r>
            <a:r>
              <a:rPr lang="zh-CN" altLang="en-US" dirty="0"/>
              <a:t>（</a:t>
            </a:r>
            <a:r>
              <a:rPr lang="en-US" altLang="zh-CN" dirty="0"/>
              <a:t>PHP/Java</a:t>
            </a:r>
            <a:r>
              <a:rPr lang="zh-CN" altLang="en-US" dirty="0"/>
              <a:t>），</a:t>
            </a:r>
            <a:r>
              <a:rPr lang="en-US" altLang="zh-CN" dirty="0"/>
              <a:t>The business on the existing physical server is deployed to Tencent Cloud CVM</a:t>
            </a:r>
            <a:r>
              <a:rPr lang="zh-CN" altLang="en-US" dirty="0"/>
              <a:t>。</a:t>
            </a:r>
          </a:p>
          <a:p>
            <a:pPr marL="411162" lvl="1" indent="-228600">
              <a:buFont typeface="+mj-lt"/>
              <a:buAutoNum type="arabicPeriod"/>
            </a:pPr>
            <a:r>
              <a:rPr lang="en-US" altLang="zh-CN" dirty="0"/>
              <a:t>Plan VPC, subnet on Tencent Cloud according to business access and security requirements</a:t>
            </a:r>
            <a:r>
              <a:rPr lang="zh-CN" altLang="en-US" dirty="0"/>
              <a:t>。</a:t>
            </a:r>
          </a:p>
          <a:p>
            <a:pPr marL="411162" lvl="1" indent="-228600">
              <a:buFont typeface="+mj-lt"/>
              <a:buAutoNum type="arabicPeriod"/>
            </a:pPr>
            <a:r>
              <a:rPr lang="en-US" altLang="zh-CN" dirty="0"/>
              <a:t>Databases, caches can be built on their own or using The PaaS service</a:t>
            </a:r>
            <a:r>
              <a:rPr lang="zh-CN" altLang="en-US" dirty="0"/>
              <a:t>。</a:t>
            </a:r>
            <a:endParaRPr lang="en-US" altLang="zh-CN" dirty="0"/>
          </a:p>
          <a:p>
            <a:r>
              <a:rPr lang="en-US" altLang="zh-CN" dirty="0"/>
              <a:t>The physical machine operating system is older and cannot be migrated. Therefore, can not do migration, waiting for the business to go offline, phase out.</a:t>
            </a:r>
            <a:endParaRPr lang="zh-CN" altLang="en-US" dirty="0"/>
          </a:p>
          <a:p>
            <a:r>
              <a:rPr lang="en-US" altLang="zh-CN" dirty="0"/>
              <a:t>The business is older, the application is complex, and you migrate to the cloud by mirroring</a:t>
            </a:r>
            <a:endParaRPr lang="zh-CN" altLang="en-US" dirty="0"/>
          </a:p>
          <a:p>
            <a:r>
              <a:rPr lang="en-US" altLang="zh-CN" dirty="0"/>
              <a:t>Nginx rewrite the rules are so complex that CLBs can't meet them, so choose to build your own Nginx on the cloud.</a:t>
            </a:r>
          </a:p>
          <a:p>
            <a:pPr marL="0" indent="0">
              <a:buNone/>
            </a:pPr>
            <a:endParaRPr lang="zh-CN" altLang="en-US" dirty="0"/>
          </a:p>
        </p:txBody>
      </p:sp>
    </p:spTree>
    <p:extLst>
      <p:ext uri="{BB962C8B-B14F-4D97-AF65-F5344CB8AC3E}">
        <p14:creationId xmlns:p14="http://schemas.microsoft.com/office/powerpoint/2010/main" val="3237841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899667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altLang="zh-CN" dirty="0"/>
              <a:t>Choose the </a:t>
            </a:r>
            <a:r>
              <a:rPr lang="en-US" altLang="zh-CN" b="1" dirty="0"/>
              <a:t>full migration</a:t>
            </a:r>
            <a:r>
              <a:rPr lang="en-US" altLang="zh-CN" dirty="0"/>
              <a:t> based on the customer's business and data characteristics</a:t>
            </a:r>
          </a:p>
          <a:p>
            <a:pPr lvl="1"/>
            <a:r>
              <a:rPr lang="en-US" altLang="zh-CN" dirty="0"/>
              <a:t>The shared bike business is cyclical, with the vast majority of traffic occurring between 6:00 and 24:00. In this case, the estimated duration of the entire suspension is relatively short (the actual suspension time in this case is 4 hours), so consider the choice of full downtime migration</a:t>
            </a:r>
            <a:r>
              <a:rPr lang="zh-CN" altLang="en-US" dirty="0"/>
              <a:t>。</a:t>
            </a:r>
          </a:p>
          <a:p>
            <a:endParaRPr lang="zh-CN" altLang="en-US" dirty="0"/>
          </a:p>
        </p:txBody>
      </p:sp>
    </p:spTree>
    <p:extLst>
      <p:ext uri="{BB962C8B-B14F-4D97-AF65-F5344CB8AC3E}">
        <p14:creationId xmlns:p14="http://schemas.microsoft.com/office/powerpoint/2010/main" val="658741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altLang="zh-CN" dirty="0"/>
              <a:t>Estimate the duration of each step:</a:t>
            </a:r>
          </a:p>
          <a:p>
            <a:pPr lvl="1"/>
            <a:r>
              <a:rPr lang="en-US" altLang="zh-CN" dirty="0"/>
              <a:t>900GB MongoDB, (longest path, performing pre-execution) online migration data synchronization time of about 8 hours</a:t>
            </a:r>
            <a:r>
              <a:rPr lang="zh-CN" altLang="en-US" dirty="0"/>
              <a:t>；</a:t>
            </a:r>
          </a:p>
          <a:p>
            <a:pPr lvl="1"/>
            <a:r>
              <a:rPr lang="en-US" altLang="zh-CN" dirty="0"/>
              <a:t>60GB </a:t>
            </a:r>
            <a:r>
              <a:rPr lang="en-US" altLang="zh-CN" dirty="0" err="1"/>
              <a:t>Mysql</a:t>
            </a:r>
            <a:r>
              <a:rPr lang="en-US" altLang="zh-CN" dirty="0"/>
              <a:t>, the import time is about 60 minutes</a:t>
            </a:r>
            <a:r>
              <a:rPr lang="zh-CN" altLang="en-US" dirty="0"/>
              <a:t>；</a:t>
            </a:r>
          </a:p>
          <a:p>
            <a:pPr lvl="1"/>
            <a:r>
              <a:rPr lang="en-US" altLang="zh-CN" dirty="0"/>
              <a:t>There is a delay in traffic switching (DNS takes effect)</a:t>
            </a:r>
          </a:p>
          <a:p>
            <a:pPr lvl="0"/>
            <a:r>
              <a:rPr lang="en-US" altLang="zh-CN" dirty="0"/>
              <a:t>Precautions</a:t>
            </a:r>
          </a:p>
          <a:p>
            <a:pPr lvl="1"/>
            <a:r>
              <a:rPr lang="en-US" altLang="zh-CN" dirty="0"/>
              <a:t>Security aspects: public IP, security group policy</a:t>
            </a:r>
            <a:r>
              <a:rPr lang="zh-CN" altLang="en-US" dirty="0"/>
              <a:t>；</a:t>
            </a:r>
          </a:p>
          <a:p>
            <a:pPr lvl="1"/>
            <a:r>
              <a:rPr lang="en-US" altLang="zh-CN" dirty="0"/>
              <a:t>Stress testing focuses on identifying hidden problems, rather than simply pursuing capacity limits</a:t>
            </a:r>
            <a:r>
              <a:rPr lang="zh-CN" altLang="en-US" dirty="0"/>
              <a:t>；</a:t>
            </a:r>
          </a:p>
          <a:p>
            <a:pPr lvl="1"/>
            <a:r>
              <a:rPr lang="en-US" altLang="zh-CN" dirty="0"/>
              <a:t>The functional test is best done in advance to get the full-featured list</a:t>
            </a:r>
            <a:r>
              <a:rPr lang="zh-CN" altLang="en-US" dirty="0"/>
              <a:t>。</a:t>
            </a:r>
            <a:endParaRPr lang="en-US" altLang="zh-CN" dirty="0"/>
          </a:p>
          <a:p>
            <a:endParaRPr lang="en-US" altLang="zh-CN" dirty="0"/>
          </a:p>
        </p:txBody>
      </p:sp>
    </p:spTree>
    <p:extLst>
      <p:ext uri="{BB962C8B-B14F-4D97-AF65-F5344CB8AC3E}">
        <p14:creationId xmlns:p14="http://schemas.microsoft.com/office/powerpoint/2010/main" val="21011325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499F928F-09A5-4AF8-B13A-F182325090F7}"/>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39D93BCF-98BC-4D20-B808-CF4931CB068D}"/>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6373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pPr marL="0" indent="0">
              <a:buNone/>
            </a:pPr>
            <a:r>
              <a:rPr lang="en-US" altLang="zh-CN" dirty="0"/>
              <a:t>As you just learned in the previous chapter, there are different types of cloud migrations. </a:t>
            </a:r>
          </a:p>
          <a:p>
            <a:pPr marL="0" indent="0">
              <a:buNone/>
            </a:pPr>
            <a:r>
              <a:rPr lang="en-US" altLang="zh-CN" dirty="0"/>
              <a:t>the scope of this session is about migrating to (Tencent) public cloud.</a:t>
            </a:r>
            <a:endParaRPr lang="zh-CN" altLang="en-US" dirty="0"/>
          </a:p>
        </p:txBody>
      </p:sp>
    </p:spTree>
    <p:extLst>
      <p:ext uri="{BB962C8B-B14F-4D97-AF65-F5344CB8AC3E}">
        <p14:creationId xmlns:p14="http://schemas.microsoft.com/office/powerpoint/2010/main" val="6871537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2C5F7669-5ED9-4332-88AF-D30FE34AEC76}"/>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0A618176-FFD7-4718-A83E-EDAB38E373CB}"/>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6113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a:extLst>
              <a:ext uri="{FF2B5EF4-FFF2-40B4-BE49-F238E27FC236}">
                <a16:creationId xmlns:a16="http://schemas.microsoft.com/office/drawing/2014/main" id="{5134052D-42DA-4BC2-A75D-AC6E3346D9A5}"/>
              </a:ext>
            </a:extLst>
          </p:cNvPr>
          <p:cNvSpPr>
            <a:spLocks noGrp="1" noRot="1" noChangeAspect="1"/>
          </p:cNvSpPr>
          <p:nvPr>
            <p:ph type="sldImg"/>
          </p:nvPr>
        </p:nvSpPr>
        <p:spPr>
          <a:xfrm>
            <a:off x="519113" y="787400"/>
            <a:ext cx="5759450" cy="3240088"/>
          </a:xfrm>
        </p:spPr>
      </p:sp>
      <p:sp>
        <p:nvSpPr>
          <p:cNvPr id="7" name="备注占位符 6">
            <a:extLst>
              <a:ext uri="{FF2B5EF4-FFF2-40B4-BE49-F238E27FC236}">
                <a16:creationId xmlns:a16="http://schemas.microsoft.com/office/drawing/2014/main" id="{E82EFAB4-1460-4232-979D-81E247EA560E}"/>
              </a:ext>
            </a:extLst>
          </p:cNvPr>
          <p:cNvSpPr>
            <a:spLocks noGrp="1"/>
          </p:cNvSpPr>
          <p:nvPr>
            <p:ph type="body" idx="1"/>
          </p:nvPr>
        </p:nvSpPr>
        <p:spPr/>
        <p:txBody>
          <a:bodyPr/>
          <a:lstStyle/>
          <a:p>
            <a:pPr marL="0" indent="0">
              <a:buNone/>
            </a:pPr>
            <a:r>
              <a:rPr lang="en-US" altLang="zh-CN" dirty="0"/>
              <a:t>Migration to the cloud must be evaluated, and the assessment process typically consists of three parts. First, you need to analyze whether your business is portable, and if your business is portable, you can choose to go straight to or transform up the cloud. Then, for the </a:t>
            </a:r>
            <a:r>
              <a:rPr lang="en-US" altLang="zh-CN" dirty="0" err="1"/>
              <a:t>migratible</a:t>
            </a:r>
            <a:r>
              <a:rPr lang="en-US" altLang="zh-CN" dirty="0"/>
              <a:t> business, you need to evaluate some column information such as systems, applications, resources, and so on. Finally, the business needs to be evaluated and analyzed for operational management after going to the cloud.</a:t>
            </a:r>
            <a:endParaRPr lang="zh-CN" altLang="en-US" dirty="0"/>
          </a:p>
        </p:txBody>
      </p:sp>
    </p:spTree>
    <p:extLst>
      <p:ext uri="{BB962C8B-B14F-4D97-AF65-F5344CB8AC3E}">
        <p14:creationId xmlns:p14="http://schemas.microsoft.com/office/powerpoint/2010/main" val="85003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pPr marL="0" indent="0">
              <a:buNone/>
            </a:pPr>
            <a:r>
              <a:rPr lang="en-US" altLang="zh-CN" dirty="0"/>
              <a:t>The first thing is to determine what can be migrated, and how?</a:t>
            </a:r>
            <a:endParaRPr lang="zh-CN" altLang="en-US" dirty="0"/>
          </a:p>
        </p:txBody>
      </p:sp>
    </p:spTree>
    <p:extLst>
      <p:ext uri="{BB962C8B-B14F-4D97-AF65-F5344CB8AC3E}">
        <p14:creationId xmlns:p14="http://schemas.microsoft.com/office/powerpoint/2010/main" val="241944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pPr marL="171450" indent="-171450"/>
            <a:r>
              <a:rPr lang="en-US" altLang="zh-CN" dirty="0"/>
              <a:t>If the system is for short-term usage, will not be deactivated in the near future, and can be quickly ported, then the system can be migrated to the cloud without modification;  If the system is in use for a long time, there is no incompatibility, usage is in the range of 60% to 80%, the number of people online at the same time is greater than 50%, and the system can scale when the loads increase, then this system is suitable for migration to the cloud. </a:t>
            </a:r>
          </a:p>
          <a:p>
            <a:pPr marL="171450" indent="-171450"/>
            <a:r>
              <a:rPr lang="en-US" altLang="zh-CN" dirty="0"/>
              <a:t>Transforming the upper cloud </a:t>
            </a:r>
          </a:p>
          <a:p>
            <a:pPr marL="355600" lvl="1" indent="-171450"/>
            <a:r>
              <a:rPr lang="en-US" altLang="zh-CN" dirty="0"/>
              <a:t>If the system is not long-term use, will not be deactivated in the near future, can not be quickly ported, but there is a business-driven transformation, you can choose to transform the upper cloud; </a:t>
            </a:r>
          </a:p>
          <a:p>
            <a:pPr marL="355600" lvl="1" indent="-171450"/>
            <a:r>
              <a:rPr lang="en-US" altLang="zh-CN" dirty="0"/>
              <a:t>If the system is used for a long time, there is no failure, the utilization rate is not in the range of 60% to 80%, but supports the transformation optimization and business-driven transformation, you can choose to transform into the cloud; </a:t>
            </a:r>
          </a:p>
          <a:p>
            <a:pPr marL="355600" lvl="1" indent="-171450"/>
            <a:r>
              <a:rPr lang="en-US" altLang="zh-CN" dirty="0"/>
              <a:t>If the system is used for a long time, there is no failure, the usage rate is in the range of 60% to 80%, but the number of people online at the same time is less than 50%, and supports the transformation optimization and business-driven transformation, you can choose to transform the upper cloud; </a:t>
            </a:r>
          </a:p>
          <a:p>
            <a:pPr marL="355600" lvl="1" indent="-171450"/>
            <a:r>
              <a:rPr lang="en-US" altLang="zh-CN" dirty="0"/>
              <a:t>If the system is used for a long time, there is no failure, usage is in the range of 60% to 80%, the number of people online at the same time is greater than 50%, but the system does not expand with the increase in load, and supports retrofit optimization and business-driven transformation, you can choose to transform up to the cloud. </a:t>
            </a:r>
          </a:p>
          <a:p>
            <a:pPr marL="355600" lvl="1" indent="-171450"/>
            <a:r>
              <a:rPr lang="en-US" altLang="zh-CN" dirty="0"/>
              <a:t>Do not migrate to the cloud If the system is not long-term use, i.e., will be deactivated in the near future, then this system is not suitable for migration to the cloud; </a:t>
            </a:r>
          </a:p>
          <a:p>
            <a:pPr marL="355600" lvl="1" indent="-171450"/>
            <a:r>
              <a:rPr lang="en-US" altLang="zh-CN" dirty="0"/>
              <a:t>If the system is in use for a long time, but there is a failure, and the system cannot be ported, then the system is not suitable for migration to the cloud; </a:t>
            </a:r>
          </a:p>
          <a:p>
            <a:pPr marL="355600" lvl="1" indent="-171450"/>
            <a:r>
              <a:rPr lang="en-US" altLang="zh-CN" dirty="0"/>
              <a:t>If the system is long-term use, there is no failure, usage is not in the range of 60% to 80%, and does not support retrofit optimization, then this system is not suitable for migration to the cloud;</a:t>
            </a:r>
          </a:p>
        </p:txBody>
      </p:sp>
    </p:spTree>
    <p:extLst>
      <p:ext uri="{BB962C8B-B14F-4D97-AF65-F5344CB8AC3E}">
        <p14:creationId xmlns:p14="http://schemas.microsoft.com/office/powerpoint/2010/main" val="1998396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787400"/>
            <a:ext cx="5759450" cy="3240088"/>
          </a:xfrm>
        </p:spPr>
      </p:sp>
      <p:sp>
        <p:nvSpPr>
          <p:cNvPr id="3" name="备注占位符 2"/>
          <p:cNvSpPr>
            <a:spLocks noGrp="1"/>
          </p:cNvSpPr>
          <p:nvPr>
            <p:ph type="body" idx="1"/>
          </p:nvPr>
        </p:nvSpPr>
        <p:spPr/>
        <p:txBody>
          <a:bodyPr/>
          <a:lstStyle/>
          <a:p>
            <a:r>
              <a:rPr lang="en-US" altLang="zh-CN" dirty="0"/>
              <a:t>Once you determined you will move to the Cloud, here are system information that you need to collect for assessment.</a:t>
            </a:r>
            <a:endParaRPr lang="zh-CN" altLang="en-US" dirty="0"/>
          </a:p>
        </p:txBody>
      </p:sp>
    </p:spTree>
    <p:extLst>
      <p:ext uri="{BB962C8B-B14F-4D97-AF65-F5344CB8AC3E}">
        <p14:creationId xmlns:p14="http://schemas.microsoft.com/office/powerpoint/2010/main" val="1896992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9" descr="E:\5月\五月PPT\腾讯云相关课程模板(待确认版)\腾讯云课程.jpg腾讯云课程">
            <a:extLst>
              <a:ext uri="{FF2B5EF4-FFF2-40B4-BE49-F238E27FC236}">
                <a16:creationId xmlns:a16="http://schemas.microsoft.com/office/drawing/2014/main" id="{0600D7E0-BA35-42B3-B45C-C399E5B79C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32" y="0"/>
            <a:ext cx="1222692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占位符 9">
            <a:extLst>
              <a:ext uri="{FF2B5EF4-FFF2-40B4-BE49-F238E27FC236}">
                <a16:creationId xmlns:a16="http://schemas.microsoft.com/office/drawing/2014/main" id="{CC15C2AA-640D-4715-9B06-09BDCF76CB2B}"/>
              </a:ext>
            </a:extLst>
          </p:cNvPr>
          <p:cNvSpPr>
            <a:spLocks noGrp="1"/>
          </p:cNvSpPr>
          <p:nvPr>
            <p:ph type="body" sz="quarter" idx="10"/>
          </p:nvPr>
        </p:nvSpPr>
        <p:spPr>
          <a:xfrm>
            <a:off x="1415481" y="2576032"/>
            <a:ext cx="9361040" cy="741362"/>
          </a:xfrm>
        </p:spPr>
        <p:txBody>
          <a:bodyPr/>
          <a:lstStyle>
            <a:lvl1pPr marL="0" indent="0" algn="ctr" rtl="0" eaLnBrk="0" fontAlgn="base" hangingPunct="0">
              <a:spcBef>
                <a:spcPct val="0"/>
              </a:spcBef>
              <a:spcAft>
                <a:spcPct val="0"/>
              </a:spcAft>
              <a:buFontTx/>
              <a:buNone/>
              <a:defRPr lang="zh-CN" altLang="en-US" sz="4800" b="1" kern="1200" smtClean="0">
                <a:solidFill>
                  <a:srgbClr val="FFFFFF"/>
                </a:solidFill>
                <a:latin typeface="腾讯体 W7" panose="020C08030202040F0204" pitchFamily="34" charset="-122"/>
                <a:ea typeface="腾讯体 W7" panose="020C08030202040F0204" pitchFamily="34" charset="-122"/>
                <a:cs typeface="+mn-cs"/>
              </a:defRPr>
            </a:lvl1pPr>
          </a:lstStyle>
          <a:p>
            <a:pPr lvl="0"/>
            <a:r>
              <a:rPr lang="zh-CN" altLang="en-US"/>
              <a:t>编辑母版文本样式</a:t>
            </a:r>
          </a:p>
        </p:txBody>
      </p:sp>
      <p:sp>
        <p:nvSpPr>
          <p:cNvPr id="11" name="灯片编号占位符 10">
            <a:extLst>
              <a:ext uri="{FF2B5EF4-FFF2-40B4-BE49-F238E27FC236}">
                <a16:creationId xmlns:a16="http://schemas.microsoft.com/office/drawing/2014/main" id="{CD5239AB-7771-4B28-B77D-AEB51B66871B}"/>
              </a:ext>
            </a:extLst>
          </p:cNvPr>
          <p:cNvSpPr>
            <a:spLocks noGrp="1"/>
          </p:cNvSpPr>
          <p:nvPr>
            <p:ph type="sldNum" sz="quarter" idx="13"/>
          </p:nvPr>
        </p:nvSpPr>
        <p:spPr/>
        <p:txBody>
          <a:bodyPr/>
          <a:lstStyle/>
          <a:p>
            <a:pPr>
              <a:defRPr/>
            </a:pPr>
            <a:fld id="{9DA55B55-97DF-44AB-8B95-259E484DB600}" type="slidenum">
              <a:rPr lang="en-US" altLang="zh-CN" smtClean="0"/>
              <a:pPr>
                <a:defRPr/>
              </a:pPr>
              <a:t>‹#›</a:t>
            </a:fld>
            <a:endParaRPr lang="en-US" altLang="zh-CN"/>
          </a:p>
        </p:txBody>
      </p:sp>
      <p:sp>
        <p:nvSpPr>
          <p:cNvPr id="6" name="页脚占位符 4">
            <a:extLst>
              <a:ext uri="{FF2B5EF4-FFF2-40B4-BE49-F238E27FC236}">
                <a16:creationId xmlns:a16="http://schemas.microsoft.com/office/drawing/2014/main" id="{B5816B21-4ED0-46E3-8769-59654C47D35F}"/>
              </a:ext>
            </a:extLst>
          </p:cNvPr>
          <p:cNvSpPr txBox="1"/>
          <p:nvPr userDrawn="1"/>
        </p:nvSpPr>
        <p:spPr>
          <a:xfrm>
            <a:off x="3559604" y="6502312"/>
            <a:ext cx="5052251" cy="366713"/>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strike="noStrike" cap="none" spc="0" baseline="0">
                <a:solidFill>
                  <a:srgbClr val="808080"/>
                </a:solidFill>
                <a:effectLst/>
                <a:latin typeface="Times New Roman"/>
                <a:ea typeface="Times New Roman"/>
                <a:cs typeface="Times New Roman"/>
              </a:rPr>
              <a:t>Copyright © 2020 Tencent, Inc. and/or its affiliates. All rights reserved. </a:t>
            </a:r>
          </a:p>
        </p:txBody>
      </p:sp>
    </p:spTree>
    <p:extLst>
      <p:ext uri="{BB962C8B-B14F-4D97-AF65-F5344CB8AC3E}">
        <p14:creationId xmlns:p14="http://schemas.microsoft.com/office/powerpoint/2010/main" val="2541850600"/>
      </p:ext>
    </p:extLst>
  </p:cSld>
  <p:clrMapOvr>
    <a:masterClrMapping/>
  </p:clrMapOvr>
  <p:transition/>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分级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229215"/>
            <a:ext cx="9821113" cy="907731"/>
          </a:xfrm>
        </p:spPr>
        <p:txBody>
          <a:bodyPr/>
          <a:lstStyle>
            <a:lvl1pPr>
              <a:defRPr sz="3600" b="1">
                <a:solidFill>
                  <a:srgbClr val="00A4FF"/>
                </a:solidFill>
                <a:latin typeface="腾讯体 W7" panose="020C08030202040F0204" pitchFamily="34" charset="-122"/>
                <a:ea typeface="腾讯体 W7" panose="020C08030202040F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838201" y="1268760"/>
            <a:ext cx="10658399" cy="5040560"/>
          </a:xfrm>
        </p:spPr>
        <p:txBody>
          <a:bodyPr/>
          <a:lstStyle>
            <a:lvl1pPr marL="480472" indent="-480472">
              <a:lnSpc>
                <a:spcPct val="150000"/>
              </a:lnSpc>
              <a:spcBef>
                <a:spcPct val="0"/>
              </a:spcBef>
              <a:buClr>
                <a:schemeClr val="accent1"/>
              </a:buClr>
              <a:buFont typeface="Wingdings" panose="05000000000000000000" pitchFamily="2" charset="2"/>
              <a:buChar char="l"/>
              <a:defRPr sz="2400">
                <a:latin typeface="腾讯体 W7" panose="020C08030202040F0204" pitchFamily="34" charset="-122"/>
                <a:ea typeface="腾讯体 W7" panose="020C08030202040F0204" pitchFamily="34" charset="-122"/>
              </a:defRPr>
            </a:lvl1pPr>
            <a:lvl2pPr marL="836063" indent="-355591">
              <a:lnSpc>
                <a:spcPct val="150000"/>
              </a:lnSpc>
              <a:buClr>
                <a:schemeClr val="accent1"/>
              </a:buClr>
              <a:buFont typeface="Wingdings" panose="05000000000000000000" pitchFamily="2" charset="2"/>
              <a:buChar char="n"/>
              <a:defRPr sz="2000">
                <a:latin typeface="腾讯体 W7" panose="020C08030202040F0204" pitchFamily="34" charset="-122"/>
                <a:ea typeface="腾讯体 W7" panose="020C08030202040F0204" pitchFamily="34" charset="-122"/>
              </a:defRPr>
            </a:lvl2pPr>
            <a:lvl3pPr marL="1142971" indent="-228594">
              <a:lnSpc>
                <a:spcPct val="150000"/>
              </a:lnSpc>
              <a:buClr>
                <a:schemeClr val="accent1"/>
              </a:buClr>
              <a:buFont typeface="Wingdings" panose="05000000000000000000" pitchFamily="2" charset="2"/>
              <a:buChar char="ü"/>
              <a:defRPr sz="1800">
                <a:latin typeface="腾讯体 W7" panose="020C08030202040F0204" pitchFamily="34" charset="-122"/>
                <a:ea typeface="腾讯体 W7" panose="020C08030202040F0204" pitchFamily="34" charset="-122"/>
              </a:defRPr>
            </a:lvl3pPr>
            <a:lvl4pPr>
              <a:lnSpc>
                <a:spcPct val="150000"/>
              </a:lnSpc>
              <a:buClr>
                <a:schemeClr val="accent1"/>
              </a:buClr>
              <a:defRPr sz="1600">
                <a:latin typeface="腾讯体 W7" panose="020C08030202040F0204" pitchFamily="34" charset="-122"/>
                <a:ea typeface="腾讯体 W7" panose="020C08030202040F0204" pitchFamily="34" charset="-122"/>
              </a:defRPr>
            </a:lvl4pPr>
            <a:lvl5pPr>
              <a:lnSpc>
                <a:spcPct val="150000"/>
              </a:lnSpc>
              <a:buClr>
                <a:schemeClr val="accent1"/>
              </a:buClr>
              <a:defRPr sz="1400">
                <a:latin typeface="腾讯体 W7" panose="020C08030202040F0204" pitchFamily="34" charset="-122"/>
                <a:ea typeface="腾讯体 W7" panose="020C08030202040F0204" pitchFamily="34" charset="-122"/>
              </a:defRPr>
            </a:lvl5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72167530"/>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9" userDrawn="1">
          <p15:clr>
            <a:srgbClr val="FBAE40"/>
          </p15:clr>
        </p15:guide>
        <p15:guide id="4" pos="7242" userDrawn="1">
          <p15:clr>
            <a:srgbClr val="FBAE40"/>
          </p15:clr>
        </p15:guide>
        <p15:guide id="5" orient="horz" pos="142" userDrawn="1">
          <p15:clr>
            <a:srgbClr val="FBAE40"/>
          </p15:clr>
        </p15:guide>
        <p15:guide id="6" orient="horz" pos="799" userDrawn="1">
          <p15:clr>
            <a:srgbClr val="FBAE40"/>
          </p15:clr>
        </p15:guide>
        <p15:guide id="7"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文本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229215"/>
            <a:ext cx="9821113" cy="907731"/>
          </a:xfrm>
        </p:spPr>
        <p:txBody>
          <a:bodyPr/>
          <a:lstStyle>
            <a:lvl1pPr>
              <a:defRPr sz="3600" b="1">
                <a:solidFill>
                  <a:srgbClr val="00A4FF"/>
                </a:solidFill>
                <a:latin typeface="腾讯体 W7" panose="020C08030202040F0204" pitchFamily="34" charset="-122"/>
                <a:ea typeface="腾讯体 W7" panose="020C08030202040F0204" pitchFamily="34" charset="-122"/>
              </a:defRPr>
            </a:lvl1pPr>
          </a:lstStyle>
          <a:p>
            <a:r>
              <a:rPr lang="zh-CN" altLang="en-US" noProof="1"/>
              <a:t>单击此处编辑母版标题样式</a:t>
            </a:r>
          </a:p>
        </p:txBody>
      </p:sp>
      <p:sp>
        <p:nvSpPr>
          <p:cNvPr id="3" name="内容占位符 2"/>
          <p:cNvSpPr>
            <a:spLocks noGrp="1"/>
          </p:cNvSpPr>
          <p:nvPr>
            <p:ph idx="1"/>
          </p:nvPr>
        </p:nvSpPr>
        <p:spPr>
          <a:xfrm>
            <a:off x="838201" y="1268760"/>
            <a:ext cx="10658399" cy="5040559"/>
          </a:xfrm>
        </p:spPr>
        <p:txBody>
          <a:bodyPr/>
          <a:lstStyle>
            <a:lvl1pPr marL="0" indent="0" eaLnBrk="1">
              <a:lnSpc>
                <a:spcPct val="150000"/>
              </a:lnSpc>
              <a:spcBef>
                <a:spcPct val="0"/>
              </a:spcBef>
              <a:buClr>
                <a:schemeClr val="accent1"/>
              </a:buClr>
              <a:buFont typeface="Wingdings" panose="05000000000000000000" pitchFamily="2" charset="2"/>
              <a:buNone/>
              <a:defRPr sz="2400">
                <a:latin typeface="腾讯体 W7" panose="020C08030202040F0204" pitchFamily="34" charset="-122"/>
                <a:ea typeface="腾讯体 W7" panose="020C08030202040F0204" pitchFamily="34" charset="-122"/>
              </a:defRPr>
            </a:lvl1pPr>
            <a:lvl2pPr marL="836063" indent="-355591">
              <a:lnSpc>
                <a:spcPct val="150000"/>
              </a:lnSpc>
              <a:buClr>
                <a:schemeClr val="accent1"/>
              </a:buClr>
              <a:buFont typeface="Wingdings" panose="05000000000000000000" pitchFamily="2" charset="2"/>
              <a:buChar char="n"/>
              <a:defRPr>
                <a:latin typeface="微软雅黑" panose="020B0503020204020204" pitchFamily="34" charset="-122"/>
                <a:ea typeface="微软雅黑" panose="020B0503020204020204" pitchFamily="34" charset="-122"/>
              </a:defRPr>
            </a:lvl2pPr>
            <a:lvl3pPr marL="914377" indent="0">
              <a:lnSpc>
                <a:spcPct val="150000"/>
              </a:lnSpc>
              <a:buClr>
                <a:schemeClr val="accent1"/>
              </a:buClr>
              <a:buFontTx/>
              <a:buNone/>
              <a:defRPr>
                <a:latin typeface="微软雅黑" panose="020B0503020204020204" pitchFamily="34" charset="-122"/>
                <a:ea typeface="微软雅黑" panose="020B0503020204020204" pitchFamily="34" charset="-122"/>
              </a:defRPr>
            </a:lvl3pPr>
            <a:lvl4pPr>
              <a:lnSpc>
                <a:spcPct val="150000"/>
              </a:lnSpc>
              <a:buClr>
                <a:schemeClr val="accent1"/>
              </a:buClr>
              <a:defRPr>
                <a:latin typeface="微软雅黑" panose="020B0503020204020204" pitchFamily="34" charset="-122"/>
                <a:ea typeface="微软雅黑" panose="020B0503020204020204" pitchFamily="34" charset="-122"/>
              </a:defRPr>
            </a:lvl4pPr>
            <a:lvl5pPr>
              <a:lnSpc>
                <a:spcPct val="150000"/>
              </a:lnSpc>
              <a:buClr>
                <a:schemeClr val="accent1"/>
              </a:buClr>
              <a:defRPr>
                <a:latin typeface="微软雅黑" panose="020B0503020204020204" pitchFamily="34" charset="-122"/>
                <a:ea typeface="微软雅黑" panose="020B0503020204020204" pitchFamily="34" charset="-122"/>
              </a:defRPr>
            </a:lvl5pPr>
          </a:lstStyle>
          <a:p>
            <a:pPr lvl="0"/>
            <a:r>
              <a:rPr lang="zh-CN" altLang="en-US" noProof="1"/>
              <a:t>编辑母版文本样式</a:t>
            </a:r>
          </a:p>
        </p:txBody>
      </p:sp>
    </p:spTree>
    <p:extLst>
      <p:ext uri="{BB962C8B-B14F-4D97-AF65-F5344CB8AC3E}">
        <p14:creationId xmlns:p14="http://schemas.microsoft.com/office/powerpoint/2010/main" val="1898357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单标题">
    <p:spTree>
      <p:nvGrpSpPr>
        <p:cNvPr id="1" name=""/>
        <p:cNvGrpSpPr/>
        <p:nvPr/>
      </p:nvGrpSpPr>
      <p:grpSpPr>
        <a:xfrm>
          <a:off x="0" y="0"/>
          <a:ext cx="0" cy="0"/>
          <a:chOff x="0" y="0"/>
          <a:chExt cx="0" cy="0"/>
        </a:xfrm>
      </p:grpSpPr>
      <p:sp>
        <p:nvSpPr>
          <p:cNvPr id="8" name="标题 1"/>
          <p:cNvSpPr>
            <a:spLocks noGrp="1"/>
          </p:cNvSpPr>
          <p:nvPr>
            <p:ph type="title"/>
          </p:nvPr>
        </p:nvSpPr>
        <p:spPr>
          <a:xfrm>
            <a:off x="838201" y="229215"/>
            <a:ext cx="9821113" cy="907731"/>
          </a:xfrm>
        </p:spPr>
        <p:txBody>
          <a:bodyPr/>
          <a:lstStyle>
            <a:lvl1pPr>
              <a:defRPr sz="3600" b="1">
                <a:solidFill>
                  <a:srgbClr val="00A4FF"/>
                </a:solidFill>
                <a:latin typeface="腾讯体 W7" panose="020C08030202040F0204" pitchFamily="34" charset="-122"/>
                <a:ea typeface="腾讯体 W7" panose="020C08030202040F0204" pitchFamily="34" charset="-122"/>
              </a:defRPr>
            </a:lvl1pPr>
          </a:lstStyle>
          <a:p>
            <a:r>
              <a:rPr lang="zh-CN" altLang="en-US" noProof="1"/>
              <a:t>单击此处编辑母版标题样式</a:t>
            </a:r>
          </a:p>
        </p:txBody>
      </p:sp>
    </p:spTree>
    <p:extLst>
      <p:ext uri="{BB962C8B-B14F-4D97-AF65-F5344CB8AC3E}">
        <p14:creationId xmlns:p14="http://schemas.microsoft.com/office/powerpoint/2010/main" val="24941846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4908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图片 9" descr="E:\5月\五月PPT\腾讯云相关课程模板(待确认版)\腾讯云课程.jpg腾讯云课程">
            <a:extLst>
              <a:ext uri="{FF2B5EF4-FFF2-40B4-BE49-F238E27FC236}">
                <a16:creationId xmlns:a16="http://schemas.microsoft.com/office/drawing/2014/main" id="{362A122C-83F3-4EB9-8F34-3F6AF0E45D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4925" y="-14288"/>
            <a:ext cx="1222692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5184EC9B-69F9-4D5B-918C-442B70AF487A}"/>
              </a:ext>
            </a:extLst>
          </p:cNvPr>
          <p:cNvSpPr txBox="1"/>
          <p:nvPr userDrawn="1"/>
        </p:nvSpPr>
        <p:spPr>
          <a:xfrm>
            <a:off x="3436155" y="2608710"/>
            <a:ext cx="5319690" cy="1189909"/>
          </a:xfrm>
          <a:prstGeom prst="rect">
            <a:avLst/>
          </a:prstGeom>
          <a:noFill/>
        </p:spPr>
        <p:txBody>
          <a:bodyPr wrap="none" rtlCol="0" anchor="ctr">
            <a:spAutoFit/>
          </a:bodyPr>
          <a:lstStyle/>
          <a:p>
            <a:pPr algn="ctr"/>
            <a:r>
              <a:rPr lang="en-US" sz="7200" b="0" i="0" strike="noStrike" cap="none" spc="0" baseline="0">
                <a:solidFill>
                  <a:srgbClr val="FFFFFF"/>
                </a:solidFill>
                <a:effectLst/>
                <a:latin typeface="Times New Roman"/>
                <a:ea typeface="Times New Roman"/>
                <a:cs typeface="Times New Roman"/>
              </a:rPr>
              <a:t>Thank you!</a:t>
            </a:r>
          </a:p>
        </p:txBody>
      </p:sp>
      <p:sp>
        <p:nvSpPr>
          <p:cNvPr id="6" name="页脚占位符 4">
            <a:extLst>
              <a:ext uri="{FF2B5EF4-FFF2-40B4-BE49-F238E27FC236}">
                <a16:creationId xmlns:a16="http://schemas.microsoft.com/office/drawing/2014/main" id="{54229C11-E349-4DD5-8DA2-B029A860AFAF}"/>
              </a:ext>
            </a:extLst>
          </p:cNvPr>
          <p:cNvSpPr txBox="1"/>
          <p:nvPr userDrawn="1"/>
        </p:nvSpPr>
        <p:spPr>
          <a:xfrm>
            <a:off x="3559604" y="6502312"/>
            <a:ext cx="5052251" cy="366713"/>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strike="noStrike" cap="none" spc="0" baseline="0">
                <a:solidFill>
                  <a:srgbClr val="808080"/>
                </a:solidFill>
                <a:effectLst/>
                <a:latin typeface="Times New Roman"/>
                <a:ea typeface="Times New Roman"/>
                <a:cs typeface="Times New Roman"/>
              </a:rPr>
              <a:t>Copyright © 2020 Tencent, Inc. and/or its affiliates. All rights reserved. </a:t>
            </a:r>
          </a:p>
        </p:txBody>
      </p:sp>
    </p:spTree>
    <p:extLst>
      <p:ext uri="{BB962C8B-B14F-4D97-AF65-F5344CB8AC3E}">
        <p14:creationId xmlns:p14="http://schemas.microsoft.com/office/powerpoint/2010/main" val="424058331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40967" name="图片 6">
            <a:extLst>
              <a:ext uri="{FF2B5EF4-FFF2-40B4-BE49-F238E27FC236}">
                <a16:creationId xmlns:a16="http://schemas.microsoft.com/office/drawing/2014/main" id="{E063D559-CFE0-48B5-ABCD-A9CD0DC8BBF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le Placeholder 1">
            <a:extLst>
              <a:ext uri="{FF2B5EF4-FFF2-40B4-BE49-F238E27FC236}">
                <a16:creationId xmlns:a16="http://schemas.microsoft.com/office/drawing/2014/main" id="{C4E87F09-DC78-4837-873B-0302CF18C339}"/>
              </a:ext>
            </a:extLst>
          </p:cNvPr>
          <p:cNvSpPr>
            <a:spLocks noGrp="1" noChangeArrowheads="1"/>
          </p:cNvSpPr>
          <p:nvPr>
            <p:ph type="title" idx="4294967295"/>
          </p:nvPr>
        </p:nvSpPr>
        <p:spPr bwMode="auto">
          <a:xfrm>
            <a:off x="838200" y="363538"/>
            <a:ext cx="105156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sym typeface="Calibri Light" panose="020F0302020204030204" pitchFamily="34" charset="0"/>
              </a:rPr>
              <a:t>单击此处编辑母版标题样式</a:t>
            </a:r>
          </a:p>
        </p:txBody>
      </p:sp>
      <p:sp>
        <p:nvSpPr>
          <p:cNvPr id="40963" name="Text Placeholder 2">
            <a:extLst>
              <a:ext uri="{FF2B5EF4-FFF2-40B4-BE49-F238E27FC236}">
                <a16:creationId xmlns:a16="http://schemas.microsoft.com/office/drawing/2014/main" id="{EAFAFEE9-5DCD-4D16-8D5F-701427C48E3B}"/>
              </a:ext>
            </a:extLst>
          </p:cNvPr>
          <p:cNvSpPr>
            <a:spLocks noGrp="1" noChangeArrowheads="1"/>
          </p:cNvSpPr>
          <p:nvPr>
            <p:ph type="body"/>
          </p:nvPr>
        </p:nvSpPr>
        <p:spPr bwMode="auto">
          <a:xfrm>
            <a:off x="838200" y="1824038"/>
            <a:ext cx="10515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sym typeface="Calibri" panose="020F0502020204030204" pitchFamily="34" charset="0"/>
              </a:rPr>
              <a:t>编辑母版文本样式</a:t>
            </a:r>
          </a:p>
          <a:p>
            <a:pPr lvl="1"/>
            <a:r>
              <a:rPr lang="zh-CN" altLang="en-US">
                <a:sym typeface="Calibri" panose="020F0502020204030204" pitchFamily="34" charset="0"/>
              </a:rPr>
              <a:t>第二级</a:t>
            </a:r>
          </a:p>
          <a:p>
            <a:pPr lvl="2"/>
            <a:r>
              <a:rPr lang="zh-CN" altLang="en-US">
                <a:sym typeface="Calibri" panose="020F0502020204030204" pitchFamily="34" charset="0"/>
              </a:rPr>
              <a:t>第三级</a:t>
            </a:r>
          </a:p>
          <a:p>
            <a:pPr lvl="3"/>
            <a:r>
              <a:rPr lang="zh-CN" altLang="en-US">
                <a:sym typeface="Calibri" panose="020F0502020204030204" pitchFamily="34" charset="0"/>
              </a:rPr>
              <a:t>第四级</a:t>
            </a:r>
          </a:p>
          <a:p>
            <a:pPr lvl="4"/>
            <a:r>
              <a:rPr lang="zh-CN" altLang="en-US">
                <a:sym typeface="Calibri" panose="020F0502020204030204" pitchFamily="34" charset="0"/>
              </a:rPr>
              <a:t>第五级</a:t>
            </a:r>
          </a:p>
        </p:txBody>
      </p:sp>
      <p:sp>
        <p:nvSpPr>
          <p:cNvPr id="1030" name="Slide Number Placeholder 5">
            <a:extLst>
              <a:ext uri="{FF2B5EF4-FFF2-40B4-BE49-F238E27FC236}">
                <a16:creationId xmlns:a16="http://schemas.microsoft.com/office/drawing/2014/main" id="{E85FB563-5201-4CC4-9B39-F9D55040B56E}"/>
              </a:ext>
            </a:extLst>
          </p:cNvPr>
          <p:cNvSpPr>
            <a:spLocks noGrp="1"/>
          </p:cNvSpPr>
          <p:nvPr>
            <p:ph type="sldNum" sz="quarter" idx="4"/>
          </p:nvPr>
        </p:nvSpPr>
        <p:spPr>
          <a:xfrm>
            <a:off x="8610600" y="6482667"/>
            <a:ext cx="2743200" cy="366713"/>
          </a:xfrm>
          <a:prstGeom prst="rect">
            <a:avLst/>
          </a:prstGeom>
          <a:noFill/>
          <a:ln w="9525">
            <a:noFill/>
            <a:miter/>
          </a:ln>
        </p:spPr>
        <p:txBody>
          <a:bodyPr vert="horz" wrap="square" anchor="ctr"/>
          <a:lstStyle>
            <a:lvl1pPr algn="r">
              <a:defRPr sz="1200" noProof="1">
                <a:solidFill>
                  <a:srgbClr val="898989"/>
                </a:solidFill>
                <a:latin typeface="腾讯体 W7" panose="020C08030202040F0204" pitchFamily="34" charset="-122"/>
                <a:ea typeface="宋体" charset="-122"/>
                <a:cs typeface="+mn-ea"/>
              </a:defRPr>
            </a:lvl1pPr>
          </a:lstStyle>
          <a:p>
            <a:pPr>
              <a:defRPr/>
            </a:pPr>
            <a:fld id="{9DA55B55-97DF-44AB-8B95-259E484DB600}" type="slidenum">
              <a:rPr lang="en-US" altLang="zh-CN" smtClean="0"/>
              <a:pPr>
                <a:defRPr/>
              </a:pPr>
              <a:t>‹#›</a:t>
            </a:fld>
            <a:endParaRPr lang="en-US" altLang="zh-CN"/>
          </a:p>
        </p:txBody>
      </p:sp>
      <p:pic>
        <p:nvPicPr>
          <p:cNvPr id="9" name="Picture 4">
            <a:extLst>
              <a:ext uri="{FF2B5EF4-FFF2-40B4-BE49-F238E27FC236}">
                <a16:creationId xmlns:a16="http://schemas.microsoft.com/office/drawing/2014/main" id="{3B05A908-B11C-4880-8E50-57D387FB1C7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
        <p:nvSpPr>
          <p:cNvPr id="8" name="页脚占位符 4">
            <a:extLst>
              <a:ext uri="{FF2B5EF4-FFF2-40B4-BE49-F238E27FC236}">
                <a16:creationId xmlns:a16="http://schemas.microsoft.com/office/drawing/2014/main" id="{2E825F46-F5A4-45AA-BECD-A551D5A5E45E}"/>
              </a:ext>
            </a:extLst>
          </p:cNvPr>
          <p:cNvSpPr txBox="1"/>
          <p:nvPr userDrawn="1"/>
        </p:nvSpPr>
        <p:spPr>
          <a:xfrm>
            <a:off x="3559604" y="6502312"/>
            <a:ext cx="5052251" cy="366713"/>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strike="noStrike" cap="none" spc="0" baseline="0">
                <a:solidFill>
                  <a:srgbClr val="808080"/>
                </a:solidFill>
                <a:effectLst/>
                <a:latin typeface="Times New Roman"/>
                <a:ea typeface="Times New Roman"/>
                <a:cs typeface="Times New Roman"/>
              </a:rPr>
              <a:t>Copyright © 2020 Tencent, Inc. and/or its affiliates. All rights reserved. </a:t>
            </a:r>
          </a:p>
        </p:txBody>
      </p:sp>
    </p:spTree>
    <p:extLst>
      <p:ext uri="{BB962C8B-B14F-4D97-AF65-F5344CB8AC3E}">
        <p14:creationId xmlns:p14="http://schemas.microsoft.com/office/powerpoint/2010/main" val="9582881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4" r:id="rId3"/>
    <p:sldLayoutId id="2147483677" r:id="rId4"/>
    <p:sldLayoutId id="2147483682" r:id="rId5"/>
    <p:sldLayoutId id="2147483683" r:id="rId6"/>
  </p:sldLayoutIdLst>
  <p:transition/>
  <p:hf sldNum="0" hdr="0" dt="0"/>
  <p:txStyles>
    <p:titleStyle>
      <a:lvl1pPr marL="912813" indent="-912813" algn="l" defTabSz="0" rtl="0" eaLnBrk="1" fontAlgn="base" hangingPunct="1">
        <a:lnSpc>
          <a:spcPct val="90000"/>
        </a:lnSpc>
        <a:spcBef>
          <a:spcPct val="0"/>
        </a:spcBef>
        <a:spcAft>
          <a:spcPct val="0"/>
        </a:spcAft>
        <a:defRPr sz="3600" kern="1200">
          <a:solidFill>
            <a:schemeClr val="tx1"/>
          </a:solidFill>
          <a:latin typeface="+mj-lt"/>
          <a:ea typeface="+mj-ea"/>
          <a:cs typeface="+mj-cs"/>
          <a:sym typeface="Calibri Light" panose="020F0302020204030204" pitchFamily="34" charset="0"/>
        </a:defRPr>
      </a:lvl1pPr>
      <a:lvl2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2pPr>
      <a:lvl3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3pPr>
      <a:lvl4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4pPr>
      <a:lvl5pPr marL="912813" indent="-912813"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5pPr>
      <a:lvl6pPr marL="1523962"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6pPr>
      <a:lvl7pPr marL="2133547"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7pPr>
      <a:lvl8pPr marL="2743131"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8pPr>
      <a:lvl9pPr marL="3352716" indent="-914377" algn="l" defTabSz="0" rtl="0" eaLnBrk="1" fontAlgn="base" hangingPunct="1">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sym typeface="Calibri Light" panose="020F0302020204030204" pitchFamily="34" charset="0"/>
        </a:defRPr>
      </a:lvl9pPr>
    </p:titleStyle>
    <p:bodyStyle>
      <a:lvl1pPr marL="227013" indent="-227013" algn="l" defTabSz="912813"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1pPr>
      <a:lvl2pPr marL="684213" lvl="1" indent="-227013" algn="l" defTabSz="912813"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2pPr>
      <a:lvl3pPr marL="1141413" lvl="2" indent="-227013" algn="l" defTabSz="912813" rtl="0" eaLnBrk="1" fontAlgn="base"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sym typeface="Calibri" panose="020F0502020204030204" pitchFamily="34" charset="0"/>
        </a:defRPr>
      </a:lvl3pPr>
      <a:lvl4pPr marL="1598613" lvl="3" indent="-227013" algn="l" defTabSz="912813"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sym typeface="Calibri" panose="020F0502020204030204" pitchFamily="34" charset="0"/>
        </a:defRPr>
      </a:lvl4pPr>
      <a:lvl5pPr marL="2055813" lvl="4" indent="-227013" algn="l" defTabSz="912813" rtl="0" eaLnBrk="1" fontAlgn="base" hangingPunct="1">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p:bodyStyle>
    <p:otherStyle>
      <a:lvl1pPr lvl="0"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1pPr>
      <a:lvl2pPr marL="228594" lvl="1" indent="-114297"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2pPr>
      <a:lvl3pPr marL="457189" lvl="2" indent="-228594"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3pPr>
      <a:lvl4pPr marL="685783" lvl="3" indent="-342891"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4pPr>
      <a:lvl5pPr marL="914377" lvl="4"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5pPr>
      <a:lvl6pPr marL="3047924" lvl="5"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6pPr>
      <a:lvl7pPr marL="3657509" lvl="6"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7pPr>
      <a:lvl8pPr marL="4267093" lvl="7"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8pPr>
      <a:lvl9pPr marL="4876678" lvl="8" indent="-457189" algn="l" defTabSz="413163" eaLnBrk="1" fontAlgn="base" hangingPunct="1">
        <a:lnSpc>
          <a:spcPct val="100000"/>
        </a:lnSpc>
        <a:spcBef>
          <a:spcPct val="0"/>
        </a:spcBef>
        <a:spcAft>
          <a:spcPct val="0"/>
        </a:spcAft>
        <a:buClr>
          <a:srgbClr val="000000"/>
        </a:buClr>
        <a:buFont typeface="Arial"/>
        <a:defRPr sz="2400" kern="1200" baseline="0">
          <a:solidFill>
            <a:srgbClr val="FFFFFF"/>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tags" Target="../tags/tag20.xml"/><Relationship Id="rId7" Type="http://schemas.openxmlformats.org/officeDocument/2006/relationships/diagramData" Target="../diagrams/data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12.xml"/><Relationship Id="rId11" Type="http://schemas.microsoft.com/office/2007/relationships/diagramDrawing" Target="../diagrams/drawing3.xml"/><Relationship Id="rId5" Type="http://schemas.openxmlformats.org/officeDocument/2006/relationships/slideLayout" Target="../slideLayouts/slideLayout5.xml"/><Relationship Id="rId10" Type="http://schemas.openxmlformats.org/officeDocument/2006/relationships/diagramColors" Target="../diagrams/colors3.xml"/><Relationship Id="rId4" Type="http://schemas.openxmlformats.org/officeDocument/2006/relationships/tags" Target="../tags/tag21.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tags" Target="../tags/tag24.xml"/><Relationship Id="rId7" Type="http://schemas.openxmlformats.org/officeDocument/2006/relationships/diagramData" Target="../diagrams/data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23.xml"/><Relationship Id="rId11" Type="http://schemas.microsoft.com/office/2007/relationships/diagramDrawing" Target="../diagrams/drawing4.xml"/><Relationship Id="rId5" Type="http://schemas.openxmlformats.org/officeDocument/2006/relationships/slideLayout" Target="../slideLayouts/slideLayout5.xml"/><Relationship Id="rId10" Type="http://schemas.openxmlformats.org/officeDocument/2006/relationships/diagramColors" Target="../diagrams/colors4.xml"/><Relationship Id="rId4" Type="http://schemas.openxmlformats.org/officeDocument/2006/relationships/tags" Target="../tags/tag25.xml"/><Relationship Id="rId9"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9.tiff"/><Relationship Id="rId7" Type="http://schemas.openxmlformats.org/officeDocument/2006/relationships/image" Target="../media/image13.tiff"/><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tiff"/></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5.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9.tiff"/><Relationship Id="rId5" Type="http://schemas.openxmlformats.org/officeDocument/2006/relationships/image" Target="../media/image38.tiff"/><Relationship Id="rId4" Type="http://schemas.openxmlformats.org/officeDocument/2006/relationships/image" Target="../media/image37.tif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3.png"/></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tags" Target="../tags/tag28.xml"/><Relationship Id="rId7" Type="http://schemas.openxmlformats.org/officeDocument/2006/relationships/diagramData" Target="../diagrams/data5.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38.xml"/><Relationship Id="rId11" Type="http://schemas.microsoft.com/office/2007/relationships/diagramDrawing" Target="../diagrams/drawing5.xml"/><Relationship Id="rId5" Type="http://schemas.openxmlformats.org/officeDocument/2006/relationships/slideLayout" Target="../slideLayouts/slideLayout5.xml"/><Relationship Id="rId10" Type="http://schemas.openxmlformats.org/officeDocument/2006/relationships/diagramColors" Target="../diagrams/colors5.xml"/><Relationship Id="rId4" Type="http://schemas.openxmlformats.org/officeDocument/2006/relationships/tags" Target="../tags/tag29.xml"/><Relationship Id="rId9"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6.xml"/><Relationship Id="rId7" Type="http://schemas.openxmlformats.org/officeDocument/2006/relationships/diagramData" Target="../diagrams/data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4.xml"/><Relationship Id="rId11" Type="http://schemas.microsoft.com/office/2007/relationships/diagramDrawing" Target="../diagrams/drawing1.xml"/><Relationship Id="rId5" Type="http://schemas.openxmlformats.org/officeDocument/2006/relationships/slideLayout" Target="../slideLayouts/slideLayout5.xml"/><Relationship Id="rId10" Type="http://schemas.openxmlformats.org/officeDocument/2006/relationships/diagramColors" Target="../diagrams/colors1.xml"/><Relationship Id="rId4" Type="http://schemas.openxmlformats.org/officeDocument/2006/relationships/tags" Target="../tags/tag17.xml"/><Relationship Id="rId9"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43.xml"/><Relationship Id="rId5" Type="http://schemas.openxmlformats.org/officeDocument/2006/relationships/slideLayout" Target="../slideLayouts/slideLayout5.xml"/><Relationship Id="rId4" Type="http://schemas.openxmlformats.org/officeDocument/2006/relationships/tags" Target="../tags/tag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60.png"/><Relationship Id="rId10" Type="http://schemas.openxmlformats.org/officeDocument/2006/relationships/image" Target="../media/image64.png"/><Relationship Id="rId4" Type="http://schemas.openxmlformats.org/officeDocument/2006/relationships/image" Target="../media/image59.pn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DD7ACA9-6D3E-4EA7-819D-C396D91CBDAB}"/>
              </a:ext>
            </a:extLst>
          </p:cNvPr>
          <p:cNvSpPr>
            <a:spLocks noGrp="1"/>
          </p:cNvSpPr>
          <p:nvPr>
            <p:ph type="body" sz="quarter" idx="10"/>
          </p:nvPr>
        </p:nvSpPr>
        <p:spPr/>
        <p:txBody>
          <a:bodyPr/>
          <a:lstStyle/>
          <a:p>
            <a:r>
              <a:rPr lang="en-US" sz="4800" b="1" i="0" strike="noStrike" cap="none" spc="0" baseline="0">
                <a:solidFill>
                  <a:srgbClr val="FFFFFF"/>
                </a:solidFill>
                <a:effectLst/>
                <a:latin typeface="Times New Roman"/>
                <a:ea typeface="Times New Roman"/>
                <a:cs typeface="Times New Roman"/>
              </a:rPr>
              <a:t>Cloud Migration</a:t>
            </a:r>
          </a:p>
        </p:txBody>
      </p:sp>
    </p:spTree>
    <p:extLst>
      <p:ext uri="{BB962C8B-B14F-4D97-AF65-F5344CB8AC3E}">
        <p14:creationId xmlns:p14="http://schemas.microsoft.com/office/powerpoint/2010/main" val="303466967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EE842E-4518-4DE7-B946-FED1CD13E48F}"/>
              </a:ext>
            </a:extLst>
          </p:cNvPr>
          <p:cNvSpPr>
            <a:spLocks noGrp="1"/>
          </p:cNvSpPr>
          <p:nvPr>
            <p:ph type="title"/>
          </p:nvPr>
        </p:nvSpPr>
        <p:spPr>
          <a:xfrm>
            <a:off x="983432" y="0"/>
            <a:ext cx="11353799" cy="907731"/>
          </a:xfrm>
        </p:spPr>
        <p:txBody>
          <a:bodyPr/>
          <a:lstStyle/>
          <a:p>
            <a:r>
              <a:rPr lang="en-US" sz="3200" b="1" i="0" strike="noStrike" cap="none" spc="0" baseline="0" dirty="0">
                <a:solidFill>
                  <a:srgbClr val="00A4FF"/>
                </a:solidFill>
                <a:effectLst/>
                <a:latin typeface="Times New Roman"/>
                <a:ea typeface="Times New Roman"/>
                <a:cs typeface="Times New Roman"/>
              </a:rPr>
              <a:t>1.3 Information to be assessed for cloud migration (continued)</a:t>
            </a:r>
          </a:p>
        </p:txBody>
      </p:sp>
      <p:graphicFrame>
        <p:nvGraphicFramePr>
          <p:cNvPr id="4" name="表格 3">
            <a:extLst>
              <a:ext uri="{FF2B5EF4-FFF2-40B4-BE49-F238E27FC236}">
                <a16:creationId xmlns:a16="http://schemas.microsoft.com/office/drawing/2014/main" id="{288AF7B9-F160-4AD0-A540-C33D5F67449E}"/>
              </a:ext>
            </a:extLst>
          </p:cNvPr>
          <p:cNvGraphicFramePr>
            <a:graphicFrameLocks noGrp="1"/>
          </p:cNvGraphicFramePr>
          <p:nvPr>
            <p:extLst>
              <p:ext uri="{D42A27DB-BD31-4B8C-83A1-F6EECF244321}">
                <p14:modId xmlns:p14="http://schemas.microsoft.com/office/powerpoint/2010/main" val="2294270240"/>
              </p:ext>
            </p:extLst>
          </p:nvPr>
        </p:nvGraphicFramePr>
        <p:xfrm>
          <a:off x="983432" y="1667477"/>
          <a:ext cx="10370369" cy="3937334"/>
        </p:xfrm>
        <a:graphic>
          <a:graphicData uri="http://schemas.openxmlformats.org/drawingml/2006/table">
            <a:tbl>
              <a:tblPr firstRow="1" bandRow="1">
                <a:tableStyleId>{5C22544A-7EE6-4342-B048-85BDC9FD1C3A}</a:tableStyleId>
              </a:tblPr>
              <a:tblGrid>
                <a:gridCol w="3636910">
                  <a:extLst>
                    <a:ext uri="{9D8B030D-6E8A-4147-A177-3AD203B41FA5}">
                      <a16:colId xmlns:a16="http://schemas.microsoft.com/office/drawing/2014/main" val="2319333297"/>
                    </a:ext>
                  </a:extLst>
                </a:gridCol>
                <a:gridCol w="6733459">
                  <a:extLst>
                    <a:ext uri="{9D8B030D-6E8A-4147-A177-3AD203B41FA5}">
                      <a16:colId xmlns:a16="http://schemas.microsoft.com/office/drawing/2014/main" val="2018210737"/>
                    </a:ext>
                  </a:extLst>
                </a:gridCol>
              </a:tblGrid>
              <a:tr h="720080">
                <a:tc>
                  <a:txBody>
                    <a:bodyPr/>
                    <a:lstStyle/>
                    <a:p>
                      <a:pPr algn="ctr">
                        <a:lnSpc>
                          <a:spcPct val="100000"/>
                        </a:lnSpc>
                      </a:pPr>
                      <a:r>
                        <a:rPr lang="en-US" sz="1800" b="1" i="0" strike="noStrike" cap="none" spc="0" baseline="0" dirty="0">
                          <a:solidFill>
                            <a:srgbClr val="FFFFFF"/>
                          </a:solidFill>
                          <a:effectLst/>
                          <a:latin typeface="Times New Roman"/>
                          <a:ea typeface="Times New Roman"/>
                          <a:cs typeface="Times New Roman"/>
                        </a:rPr>
                        <a:t>Assessment Item</a:t>
                      </a:r>
                    </a:p>
                  </a:txBody>
                  <a:tcPr anchor="ctr"/>
                </a:tc>
                <a:tc>
                  <a:txBody>
                    <a:bodyPr/>
                    <a:lstStyle/>
                    <a:p>
                      <a:pPr algn="ctr">
                        <a:lnSpc>
                          <a:spcPct val="100000"/>
                        </a:lnSpc>
                      </a:pPr>
                      <a:r>
                        <a:rPr lang="en-US" sz="1800" b="1" i="0" strike="noStrike" cap="none" spc="0" baseline="0">
                          <a:solidFill>
                            <a:srgbClr val="FFFFFF"/>
                          </a:solidFill>
                          <a:effectLst/>
                          <a:latin typeface="Times New Roman"/>
                          <a:ea typeface="Times New Roman"/>
                          <a:cs typeface="Times New Roman"/>
                        </a:rPr>
                        <a:t>Assessment Content</a:t>
                      </a:r>
                    </a:p>
                  </a:txBody>
                  <a:tcPr anchor="ctr"/>
                </a:tc>
                <a:extLst>
                  <a:ext uri="{0D108BD9-81ED-4DB2-BD59-A6C34878D82A}">
                    <a16:rowId xmlns:a16="http://schemas.microsoft.com/office/drawing/2014/main" val="1253106074"/>
                  </a:ext>
                </a:extLst>
              </a:tr>
              <a:tr h="959210">
                <a:tc>
                  <a:txBody>
                    <a:bodyPr/>
                    <a:lstStyle/>
                    <a:p>
                      <a:pPr marL="285750" indent="-285750">
                        <a:lnSpc>
                          <a:spcPct val="100000"/>
                        </a:lnSpc>
                        <a:buFont typeface="Arial" panose="020B0604020202020204" pitchFamily="34" charset="0"/>
                        <a:buChar char="•"/>
                      </a:pPr>
                      <a:r>
                        <a:rPr lang="en-US" sz="1800" b="0" i="0" strike="noStrike" cap="none" spc="0" baseline="0" dirty="0">
                          <a:solidFill>
                            <a:srgbClr val="000000"/>
                          </a:solidFill>
                          <a:effectLst/>
                          <a:latin typeface="Times New Roman"/>
                          <a:ea typeface="Times New Roman"/>
                          <a:cs typeface="Times New Roman"/>
                        </a:rPr>
                        <a:t>System importance</a:t>
                      </a:r>
                      <a:endParaRPr lang="en-US" altLang="zh-CN" sz="1800" dirty="0">
                        <a:latin typeface="腾讯体 W7" panose="020C08030202040F0204" pitchFamily="34" charset="-122"/>
                        <a:ea typeface="腾讯体 W7" panose="020C08030202040F0204" pitchFamily="34" charset="-122"/>
                      </a:endParaRPr>
                    </a:p>
                  </a:txBody>
                  <a:tcPr anchor="ctr"/>
                </a:tc>
                <a:tc>
                  <a:txBody>
                    <a:bodyPr/>
                    <a:lstStyle/>
                    <a:p>
                      <a:pPr marL="285750" indent="-285750">
                        <a:lnSpc>
                          <a:spcPct val="100000"/>
                        </a:lnSpc>
                        <a:buFont typeface="Arial" panose="020B0604020202020204" pitchFamily="34" charset="0"/>
                        <a:buChar char="•"/>
                      </a:pPr>
                      <a:r>
                        <a:rPr lang="en-US" sz="1800" b="0" i="0" strike="noStrike" cap="none" spc="0" baseline="0" dirty="0">
                          <a:solidFill>
                            <a:srgbClr val="000000"/>
                          </a:solidFill>
                          <a:effectLst/>
                          <a:latin typeface="Times New Roman"/>
                          <a:ea typeface="Times New Roman"/>
                          <a:cs typeface="Times New Roman"/>
                        </a:rPr>
                        <a:t>System use period and user use period;</a:t>
                      </a:r>
                      <a:endParaRPr lang="en-US" altLang="zh-CN" sz="1800" dirty="0">
                        <a:latin typeface="腾讯体 W7" panose="020C08030202040F0204" pitchFamily="34" charset="-122"/>
                        <a:ea typeface="腾讯体 W7" panose="020C08030202040F0204" pitchFamily="34" charset="-122"/>
                      </a:endParaRPr>
                    </a:p>
                    <a:p>
                      <a:pPr marL="285750" indent="-285750">
                        <a:lnSpc>
                          <a:spcPct val="100000"/>
                        </a:lnSpc>
                        <a:buFont typeface="Arial" panose="020B0604020202020204" pitchFamily="34" charset="0"/>
                        <a:buChar char="•"/>
                      </a:pPr>
                      <a:r>
                        <a:rPr lang="en-US" sz="1800" b="0" i="0" strike="noStrike" cap="none" spc="0" baseline="0" dirty="0">
                          <a:solidFill>
                            <a:srgbClr val="000000"/>
                          </a:solidFill>
                          <a:effectLst/>
                          <a:latin typeface="Times New Roman"/>
                          <a:ea typeface="Times New Roman"/>
                          <a:cs typeface="Times New Roman"/>
                        </a:rPr>
                        <a:t>Allowed maximum downtime;</a:t>
                      </a:r>
                      <a:endParaRPr lang="en-US" altLang="zh-CN" sz="1800" dirty="0">
                        <a:latin typeface="腾讯体 W7" panose="020C08030202040F0204" pitchFamily="34" charset="-122"/>
                        <a:ea typeface="腾讯体 W7" panose="020C08030202040F0204" pitchFamily="34" charset="-122"/>
                      </a:endParaRPr>
                    </a:p>
                  </a:txBody>
                  <a:tcPr anchor="ctr"/>
                </a:tc>
                <a:extLst>
                  <a:ext uri="{0D108BD9-81ED-4DB2-BD59-A6C34878D82A}">
                    <a16:rowId xmlns:a16="http://schemas.microsoft.com/office/drawing/2014/main" val="1483951094"/>
                  </a:ext>
                </a:extLst>
              </a:tr>
              <a:tr h="959210">
                <a:tc>
                  <a:txBody>
                    <a:bodyPr/>
                    <a:lstStyle/>
                    <a:p>
                      <a:pPr marL="285750" indent="-285750">
                        <a:lnSpc>
                          <a:spcPct val="100000"/>
                        </a:lnSpc>
                        <a:buFont typeface="Arial" panose="020B0604020202020204" pitchFamily="34" charset="0"/>
                        <a:buChar char="•"/>
                      </a:pPr>
                      <a:r>
                        <a:rPr lang="en-US" sz="1800" b="0" i="0" strike="noStrike" cap="none" spc="0" baseline="0" dirty="0">
                          <a:solidFill>
                            <a:srgbClr val="000000"/>
                          </a:solidFill>
                          <a:effectLst/>
                          <a:latin typeface="Times New Roman"/>
                          <a:ea typeface="Times New Roman"/>
                          <a:cs typeface="Times New Roman"/>
                        </a:rPr>
                        <a:t>System deployment mode</a:t>
                      </a:r>
                      <a:endParaRPr lang="en-US" altLang="zh-CN" sz="1800" dirty="0">
                        <a:latin typeface="腾讯体 W7" panose="020C08030202040F0204" pitchFamily="34" charset="-122"/>
                        <a:ea typeface="腾讯体 W7" panose="020C08030202040F0204" pitchFamily="34" charset="-122"/>
                      </a:endParaRPr>
                    </a:p>
                  </a:txBody>
                  <a:tcPr anchor="ctr"/>
                </a:tc>
                <a:tc>
                  <a:txBody>
                    <a:bodyPr/>
                    <a:lstStyle/>
                    <a:p>
                      <a:pPr marL="285750" indent="-285750">
                        <a:lnSpc>
                          <a:spcPct val="100000"/>
                        </a:lnSpc>
                        <a:buFont typeface="Arial" panose="020B0604020202020204" pitchFamily="34" charset="0"/>
                        <a:buChar char="•"/>
                      </a:pPr>
                      <a:r>
                        <a:rPr lang="en-US" sz="1800" b="0" i="0" strike="noStrike" cap="none" spc="0" baseline="0" dirty="0">
                          <a:solidFill>
                            <a:srgbClr val="000000"/>
                          </a:solidFill>
                          <a:effectLst/>
                          <a:latin typeface="Times New Roman"/>
                          <a:ea typeface="Times New Roman"/>
                          <a:cs typeface="Times New Roman"/>
                        </a:rPr>
                        <a:t>Centralized/Decentralized deployment;</a:t>
                      </a:r>
                      <a:endParaRPr lang="en-US" altLang="zh-CN" sz="1800" dirty="0">
                        <a:latin typeface="腾讯体 W7" panose="020C08030202040F0204" pitchFamily="34" charset="-122"/>
                        <a:ea typeface="腾讯体 W7" panose="020C08030202040F0204" pitchFamily="34" charset="-122"/>
                      </a:endParaRPr>
                    </a:p>
                    <a:p>
                      <a:pPr marL="285750" indent="-285750">
                        <a:lnSpc>
                          <a:spcPct val="100000"/>
                        </a:lnSpc>
                        <a:buFont typeface="Arial" panose="020B0604020202020204" pitchFamily="34" charset="0"/>
                        <a:buChar char="•"/>
                      </a:pPr>
                      <a:r>
                        <a:rPr lang="en-US" sz="1800" b="0" i="0" strike="noStrike" cap="none" spc="0" baseline="0" dirty="0">
                          <a:solidFill>
                            <a:srgbClr val="000000"/>
                          </a:solidFill>
                          <a:effectLst/>
                          <a:latin typeface="Times New Roman"/>
                          <a:ea typeface="Times New Roman"/>
                          <a:cs typeface="Times New Roman"/>
                        </a:rPr>
                        <a:t>Deployment location;</a:t>
                      </a:r>
                      <a:endParaRPr lang="en-US" altLang="zh-CN" sz="1800" dirty="0">
                        <a:latin typeface="腾讯体 W7" panose="020C08030202040F0204" pitchFamily="34" charset="-122"/>
                        <a:ea typeface="腾讯体 W7" panose="020C08030202040F0204" pitchFamily="34" charset="-122"/>
                      </a:endParaRPr>
                    </a:p>
                  </a:txBody>
                  <a:tcPr anchor="ctr"/>
                </a:tc>
                <a:extLst>
                  <a:ext uri="{0D108BD9-81ED-4DB2-BD59-A6C34878D82A}">
                    <a16:rowId xmlns:a16="http://schemas.microsoft.com/office/drawing/2014/main" val="2988386005"/>
                  </a:ext>
                </a:extLst>
              </a:tr>
              <a:tr h="1298834">
                <a:tc>
                  <a:txBody>
                    <a:bodyPr/>
                    <a:lstStyle/>
                    <a:p>
                      <a:pPr marL="285750" indent="-285750">
                        <a:lnSpc>
                          <a:spcPct val="100000"/>
                        </a:lnSpc>
                        <a:buFont typeface="Arial" panose="020B0604020202020204" pitchFamily="34" charset="0"/>
                        <a:buChar char="•"/>
                      </a:pPr>
                      <a:r>
                        <a:rPr lang="en-US" sz="1800" b="0" i="0" strike="noStrike" cap="none" spc="0" baseline="0" dirty="0">
                          <a:solidFill>
                            <a:srgbClr val="000000"/>
                          </a:solidFill>
                          <a:effectLst/>
                          <a:latin typeface="Times New Roman"/>
                          <a:ea typeface="Times New Roman"/>
                          <a:cs typeface="Times New Roman"/>
                        </a:rPr>
                        <a:t>Business condition assessment</a:t>
                      </a:r>
                      <a:endParaRPr lang="en-US" altLang="zh-CN" sz="1800" dirty="0">
                        <a:latin typeface="腾讯体 W7" panose="020C08030202040F0204" pitchFamily="34" charset="-122"/>
                        <a:ea typeface="腾讯体 W7" panose="020C08030202040F0204" pitchFamily="34" charset="-122"/>
                      </a:endParaRPr>
                    </a:p>
                  </a:txBody>
                  <a:tcPr anchor="ctr"/>
                </a:tc>
                <a:tc>
                  <a:txBody>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strike="noStrike" cap="none" spc="0" baseline="0" dirty="0">
                          <a:solidFill>
                            <a:srgbClr val="000000"/>
                          </a:solidFill>
                          <a:effectLst/>
                          <a:latin typeface="Times New Roman"/>
                          <a:ea typeface="Times New Roman"/>
                          <a:cs typeface="Times New Roman"/>
                        </a:rPr>
                        <a:t>Is it used for a long term? Impacts of system downtimes?</a:t>
                      </a:r>
                      <a:endParaRPr lang="en-US" altLang="zh-CN" sz="1800" dirty="0">
                        <a:latin typeface="腾讯体 W7" panose="020C08030202040F0204" pitchFamily="34" charset="-122"/>
                        <a:ea typeface="腾讯体 W7" panose="020C08030202040F0204" pitchFamily="34" charset="-122"/>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strike="noStrike" cap="none" spc="0" baseline="0" dirty="0">
                          <a:solidFill>
                            <a:srgbClr val="000000"/>
                          </a:solidFill>
                          <a:effectLst/>
                          <a:latin typeface="Times New Roman"/>
                          <a:ea typeface="Times New Roman"/>
                          <a:cs typeface="Times New Roman"/>
                        </a:rPr>
                        <a:t>Number of concurrent online users and system resource utilization;</a:t>
                      </a:r>
                      <a:endParaRPr lang="en-US" altLang="zh-CN" sz="1800" dirty="0">
                        <a:latin typeface="腾讯体 W7" panose="020C08030202040F0204" pitchFamily="34" charset="-122"/>
                        <a:ea typeface="腾讯体 W7" panose="020C08030202040F0204" pitchFamily="34" charset="-122"/>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strike="noStrike" cap="none" spc="0" baseline="0" dirty="0">
                          <a:solidFill>
                            <a:srgbClr val="000000"/>
                          </a:solidFill>
                          <a:effectLst/>
                          <a:latin typeface="Times New Roman"/>
                          <a:ea typeface="Times New Roman"/>
                          <a:cs typeface="Times New Roman"/>
                        </a:rPr>
                        <a:t>Does it support transformation? Can it be migrated to the cloud smoothly?</a:t>
                      </a:r>
                    </a:p>
                  </a:txBody>
                  <a:tcPr anchor="ctr"/>
                </a:tc>
                <a:extLst>
                  <a:ext uri="{0D108BD9-81ED-4DB2-BD59-A6C34878D82A}">
                    <a16:rowId xmlns:a16="http://schemas.microsoft.com/office/drawing/2014/main" val="1298583135"/>
                  </a:ext>
                </a:extLst>
              </a:tr>
            </a:tbl>
          </a:graphicData>
        </a:graphic>
      </p:graphicFrame>
    </p:spTree>
    <p:extLst>
      <p:ext uri="{BB962C8B-B14F-4D97-AF65-F5344CB8AC3E}">
        <p14:creationId xmlns:p14="http://schemas.microsoft.com/office/powerpoint/2010/main" val="29514800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DF61C6-E7E6-422F-8AD8-89DAAD9F693F}"/>
              </a:ext>
            </a:extLst>
          </p:cNvPr>
          <p:cNvSpPr>
            <a:spLocks noGrp="1"/>
          </p:cNvSpPr>
          <p:nvPr>
            <p:ph type="title"/>
          </p:nvPr>
        </p:nvSpPr>
        <p:spPr/>
        <p:txBody>
          <a:bodyPr/>
          <a:lstStyle/>
          <a:p>
            <a:r>
              <a:rPr lang="en-US" altLang="zh-CN" dirty="0"/>
              <a:t>1.5 Operations management after the cloud</a:t>
            </a:r>
            <a:endParaRPr lang="zh-CN" altLang="en-US" dirty="0"/>
          </a:p>
        </p:txBody>
      </p:sp>
      <p:graphicFrame>
        <p:nvGraphicFramePr>
          <p:cNvPr id="4" name="表格 3">
            <a:extLst>
              <a:ext uri="{FF2B5EF4-FFF2-40B4-BE49-F238E27FC236}">
                <a16:creationId xmlns:a16="http://schemas.microsoft.com/office/drawing/2014/main" id="{5880B438-8054-4991-A7DC-2B7A23CD2BC3}"/>
              </a:ext>
            </a:extLst>
          </p:cNvPr>
          <p:cNvGraphicFramePr>
            <a:graphicFrameLocks noGrp="1"/>
          </p:cNvGraphicFramePr>
          <p:nvPr>
            <p:extLst>
              <p:ext uri="{D42A27DB-BD31-4B8C-83A1-F6EECF244321}">
                <p14:modId xmlns:p14="http://schemas.microsoft.com/office/powerpoint/2010/main" val="568722996"/>
              </p:ext>
            </p:extLst>
          </p:nvPr>
        </p:nvGraphicFramePr>
        <p:xfrm>
          <a:off x="849649" y="1136946"/>
          <a:ext cx="10504150" cy="6349620"/>
        </p:xfrm>
        <a:graphic>
          <a:graphicData uri="http://schemas.openxmlformats.org/drawingml/2006/table">
            <a:tbl>
              <a:tblPr firstRow="1" bandRow="1">
                <a:tableStyleId>{5C22544A-7EE6-4342-B048-85BDC9FD1C3A}</a:tableStyleId>
              </a:tblPr>
              <a:tblGrid>
                <a:gridCol w="1585391">
                  <a:extLst>
                    <a:ext uri="{9D8B030D-6E8A-4147-A177-3AD203B41FA5}">
                      <a16:colId xmlns:a16="http://schemas.microsoft.com/office/drawing/2014/main" val="559064862"/>
                    </a:ext>
                  </a:extLst>
                </a:gridCol>
                <a:gridCol w="5040560">
                  <a:extLst>
                    <a:ext uri="{9D8B030D-6E8A-4147-A177-3AD203B41FA5}">
                      <a16:colId xmlns:a16="http://schemas.microsoft.com/office/drawing/2014/main" val="2319333297"/>
                    </a:ext>
                  </a:extLst>
                </a:gridCol>
                <a:gridCol w="3878199">
                  <a:extLst>
                    <a:ext uri="{9D8B030D-6E8A-4147-A177-3AD203B41FA5}">
                      <a16:colId xmlns:a16="http://schemas.microsoft.com/office/drawing/2014/main" val="2000251179"/>
                    </a:ext>
                  </a:extLst>
                </a:gridCol>
              </a:tblGrid>
              <a:tr h="549902">
                <a:tc>
                  <a:txBody>
                    <a:bodyPr/>
                    <a:lstStyle/>
                    <a:p>
                      <a:pPr algn="ctr"/>
                      <a:r>
                        <a:rPr lang="en-US" altLang="zh-CN" sz="1600" dirty="0">
                          <a:latin typeface="腾讯体 W7" panose="020C08030202040F0204" pitchFamily="34" charset="-122"/>
                          <a:ea typeface="腾讯体 W7" panose="020C08030202040F0204" pitchFamily="34" charset="-122"/>
                        </a:rPr>
                        <a:t>The operation of the object</a:t>
                      </a:r>
                      <a:endParaRPr lang="zh-CN" altLang="en-US" sz="1600" dirty="0">
                        <a:latin typeface="腾讯体 W7" panose="020C08030202040F0204" pitchFamily="34" charset="-122"/>
                        <a:ea typeface="腾讯体 W7" panose="020C08030202040F0204" pitchFamily="34" charset="-122"/>
                      </a:endParaRPr>
                    </a:p>
                  </a:txBody>
                  <a:tcPr anchor="ctr"/>
                </a:tc>
                <a:tc>
                  <a:txBody>
                    <a:bodyPr/>
                    <a:lstStyle/>
                    <a:p>
                      <a:pPr algn="ctr"/>
                      <a:r>
                        <a:rPr lang="zh-CN" altLang="en-US">
                          <a:latin typeface="腾讯体 W7" panose="020C08030202040F0204" pitchFamily="34" charset="-122"/>
                          <a:ea typeface="腾讯体 W7" panose="020C08030202040F0204" pitchFamily="34" charset="-122"/>
                        </a:rPr>
                        <a:t>特点</a:t>
                      </a:r>
                    </a:p>
                  </a:txBody>
                  <a:tcPr anchor="ctr"/>
                </a:tc>
                <a:tc>
                  <a:txBody>
                    <a:bodyPr/>
                    <a:lstStyle/>
                    <a:p>
                      <a:pPr algn="ctr"/>
                      <a:r>
                        <a:rPr lang="zh-CN" altLang="en-US">
                          <a:latin typeface="腾讯体 W7" panose="020C08030202040F0204" pitchFamily="34" charset="-122"/>
                          <a:ea typeface="腾讯体 W7" panose="020C08030202040F0204" pitchFamily="34" charset="-122"/>
                        </a:rPr>
                        <a:t>平台</a:t>
                      </a:r>
                    </a:p>
                  </a:txBody>
                  <a:tcPr anchor="ctr"/>
                </a:tc>
                <a:extLst>
                  <a:ext uri="{0D108BD9-81ED-4DB2-BD59-A6C34878D82A}">
                    <a16:rowId xmlns:a16="http://schemas.microsoft.com/office/drawing/2014/main" val="1253106074"/>
                  </a:ext>
                </a:extLst>
              </a:tr>
              <a:tr h="1988827">
                <a:tc>
                  <a:txBody>
                    <a:bodyPr/>
                    <a:lstStyle/>
                    <a:p>
                      <a:pPr algn="ctr"/>
                      <a:r>
                        <a:rPr lang="en-US" altLang="zh-CN" sz="2000" dirty="0">
                          <a:latin typeface="腾讯体 W7" panose="020C08030202040F0204" pitchFamily="34" charset="-122"/>
                          <a:ea typeface="腾讯体 W7" panose="020C08030202040F0204" pitchFamily="34" charset="-122"/>
                        </a:rPr>
                        <a:t>virtual machine</a:t>
                      </a:r>
                      <a:endParaRPr lang="zh-CN" altLang="en-US" sz="2000" dirty="0">
                        <a:latin typeface="腾讯体 W7" panose="020C08030202040F0204" pitchFamily="34" charset="-122"/>
                        <a:ea typeface="腾讯体 W7" panose="020C08030202040F0204" pitchFamily="34" charset="-122"/>
                      </a:endParaRPr>
                    </a:p>
                  </a:txBody>
                  <a:tcPr anchor="ctr"/>
                </a:tc>
                <a:tc>
                  <a:txBody>
                    <a:bodyPr/>
                    <a:lstStyle/>
                    <a:p>
                      <a:pPr marL="285750" indent="-285750">
                        <a:lnSpc>
                          <a:spcPct val="150000"/>
                        </a:lnSpc>
                        <a:buFont typeface="Arial" panose="020B0604020202020204" pitchFamily="34" charset="0"/>
                        <a:buChar char="•"/>
                      </a:pPr>
                      <a:r>
                        <a:rPr lang="zh-CN" altLang="en-US" sz="1800" dirty="0">
                          <a:latin typeface="腾讯体 W7" panose="020C08030202040F0204" pitchFamily="34" charset="-122"/>
                          <a:ea typeface="腾讯体 W7" panose="020C08030202040F0204" pitchFamily="34" charset="-122"/>
                        </a:rPr>
                        <a:t>部分存在云上，部分存在企业数据中心，分布在全国（球）各地；</a:t>
                      </a:r>
                      <a:endParaRPr lang="en-US" altLang="zh-CN" sz="1800" dirty="0">
                        <a:latin typeface="腾讯体 W7" panose="020C08030202040F0204" pitchFamily="34" charset="-122"/>
                        <a:ea typeface="腾讯体 W7" panose="020C08030202040F0204" pitchFamily="34" charset="-122"/>
                      </a:endParaRPr>
                    </a:p>
                    <a:p>
                      <a:pPr marL="285750" indent="-285750">
                        <a:lnSpc>
                          <a:spcPct val="150000"/>
                        </a:lnSpc>
                        <a:buFont typeface="Arial" panose="020B0604020202020204" pitchFamily="34" charset="0"/>
                        <a:buChar char="•"/>
                      </a:pPr>
                      <a:r>
                        <a:rPr lang="zh-CN" altLang="en-US" sz="1800" dirty="0">
                          <a:latin typeface="腾讯体 W7" panose="020C08030202040F0204" pitchFamily="34" charset="-122"/>
                          <a:ea typeface="腾讯体 W7" panose="020C08030202040F0204" pitchFamily="34" charset="-122"/>
                        </a:rPr>
                        <a:t>部分物理机，部分虚拟机；</a:t>
                      </a:r>
                      <a:endParaRPr lang="en-US" altLang="zh-CN" sz="1800" dirty="0">
                        <a:latin typeface="腾讯体 W7" panose="020C08030202040F0204" pitchFamily="34" charset="-122"/>
                        <a:ea typeface="腾讯体 W7" panose="020C08030202040F0204" pitchFamily="34" charset="-122"/>
                      </a:endParaRPr>
                    </a:p>
                    <a:p>
                      <a:pPr marL="285750" indent="-285750">
                        <a:lnSpc>
                          <a:spcPct val="150000"/>
                        </a:lnSpc>
                        <a:buFont typeface="Arial" panose="020B0604020202020204" pitchFamily="34" charset="0"/>
                        <a:buChar char="•"/>
                      </a:pPr>
                      <a:r>
                        <a:rPr lang="zh-CN" altLang="en-US" sz="1800" dirty="0">
                          <a:latin typeface="腾讯体 W7" panose="020C08030202040F0204" pitchFamily="34" charset="-122"/>
                          <a:ea typeface="腾讯体 W7" panose="020C08030202040F0204" pitchFamily="34" charset="-122"/>
                        </a:rPr>
                        <a:t>各种操作系统；</a:t>
                      </a:r>
                      <a:endParaRPr lang="en-US" altLang="zh-CN" sz="1800" dirty="0">
                        <a:latin typeface="腾讯体 W7" panose="020C08030202040F0204" pitchFamily="34" charset="-122"/>
                        <a:ea typeface="腾讯体 W7" panose="020C08030202040F0204" pitchFamily="34" charset="-122"/>
                      </a:endParaRPr>
                    </a:p>
                    <a:p>
                      <a:pPr marL="285750" indent="-285750">
                        <a:lnSpc>
                          <a:spcPct val="150000"/>
                        </a:lnSpc>
                        <a:buFont typeface="Arial" panose="020B0604020202020204" pitchFamily="34" charset="0"/>
                        <a:buChar char="•"/>
                      </a:pPr>
                      <a:r>
                        <a:rPr lang="zh-CN" altLang="en-US" sz="1800" dirty="0">
                          <a:latin typeface="腾讯体 W7" panose="020C08030202040F0204" pitchFamily="34" charset="-122"/>
                          <a:ea typeface="腾讯体 W7" panose="020C08030202040F0204" pitchFamily="34" charset="-122"/>
                        </a:rPr>
                        <a:t>数量一直在变化（增多）。</a:t>
                      </a:r>
                      <a:endParaRPr lang="en-US" altLang="zh-CN" sz="1800" dirty="0">
                        <a:latin typeface="腾讯体 W7" panose="020C08030202040F0204" pitchFamily="34" charset="-122"/>
                        <a:ea typeface="腾讯体 W7" panose="020C08030202040F0204" pitchFamily="34" charset="-122"/>
                      </a:endParaRPr>
                    </a:p>
                  </a:txBody>
                  <a:tcPr anchor="ctr"/>
                </a:tc>
                <a:tc rowSpan="2">
                  <a:txBody>
                    <a:bodyPr/>
                    <a:lstStyle/>
                    <a:p>
                      <a:pPr marL="285750" indent="-285750">
                        <a:lnSpc>
                          <a:spcPct val="150000"/>
                        </a:lnSpc>
                        <a:buFont typeface="Arial" panose="020B0604020202020204" pitchFamily="34" charset="0"/>
                        <a:buChar char="•"/>
                      </a:pPr>
                      <a:r>
                        <a:rPr lang="en-US" altLang="zh-CN" sz="1400" dirty="0">
                          <a:latin typeface="腾讯体 W7" panose="020C08030202040F0204" pitchFamily="34" charset="-122"/>
                          <a:ea typeface="腾讯体 W7" panose="020C08030202040F0204" pitchFamily="34" charset="-122"/>
                        </a:rPr>
                        <a:t>Tencent Cloud can recommend partner solutions</a:t>
                      </a:r>
                      <a:r>
                        <a:rPr lang="en-US" altLang="zh-CN" sz="1800" dirty="0">
                          <a:latin typeface="腾讯体 W7" panose="020C08030202040F0204" pitchFamily="34" charset="-122"/>
                          <a:ea typeface="腾讯体 W7" panose="020C08030202040F0204" pitchFamily="34" charset="-122"/>
                        </a:rPr>
                        <a:t>;</a:t>
                      </a:r>
                    </a:p>
                    <a:p>
                      <a:pPr marL="285750" indent="-285750">
                        <a:lnSpc>
                          <a:spcPct val="150000"/>
                        </a:lnSpc>
                        <a:buFont typeface="Arial" panose="020B0604020202020204" pitchFamily="34" charset="0"/>
                        <a:buChar char="•"/>
                      </a:pPr>
                      <a:r>
                        <a:rPr lang="en-US" altLang="zh-CN" sz="1400" dirty="0">
                          <a:latin typeface="腾讯体 W7" panose="020C08030202040F0204" pitchFamily="34" charset="-122"/>
                          <a:ea typeface="腾讯体 W7" panose="020C08030202040F0204" pitchFamily="34" charset="-122"/>
                        </a:rPr>
                        <a:t>Blue Whale can be recommended (meets the scene on the left, and customers can quickly build enterprise business automation operations systems on the Blue Whale </a:t>
                      </a:r>
                      <a:r>
                        <a:rPr lang="en-US" altLang="zh-CN" sz="1400" dirty="0" err="1">
                          <a:latin typeface="腾讯体 W7" panose="020C08030202040F0204" pitchFamily="34" charset="-122"/>
                          <a:ea typeface="腾讯体 W7" panose="020C08030202040F0204" pitchFamily="34" charset="-122"/>
                        </a:rPr>
                        <a:t>Paas</a:t>
                      </a:r>
                      <a:r>
                        <a:rPr lang="en-US" altLang="zh-CN" sz="1400" dirty="0">
                          <a:latin typeface="腾讯体 W7" panose="020C08030202040F0204" pitchFamily="34" charset="-122"/>
                          <a:ea typeface="腾讯体 W7" panose="020C08030202040F0204" pitchFamily="34" charset="-122"/>
                        </a:rPr>
                        <a:t> platform)</a:t>
                      </a:r>
                      <a:r>
                        <a:rPr lang="zh-CN" altLang="en-US" sz="1800" dirty="0">
                          <a:latin typeface="腾讯体 W7" panose="020C08030202040F0204" pitchFamily="34" charset="-122"/>
                          <a:ea typeface="腾讯体 W7" panose="020C08030202040F0204" pitchFamily="34" charset="-122"/>
                        </a:rPr>
                        <a:t>；</a:t>
                      </a:r>
                      <a:endParaRPr lang="en-US" altLang="zh-CN" sz="1800" dirty="0">
                        <a:latin typeface="腾讯体 W7" panose="020C08030202040F0204" pitchFamily="34" charset="-122"/>
                        <a:ea typeface="腾讯体 W7" panose="020C08030202040F0204" pitchFamily="34" charset="-122"/>
                      </a:endParaRPr>
                    </a:p>
                    <a:p>
                      <a:pPr marL="285750" indent="-285750">
                        <a:lnSpc>
                          <a:spcPct val="150000"/>
                        </a:lnSpc>
                        <a:buFont typeface="Arial" panose="020B0604020202020204" pitchFamily="34" charset="0"/>
                        <a:buChar char="•"/>
                      </a:pPr>
                      <a:r>
                        <a:rPr lang="en-US" altLang="zh-CN" sz="1400" dirty="0">
                          <a:latin typeface="腾讯体 W7" panose="020C08030202040F0204" pitchFamily="34" charset="-122"/>
                          <a:ea typeface="腾讯体 W7" panose="020C08030202040F0204" pitchFamily="34" charset="-122"/>
                        </a:rPr>
                        <a:t>Customers can develop their own operational platforms</a:t>
                      </a:r>
                      <a:r>
                        <a:rPr lang="zh-CN" altLang="en-US" sz="1800" dirty="0">
                          <a:latin typeface="腾讯体 W7" panose="020C08030202040F0204" pitchFamily="34" charset="-122"/>
                          <a:ea typeface="腾讯体 W7" panose="020C08030202040F0204" pitchFamily="34" charset="-122"/>
                        </a:rPr>
                        <a:t>；</a:t>
                      </a:r>
                      <a:endParaRPr lang="en-US" altLang="zh-CN" sz="1800" dirty="0">
                        <a:latin typeface="腾讯体 W7" panose="020C08030202040F0204" pitchFamily="34" charset="-122"/>
                        <a:ea typeface="腾讯体 W7" panose="020C08030202040F0204" pitchFamily="34" charset="-122"/>
                      </a:endParaRPr>
                    </a:p>
                    <a:p>
                      <a:pPr marL="285750" indent="-285750">
                        <a:lnSpc>
                          <a:spcPct val="150000"/>
                        </a:lnSpc>
                        <a:buFont typeface="Arial" panose="020B0604020202020204" pitchFamily="34" charset="0"/>
                        <a:buChar char="•"/>
                      </a:pPr>
                      <a:r>
                        <a:rPr lang="en-US" altLang="zh-CN" sz="1400" dirty="0">
                          <a:latin typeface="腾讯体 W7" panose="020C08030202040F0204" pitchFamily="34" charset="-122"/>
                          <a:ea typeface="腾讯体 W7" panose="020C08030202040F0204" pitchFamily="34" charset="-122"/>
                        </a:rPr>
                        <a:t>Blue Whale also has a container management platform</a:t>
                      </a:r>
                      <a:r>
                        <a:rPr lang="zh-CN" altLang="en-US" sz="1800" dirty="0">
                          <a:latin typeface="腾讯体 W7" panose="020C08030202040F0204" pitchFamily="34" charset="-122"/>
                          <a:ea typeface="腾讯体 W7" panose="020C08030202040F0204" pitchFamily="34" charset="-122"/>
                        </a:rPr>
                        <a:t>；</a:t>
                      </a:r>
                      <a:endParaRPr lang="en-US" altLang="zh-CN" sz="1800" dirty="0">
                        <a:latin typeface="腾讯体 W7" panose="020C08030202040F0204" pitchFamily="34" charset="-122"/>
                        <a:ea typeface="腾讯体 W7" panose="020C08030202040F0204" pitchFamily="34" charset="-122"/>
                      </a:endParaRPr>
                    </a:p>
                    <a:p>
                      <a:pPr marL="285750" indent="-285750">
                        <a:lnSpc>
                          <a:spcPct val="150000"/>
                        </a:lnSpc>
                        <a:buFont typeface="Arial" panose="020B0604020202020204" pitchFamily="34" charset="0"/>
                        <a:buChar char="•"/>
                      </a:pPr>
                      <a:r>
                        <a:rPr lang="zh-CN" altLang="en-US" sz="1800" dirty="0">
                          <a:latin typeface="腾讯体 W7" panose="020C08030202040F0204" pitchFamily="34" charset="-122"/>
                          <a:ea typeface="腾讯体 W7" panose="020C08030202040F0204" pitchFamily="34" charset="-122"/>
                        </a:rPr>
                        <a:t>客户可以使用</a:t>
                      </a:r>
                      <a:r>
                        <a:rPr lang="en-US" altLang="zh-CN" sz="1800" dirty="0">
                          <a:latin typeface="腾讯体 W7" panose="020C08030202040F0204" pitchFamily="34" charset="-122"/>
                          <a:ea typeface="腾讯体 W7" panose="020C08030202040F0204" pitchFamily="34" charset="-122"/>
                        </a:rPr>
                        <a:t>CCS</a:t>
                      </a:r>
                      <a:r>
                        <a:rPr lang="zh-CN" altLang="en-US" sz="1800" dirty="0">
                          <a:latin typeface="腾讯体 W7" panose="020C08030202040F0204" pitchFamily="34" charset="-122"/>
                          <a:ea typeface="腾讯体 W7" panose="020C08030202040F0204" pitchFamily="34" charset="-122"/>
                        </a:rPr>
                        <a:t>服务；</a:t>
                      </a:r>
                      <a:endParaRPr lang="en-US" altLang="zh-CN" sz="1800" dirty="0">
                        <a:latin typeface="腾讯体 W7" panose="020C08030202040F0204" pitchFamily="34" charset="-122"/>
                        <a:ea typeface="腾讯体 W7" panose="020C08030202040F0204" pitchFamily="34" charset="-122"/>
                      </a:endParaRPr>
                    </a:p>
                  </a:txBody>
                  <a:tcPr anchor="ctr"/>
                </a:tc>
                <a:extLst>
                  <a:ext uri="{0D108BD9-81ED-4DB2-BD59-A6C34878D82A}">
                    <a16:rowId xmlns:a16="http://schemas.microsoft.com/office/drawing/2014/main" val="1483951094"/>
                  </a:ext>
                </a:extLst>
              </a:tr>
              <a:tr h="1558496">
                <a:tc>
                  <a:txBody>
                    <a:bodyPr/>
                    <a:lstStyle/>
                    <a:p>
                      <a:pPr algn="ctr"/>
                      <a:r>
                        <a:rPr lang="en-US" altLang="zh-CN" sz="2000" dirty="0">
                          <a:latin typeface="腾讯体 W7" panose="020C08030202040F0204" pitchFamily="34" charset="-122"/>
                          <a:ea typeface="腾讯体 W7" panose="020C08030202040F0204" pitchFamily="34" charset="-122"/>
                        </a:rPr>
                        <a:t>container</a:t>
                      </a:r>
                      <a:endParaRPr lang="zh-CN" altLang="en-US" sz="2000" dirty="0">
                        <a:latin typeface="腾讯体 W7" panose="020C08030202040F0204" pitchFamily="34" charset="-122"/>
                        <a:ea typeface="腾讯体 W7" panose="020C08030202040F0204" pitchFamily="34" charset="-122"/>
                      </a:endParaRPr>
                    </a:p>
                  </a:txBody>
                  <a:tcPr anchor="ctr"/>
                </a:tc>
                <a:tc>
                  <a:txBody>
                    <a:bodyPr/>
                    <a:lstStyle/>
                    <a:p>
                      <a:pPr marL="285750" indent="-285750">
                        <a:lnSpc>
                          <a:spcPct val="150000"/>
                        </a:lnSpc>
                        <a:buFont typeface="Arial" panose="020B0604020202020204" pitchFamily="34" charset="0"/>
                        <a:buChar char="•"/>
                      </a:pPr>
                      <a:r>
                        <a:rPr lang="zh-CN" altLang="en-US" sz="1800">
                          <a:latin typeface="腾讯体 W7" panose="020C08030202040F0204" pitchFamily="34" charset="-122"/>
                          <a:ea typeface="腾讯体 W7" panose="020C08030202040F0204" pitchFamily="34" charset="-122"/>
                        </a:rPr>
                        <a:t>企业容器的使用环境存在差异；</a:t>
                      </a:r>
                      <a:endParaRPr lang="en-US" altLang="zh-CN" sz="1800">
                        <a:latin typeface="腾讯体 W7" panose="020C08030202040F0204" pitchFamily="34" charset="-122"/>
                        <a:ea typeface="腾讯体 W7" panose="020C08030202040F0204" pitchFamily="34" charset="-122"/>
                      </a:endParaRPr>
                    </a:p>
                    <a:p>
                      <a:pPr marL="285750" indent="-285750">
                        <a:lnSpc>
                          <a:spcPct val="150000"/>
                        </a:lnSpc>
                        <a:buFont typeface="Arial" panose="020B0604020202020204" pitchFamily="34" charset="0"/>
                        <a:buChar char="•"/>
                      </a:pPr>
                      <a:r>
                        <a:rPr lang="zh-CN" altLang="en-US" sz="1800">
                          <a:latin typeface="腾讯体 W7" panose="020C08030202040F0204" pitchFamily="34" charset="-122"/>
                          <a:ea typeface="腾讯体 W7" panose="020C08030202040F0204" pitchFamily="34" charset="-122"/>
                        </a:rPr>
                        <a:t>可能是云上的容器，可能是在数据中心搭建的容器；</a:t>
                      </a:r>
                      <a:endParaRPr lang="en-US" altLang="zh-CN" sz="1800">
                        <a:latin typeface="腾讯体 W7" panose="020C08030202040F0204" pitchFamily="34" charset="-122"/>
                        <a:ea typeface="腾讯体 W7" panose="020C08030202040F0204" pitchFamily="34" charset="-122"/>
                      </a:endParaRPr>
                    </a:p>
                  </a:txBody>
                  <a:tcPr anchor="ctr"/>
                </a:tc>
                <a:tc vMerge="1">
                  <a:txBody>
                    <a:bodyPr/>
                    <a:lstStyle/>
                    <a:p>
                      <a:pPr marL="285750" indent="-285750">
                        <a:lnSpc>
                          <a:spcPct val="150000"/>
                        </a:lnSpc>
                        <a:buFont typeface="Arial" panose="020B0604020202020204" pitchFamily="34" charset="0"/>
                        <a:buChar char="•"/>
                      </a:pPr>
                      <a:endParaRPr lang="en-US" altLang="zh-CN" sz="160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988386005"/>
                  </a:ext>
                </a:extLst>
              </a:tr>
              <a:tr h="819955">
                <a:tc>
                  <a:txBody>
                    <a:bodyPr/>
                    <a:lstStyle/>
                    <a:p>
                      <a:pPr algn="ctr"/>
                      <a:r>
                        <a:rPr lang="en-US" altLang="zh-CN" sz="2000" dirty="0">
                          <a:latin typeface="腾讯体 W7" panose="020C08030202040F0204" pitchFamily="34" charset="-122"/>
                          <a:ea typeface="腾讯体 W7" panose="020C08030202040F0204" pitchFamily="34" charset="-122"/>
                        </a:rPr>
                        <a:t>application</a:t>
                      </a:r>
                      <a:endParaRPr lang="zh-CN" altLang="en-US" sz="2000" dirty="0">
                        <a:latin typeface="腾讯体 W7" panose="020C08030202040F0204" pitchFamily="34" charset="-122"/>
                        <a:ea typeface="腾讯体 W7" panose="020C08030202040F0204" pitchFamily="34" charset="-122"/>
                      </a:endParaRPr>
                    </a:p>
                  </a:txBody>
                  <a:tcPr anchor="ctr"/>
                </a:tc>
                <a:tc>
                  <a:txBody>
                    <a:bodyPr/>
                    <a:lstStyle/>
                    <a:p>
                      <a:pPr marL="285750" indent="-285750">
                        <a:lnSpc>
                          <a:spcPct val="150000"/>
                        </a:lnSpc>
                        <a:buFont typeface="Arial" panose="020B0604020202020204" pitchFamily="34" charset="0"/>
                        <a:buChar char="•"/>
                      </a:pPr>
                      <a:r>
                        <a:rPr lang="zh-CN" altLang="en-US" sz="1800">
                          <a:latin typeface="腾讯体 W7" panose="020C08030202040F0204" pitchFamily="34" charset="-122"/>
                          <a:ea typeface="腾讯体 W7" panose="020C08030202040F0204" pitchFamily="34" charset="-122"/>
                        </a:rPr>
                        <a:t>各家企业业务系统不同、应用特点不同；</a:t>
                      </a:r>
                      <a:endParaRPr lang="en-US" altLang="zh-CN" sz="1800">
                        <a:latin typeface="腾讯体 W7" panose="020C08030202040F0204" pitchFamily="34" charset="-122"/>
                        <a:ea typeface="腾讯体 W7" panose="020C08030202040F0204" pitchFamily="34" charset="-122"/>
                      </a:endParaRPr>
                    </a:p>
                    <a:p>
                      <a:pPr marL="285750" indent="-285750">
                        <a:lnSpc>
                          <a:spcPct val="150000"/>
                        </a:lnSpc>
                        <a:buFont typeface="Arial" panose="020B0604020202020204" pitchFamily="34" charset="0"/>
                        <a:buChar char="•"/>
                      </a:pPr>
                      <a:r>
                        <a:rPr lang="zh-CN" altLang="en-US" sz="1800">
                          <a:latin typeface="腾讯体 W7" panose="020C08030202040F0204" pitchFamily="34" charset="-122"/>
                          <a:ea typeface="腾讯体 W7" panose="020C08030202040F0204" pitchFamily="34" charset="-122"/>
                        </a:rPr>
                        <a:t>差异化很大。</a:t>
                      </a:r>
                      <a:endParaRPr lang="en-US" altLang="zh-CN" sz="1800">
                        <a:latin typeface="腾讯体 W7" panose="020C08030202040F0204" pitchFamily="34" charset="-122"/>
                        <a:ea typeface="腾讯体 W7" panose="020C08030202040F0204" pitchFamily="34" charset="-122"/>
                      </a:endParaRPr>
                    </a:p>
                  </a:txBody>
                  <a:tcPr anchor="ctr"/>
                </a:tc>
                <a:tc>
                  <a:txBody>
                    <a:bodyPr/>
                    <a:lstStyle/>
                    <a:p>
                      <a:pPr marL="285750" indent="-285750">
                        <a:lnSpc>
                          <a:spcPct val="150000"/>
                        </a:lnSpc>
                        <a:buFont typeface="Arial" panose="020B0604020202020204" pitchFamily="34" charset="0"/>
                        <a:buChar char="•"/>
                      </a:pPr>
                      <a:r>
                        <a:rPr lang="zh-CN" altLang="en-US" sz="1800" dirty="0">
                          <a:latin typeface="腾讯体 W7" panose="020C08030202040F0204" pitchFamily="34" charset="-122"/>
                          <a:ea typeface="腾讯体 W7" panose="020C08030202040F0204" pitchFamily="34" charset="-122"/>
                        </a:rPr>
                        <a:t>客户自己运维；</a:t>
                      </a:r>
                      <a:endParaRPr lang="en-US" altLang="zh-CN" sz="1800" dirty="0">
                        <a:latin typeface="腾讯体 W7" panose="020C08030202040F0204" pitchFamily="34" charset="-122"/>
                        <a:ea typeface="腾讯体 W7" panose="020C08030202040F0204" pitchFamily="34" charset="-122"/>
                      </a:endParaRPr>
                    </a:p>
                    <a:p>
                      <a:pPr marL="285750" indent="-285750">
                        <a:lnSpc>
                          <a:spcPct val="150000"/>
                        </a:lnSpc>
                        <a:buFont typeface="Arial" panose="020B0604020202020204" pitchFamily="34" charset="0"/>
                        <a:buChar char="•"/>
                      </a:pPr>
                      <a:r>
                        <a:rPr lang="zh-CN" altLang="en-US" sz="1800" dirty="0">
                          <a:latin typeface="腾讯体 W7" panose="020C08030202040F0204" pitchFamily="34" charset="-122"/>
                          <a:ea typeface="腾讯体 W7" panose="020C08030202040F0204" pitchFamily="34" charset="-122"/>
                        </a:rPr>
                        <a:t>客户自己开发业务运维系统；</a:t>
                      </a:r>
                      <a:endParaRPr lang="en-US" altLang="zh-CN" sz="1800" dirty="0">
                        <a:latin typeface="腾讯体 W7" panose="020C08030202040F0204" pitchFamily="34" charset="-122"/>
                        <a:ea typeface="腾讯体 W7" panose="020C08030202040F0204" pitchFamily="34" charset="-122"/>
                      </a:endParaRPr>
                    </a:p>
                  </a:txBody>
                  <a:tcPr anchor="ctr"/>
                </a:tc>
                <a:extLst>
                  <a:ext uri="{0D108BD9-81ED-4DB2-BD59-A6C34878D82A}">
                    <a16:rowId xmlns:a16="http://schemas.microsoft.com/office/drawing/2014/main" val="1298583135"/>
                  </a:ext>
                </a:extLst>
              </a:tr>
            </a:tbl>
          </a:graphicData>
        </a:graphic>
      </p:graphicFrame>
    </p:spTree>
    <p:extLst>
      <p:ext uri="{BB962C8B-B14F-4D97-AF65-F5344CB8AC3E}">
        <p14:creationId xmlns:p14="http://schemas.microsoft.com/office/powerpoint/2010/main" val="34803174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3">
            <a:extLst>
              <a:ext uri="{FF2B5EF4-FFF2-40B4-BE49-F238E27FC236}">
                <a16:creationId xmlns:a16="http://schemas.microsoft.com/office/drawing/2014/main" id="{2CAD65C8-B0A0-490D-8FA6-EDB7A8140F42}"/>
              </a:ext>
            </a:extLst>
          </p:cNvPr>
          <p:cNvSpPr txBox="1">
            <a:spLocks noChangeArrowheads="1"/>
          </p:cNvSpPr>
          <p:nvPr>
            <p:custDataLst>
              <p:tags r:id="rId1"/>
            </p:custDataLst>
          </p:nvPr>
        </p:nvSpPr>
        <p:spPr bwMode="auto">
          <a:xfrm>
            <a:off x="2306638"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sz="6600" b="0" i="0" strike="noStrike" cap="none" spc="0" baseline="0">
                <a:solidFill>
                  <a:srgbClr val="1CADE4"/>
                </a:solidFill>
                <a:effectLst/>
                <a:latin typeface="Times New Roman"/>
                <a:ea typeface="Times New Roman"/>
                <a:cs typeface="Times New Roman"/>
              </a:rPr>
              <a:t> </a:t>
            </a:r>
          </a:p>
        </p:txBody>
      </p:sp>
      <p:sp>
        <p:nvSpPr>
          <p:cNvPr id="23" name="MH_Others_4">
            <a:extLst>
              <a:ext uri="{FF2B5EF4-FFF2-40B4-BE49-F238E27FC236}">
                <a16:creationId xmlns:a16="http://schemas.microsoft.com/office/drawing/2014/main" id="{27DB0902-DBE5-427B-B7AA-BE696FE05187}"/>
              </a:ext>
            </a:extLst>
          </p:cNvPr>
          <p:cNvSpPr txBox="1"/>
          <p:nvPr>
            <p:custDataLst>
              <p:tags r:id="rId2"/>
            </p:custDataLst>
          </p:nvPr>
        </p:nvSpPr>
        <p:spPr>
          <a:xfrm>
            <a:off x="488559" y="3109782"/>
            <a:ext cx="3697807" cy="579699"/>
          </a:xfrm>
          <a:prstGeom prst="rect">
            <a:avLst/>
          </a:prstGeom>
          <a:noFill/>
        </p:spPr>
        <p:txBody>
          <a:bodyPr>
            <a:spAutoFit/>
          </a:bodyPr>
          <a:lstStyle/>
          <a:p>
            <a:pPr algn="ctr">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mj-lt"/>
              <a:ea typeface="腾讯体 W7" panose="020C08030202040F0204" pitchFamily="34" charset="-122"/>
              <a:cs typeface="+mn-ea"/>
              <a:sym typeface="+mn-lt"/>
            </a:endParaRPr>
          </a:p>
        </p:txBody>
      </p:sp>
      <p:sp>
        <p:nvSpPr>
          <p:cNvPr id="29" name="任意多边形: 形状 28">
            <a:extLst>
              <a:ext uri="{FF2B5EF4-FFF2-40B4-BE49-F238E27FC236}">
                <a16:creationId xmlns:a16="http://schemas.microsoft.com/office/drawing/2014/main" id="{703B1077-0751-4116-9730-0AA1F0C0BAF8}"/>
              </a:ext>
            </a:extLst>
          </p:cNvPr>
          <p:cNvSpPr/>
          <p:nvPr/>
        </p:nvSpPr>
        <p:spPr>
          <a:xfrm>
            <a:off x="4950360" y="2265778"/>
            <a:ext cx="396175" cy="1600673"/>
          </a:xfrm>
          <a:custGeom>
            <a:avLst/>
            <a:gdLst>
              <a:gd name="connsiteX0" fmla="*/ 0 w 396175"/>
              <a:gd name="connsiteY0" fmla="*/ 0 h 1600673"/>
              <a:gd name="connsiteX1" fmla="*/ 396175 w 396175"/>
              <a:gd name="connsiteY1" fmla="*/ 0 h 1600673"/>
              <a:gd name="connsiteX2" fmla="*/ 396175 w 396175"/>
              <a:gd name="connsiteY2" fmla="*/ 1600673 h 1600673"/>
              <a:gd name="connsiteX3" fmla="*/ 0 w 396175"/>
              <a:gd name="connsiteY3" fmla="*/ 1600673 h 1600673"/>
              <a:gd name="connsiteX4" fmla="*/ 0 w 396175"/>
              <a:gd name="connsiteY4" fmla="*/ 0 h 16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75" h="1600673">
                <a:moveTo>
                  <a:pt x="0" y="0"/>
                </a:moveTo>
                <a:lnTo>
                  <a:pt x="396175" y="0"/>
                </a:lnTo>
                <a:lnTo>
                  <a:pt x="396175" y="1600673"/>
                </a:lnTo>
                <a:lnTo>
                  <a:pt x="0" y="16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strike="noStrike" cap="none" spc="0" baseline="0">
                <a:solidFill>
                  <a:srgbClr val="FFFFFF"/>
                </a:solidFill>
                <a:effectLst/>
                <a:latin typeface="Times New Roman"/>
                <a:ea typeface="Times New Roman"/>
                <a:cs typeface="Times New Roman"/>
              </a:rPr>
              <a:t>Section 1. Evolution of Cloud Computing</a:t>
            </a:r>
            <a:endParaRPr lang="en-US" sz="2000" b="1" kern="1200">
              <a:solidFill>
                <a:srgbClr val="FFFFFF"/>
              </a:solidFill>
              <a:latin typeface="腾讯体 W7" panose="020C08030202040F0204" pitchFamily="34" charset="-122"/>
              <a:ea typeface="腾讯体 W7" panose="020C08030202040F0204" pitchFamily="34" charset="-122"/>
              <a:cs typeface="+mn-ea"/>
              <a:sym typeface="+mn-lt"/>
            </a:endParaRPr>
          </a:p>
        </p:txBody>
      </p:sp>
      <p:sp>
        <p:nvSpPr>
          <p:cNvPr id="26" name="MH_Entry_1">
            <a:extLst>
              <a:ext uri="{FF2B5EF4-FFF2-40B4-BE49-F238E27FC236}">
                <a16:creationId xmlns:a16="http://schemas.microsoft.com/office/drawing/2014/main" id="{299E2050-7BA2-47CF-A086-8F505DE63053}"/>
              </a:ext>
            </a:extLst>
          </p:cNvPr>
          <p:cNvSpPr/>
          <p:nvPr>
            <p:custDataLst>
              <p:tags r:id="rId3"/>
            </p:custDataLst>
          </p:nvPr>
        </p:nvSpPr>
        <p:spPr>
          <a:xfrm>
            <a:off x="5015879" y="1552575"/>
            <a:ext cx="6556473"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7500"/>
          </a:bodyPr>
          <a:lstStyle/>
          <a:p>
            <a:pPr>
              <a:defRPr/>
            </a:pPr>
            <a:r>
              <a:rPr lang="en-US" sz="2400" b="1" i="0" strike="noStrike" cap="none" spc="0" baseline="0" dirty="0">
                <a:solidFill>
                  <a:srgbClr val="1CADE4"/>
                </a:solidFill>
                <a:effectLst/>
                <a:latin typeface="Times New Roman"/>
                <a:ea typeface="Times New Roman"/>
                <a:cs typeface="Times New Roman"/>
              </a:rPr>
              <a:t>Section 2. Overall Process of Cloud Migration</a:t>
            </a:r>
          </a:p>
        </p:txBody>
      </p:sp>
      <p:sp>
        <p:nvSpPr>
          <p:cNvPr id="27" name="MH_Others_1">
            <a:extLst>
              <a:ext uri="{FF2B5EF4-FFF2-40B4-BE49-F238E27FC236}">
                <a16:creationId xmlns:a16="http://schemas.microsoft.com/office/drawing/2014/main" id="{15FC8F70-3474-4986-8C0B-C8802BC0D679}"/>
              </a:ext>
            </a:extLst>
          </p:cNvPr>
          <p:cNvSpPr/>
          <p:nvPr>
            <p:custDataLst>
              <p:tags r:id="rId4"/>
            </p:custDataLst>
          </p:nvPr>
        </p:nvSpPr>
        <p:spPr>
          <a:xfrm>
            <a:off x="4950792" y="1552575"/>
            <a:ext cx="68263"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aphicFrame>
        <p:nvGraphicFramePr>
          <p:cNvPr id="15" name="Diagram 4">
            <a:extLst>
              <a:ext uri="{FF2B5EF4-FFF2-40B4-BE49-F238E27FC236}">
                <a16:creationId xmlns:a16="http://schemas.microsoft.com/office/drawing/2014/main" id="{27E1538B-5F5D-423E-B8D7-ADA9DF733E20}"/>
              </a:ext>
            </a:extLst>
          </p:cNvPr>
          <p:cNvGraphicFramePr/>
          <p:nvPr>
            <p:extLst>
              <p:ext uri="{D42A27DB-BD31-4B8C-83A1-F6EECF244321}">
                <p14:modId xmlns:p14="http://schemas.microsoft.com/office/powerpoint/2010/main" val="2483668544"/>
              </p:ext>
            </p:extLst>
          </p:nvPr>
        </p:nvGraphicFramePr>
        <p:xfrm>
          <a:off x="4950788" y="2288853"/>
          <a:ext cx="5825732" cy="38055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299575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4650FF-EF3C-40B8-8D3D-459D7EAC278B}"/>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2.1 Overall Process of Cloud </a:t>
            </a:r>
            <a:r>
              <a:rPr lang="en-US" dirty="0">
                <a:latin typeface="Times New Roman"/>
                <a:ea typeface="Times New Roman"/>
                <a:cs typeface="Times New Roman"/>
              </a:rPr>
              <a:t>M</a:t>
            </a:r>
            <a:r>
              <a:rPr lang="en-US" sz="3600" b="1" i="0" strike="noStrike" cap="none" spc="0" baseline="0" dirty="0">
                <a:solidFill>
                  <a:srgbClr val="00A4FF"/>
                </a:solidFill>
                <a:effectLst/>
                <a:latin typeface="Times New Roman"/>
                <a:ea typeface="Times New Roman"/>
                <a:cs typeface="Times New Roman"/>
              </a:rPr>
              <a:t>igration</a:t>
            </a:r>
          </a:p>
        </p:txBody>
      </p:sp>
      <p:sp>
        <p:nvSpPr>
          <p:cNvPr id="5" name="内容占位符 4">
            <a:extLst>
              <a:ext uri="{FF2B5EF4-FFF2-40B4-BE49-F238E27FC236}">
                <a16:creationId xmlns:a16="http://schemas.microsoft.com/office/drawing/2014/main" id="{2C8D7288-FB14-4CF6-A490-7F627EAE5460}"/>
              </a:ext>
            </a:extLst>
          </p:cNvPr>
          <p:cNvSpPr>
            <a:spLocks noGrp="1"/>
          </p:cNvSpPr>
          <p:nvPr>
            <p:ph idx="1"/>
          </p:nvPr>
        </p:nvSpPr>
        <p:spPr>
          <a:xfrm>
            <a:off x="807387" y="1079788"/>
            <a:ext cx="10658399" cy="5040559"/>
          </a:xfrm>
        </p:spPr>
        <p:txBody>
          <a:bodyPr/>
          <a:lstStyle/>
          <a:p>
            <a:pPr marL="342900" indent="-342900">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Flow chart of cloud migration</a:t>
            </a:r>
          </a:p>
        </p:txBody>
      </p:sp>
      <p:grpSp>
        <p:nvGrpSpPr>
          <p:cNvPr id="6" name="组合 5">
            <a:extLst>
              <a:ext uri="{FF2B5EF4-FFF2-40B4-BE49-F238E27FC236}">
                <a16:creationId xmlns:a16="http://schemas.microsoft.com/office/drawing/2014/main" id="{AAD86A20-6C3D-4DC0-A5CE-0C3C04C7AE93}"/>
              </a:ext>
            </a:extLst>
          </p:cNvPr>
          <p:cNvGrpSpPr/>
          <p:nvPr/>
        </p:nvGrpSpPr>
        <p:grpSpPr>
          <a:xfrm>
            <a:off x="1415479" y="1982508"/>
            <a:ext cx="10410412" cy="4401896"/>
            <a:chOff x="1094241" y="1811747"/>
            <a:chExt cx="9151438" cy="4401896"/>
          </a:xfrm>
        </p:grpSpPr>
        <p:sp>
          <p:nvSpPr>
            <p:cNvPr id="7" name="矩形 6">
              <a:extLst>
                <a:ext uri="{FF2B5EF4-FFF2-40B4-BE49-F238E27FC236}">
                  <a16:creationId xmlns:a16="http://schemas.microsoft.com/office/drawing/2014/main" id="{A327D87E-6D28-420E-9CB7-9CBC2F04F09A}"/>
                </a:ext>
              </a:extLst>
            </p:cNvPr>
            <p:cNvSpPr/>
            <p:nvPr/>
          </p:nvSpPr>
          <p:spPr>
            <a:xfrm>
              <a:off x="1094241" y="1811747"/>
              <a:ext cx="1651928" cy="506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cxnSp>
          <p:nvCxnSpPr>
            <p:cNvPr id="8" name="直接箭头连接符 7">
              <a:extLst>
                <a:ext uri="{FF2B5EF4-FFF2-40B4-BE49-F238E27FC236}">
                  <a16:creationId xmlns:a16="http://schemas.microsoft.com/office/drawing/2014/main" id="{DF68C89D-3BE7-40DD-A271-51B5C0ACC862}"/>
                </a:ext>
              </a:extLst>
            </p:cNvPr>
            <p:cNvCxnSpPr/>
            <p:nvPr/>
          </p:nvCxnSpPr>
          <p:spPr>
            <a:xfrm flipH="1">
              <a:off x="4277066" y="2401489"/>
              <a:ext cx="0" cy="3163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82A25543-6FDB-473B-B1A6-6A0D7BA5BA4E}"/>
                </a:ext>
              </a:extLst>
            </p:cNvPr>
            <p:cNvSpPr txBox="1"/>
            <p:nvPr/>
          </p:nvSpPr>
          <p:spPr>
            <a:xfrm>
              <a:off x="1153324" y="1873032"/>
              <a:ext cx="1813745" cy="366126"/>
            </a:xfrm>
            <a:prstGeom prst="rect">
              <a:avLst/>
            </a:prstGeom>
            <a:noFill/>
          </p:spPr>
          <p:txBody>
            <a:bodyPr wrap="none" rtlCol="0">
              <a:spAutoFit/>
            </a:bodyPr>
            <a:lstStyle/>
            <a:p>
              <a:r>
                <a:rPr lang="en-US" sz="1800" b="0" i="0" strike="noStrike" cap="none" spc="0" baseline="0" dirty="0">
                  <a:solidFill>
                    <a:srgbClr val="000000"/>
                  </a:solidFill>
                  <a:effectLst/>
                  <a:latin typeface="Times New Roman"/>
                  <a:ea typeface="Times New Roman"/>
                  <a:cs typeface="Times New Roman"/>
                </a:rPr>
                <a:t>Project approval</a:t>
              </a:r>
            </a:p>
          </p:txBody>
        </p:sp>
        <p:sp>
          <p:nvSpPr>
            <p:cNvPr id="10" name="矩形 9">
              <a:extLst>
                <a:ext uri="{FF2B5EF4-FFF2-40B4-BE49-F238E27FC236}">
                  <a16:creationId xmlns:a16="http://schemas.microsoft.com/office/drawing/2014/main" id="{ADD75E91-563D-4306-8433-15D12D6CDCDF}"/>
                </a:ext>
              </a:extLst>
            </p:cNvPr>
            <p:cNvSpPr/>
            <p:nvPr/>
          </p:nvSpPr>
          <p:spPr>
            <a:xfrm>
              <a:off x="3647728" y="1811747"/>
              <a:ext cx="1258682" cy="506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11" name="矩形 10">
              <a:extLst>
                <a:ext uri="{FF2B5EF4-FFF2-40B4-BE49-F238E27FC236}">
                  <a16:creationId xmlns:a16="http://schemas.microsoft.com/office/drawing/2014/main" id="{7513DEE2-2F22-45B8-83C9-7769682BD97E}"/>
                </a:ext>
              </a:extLst>
            </p:cNvPr>
            <p:cNvSpPr/>
            <p:nvPr/>
          </p:nvSpPr>
          <p:spPr>
            <a:xfrm>
              <a:off x="2967069" y="5646427"/>
              <a:ext cx="1939341" cy="506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12" name="矩形 11">
              <a:extLst>
                <a:ext uri="{FF2B5EF4-FFF2-40B4-BE49-F238E27FC236}">
                  <a16:creationId xmlns:a16="http://schemas.microsoft.com/office/drawing/2014/main" id="{14B1594B-1523-44CA-8974-7E25488DA37B}"/>
                </a:ext>
              </a:extLst>
            </p:cNvPr>
            <p:cNvSpPr/>
            <p:nvPr/>
          </p:nvSpPr>
          <p:spPr>
            <a:xfrm>
              <a:off x="2967069" y="2770417"/>
              <a:ext cx="1939341" cy="506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13" name="矩形 12">
              <a:extLst>
                <a:ext uri="{FF2B5EF4-FFF2-40B4-BE49-F238E27FC236}">
                  <a16:creationId xmlns:a16="http://schemas.microsoft.com/office/drawing/2014/main" id="{C4D380E7-A54E-4EE1-9D69-9428A8ED3B76}"/>
                </a:ext>
              </a:extLst>
            </p:cNvPr>
            <p:cNvSpPr/>
            <p:nvPr/>
          </p:nvSpPr>
          <p:spPr>
            <a:xfrm>
              <a:off x="2967069" y="4761115"/>
              <a:ext cx="1939341" cy="6121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14" name="矩形 13">
              <a:extLst>
                <a:ext uri="{FF2B5EF4-FFF2-40B4-BE49-F238E27FC236}">
                  <a16:creationId xmlns:a16="http://schemas.microsoft.com/office/drawing/2014/main" id="{8DDBE2E2-1E3C-48BC-8192-E3C830E67840}"/>
                </a:ext>
              </a:extLst>
            </p:cNvPr>
            <p:cNvSpPr/>
            <p:nvPr/>
          </p:nvSpPr>
          <p:spPr>
            <a:xfrm>
              <a:off x="2967070" y="3654827"/>
              <a:ext cx="2002996" cy="646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15" name="文本框 14">
              <a:extLst>
                <a:ext uri="{FF2B5EF4-FFF2-40B4-BE49-F238E27FC236}">
                  <a16:creationId xmlns:a16="http://schemas.microsoft.com/office/drawing/2014/main" id="{AC6EFC61-F0FF-48F4-8BFE-5421DE434ABE}"/>
                </a:ext>
              </a:extLst>
            </p:cNvPr>
            <p:cNvSpPr txBox="1"/>
            <p:nvPr/>
          </p:nvSpPr>
          <p:spPr>
            <a:xfrm>
              <a:off x="3069521" y="3687395"/>
              <a:ext cx="1785163" cy="738664"/>
            </a:xfrm>
            <a:prstGeom prst="rect">
              <a:avLst/>
            </a:prstGeom>
            <a:noFill/>
          </p:spPr>
          <p:txBody>
            <a:bodyPr wrap="square" rtlCol="0">
              <a:spAutoFit/>
            </a:bodyPr>
            <a:lstStyle/>
            <a:p>
              <a:pPr algn="ctr"/>
              <a:r>
                <a:rPr lang="en-US" sz="1400" b="0" i="0" strike="noStrike" cap="none" spc="0" baseline="0" dirty="0">
                  <a:solidFill>
                    <a:srgbClr val="000000"/>
                  </a:solidFill>
                  <a:effectLst/>
                  <a:latin typeface="Times New Roman"/>
                  <a:ea typeface="Times New Roman"/>
                  <a:cs typeface="Times New Roman"/>
                </a:rPr>
                <a:t>Architecture Design and Environment </a:t>
              </a:r>
              <a:r>
                <a:rPr lang="en-US" sz="1400" dirty="0">
                  <a:solidFill>
                    <a:srgbClr val="000000"/>
                  </a:solidFill>
                  <a:latin typeface="Times New Roman"/>
                  <a:ea typeface="Times New Roman"/>
                  <a:cs typeface="Times New Roman"/>
                </a:rPr>
                <a:t>C</a:t>
              </a:r>
              <a:r>
                <a:rPr lang="en-US" sz="1400" b="0" i="0" strike="noStrike" cap="none" spc="0" baseline="0" dirty="0">
                  <a:solidFill>
                    <a:srgbClr val="000000"/>
                  </a:solidFill>
                  <a:effectLst/>
                  <a:latin typeface="Times New Roman"/>
                  <a:ea typeface="Times New Roman"/>
                  <a:cs typeface="Times New Roman"/>
                </a:rPr>
                <a:t>onstruction</a:t>
              </a:r>
            </a:p>
          </p:txBody>
        </p:sp>
        <p:sp>
          <p:nvSpPr>
            <p:cNvPr id="16" name="文本框 15">
              <a:extLst>
                <a:ext uri="{FF2B5EF4-FFF2-40B4-BE49-F238E27FC236}">
                  <a16:creationId xmlns:a16="http://schemas.microsoft.com/office/drawing/2014/main" id="{8AC50577-4C1F-4EDE-ABD1-DDC0D573CF0F}"/>
                </a:ext>
              </a:extLst>
            </p:cNvPr>
            <p:cNvSpPr txBox="1"/>
            <p:nvPr/>
          </p:nvSpPr>
          <p:spPr>
            <a:xfrm>
              <a:off x="3210346" y="5628868"/>
              <a:ext cx="1965229" cy="584775"/>
            </a:xfrm>
            <a:prstGeom prst="rect">
              <a:avLst/>
            </a:prstGeom>
            <a:noFill/>
          </p:spPr>
          <p:txBody>
            <a:bodyPr wrap="square" rtlCol="0">
              <a:spAutoFit/>
            </a:bodyPr>
            <a:lstStyle/>
            <a:p>
              <a:r>
                <a:rPr lang="en-US" sz="1600" b="0" i="0" strike="noStrike" cap="none" spc="0" baseline="0" dirty="0">
                  <a:solidFill>
                    <a:srgbClr val="000000"/>
                  </a:solidFill>
                  <a:effectLst/>
                  <a:latin typeface="Times New Roman"/>
                  <a:ea typeface="Times New Roman"/>
                  <a:cs typeface="Times New Roman"/>
                </a:rPr>
                <a:t>System Delivery</a:t>
              </a:r>
              <a:endParaRPr lang="en-US" altLang="zh-CN" sz="1600" dirty="0">
                <a:latin typeface="腾讯体 W7" panose="020C08030202040F0204" pitchFamily="34" charset="-122"/>
                <a:ea typeface="腾讯体 W7" panose="020C08030202040F0204" pitchFamily="34" charset="-122"/>
              </a:endParaRPr>
            </a:p>
            <a:p>
              <a:r>
                <a:rPr lang="en-US" sz="1600" b="0" i="0" strike="noStrike" cap="none" spc="0" baseline="0" dirty="0">
                  <a:solidFill>
                    <a:srgbClr val="000000"/>
                  </a:solidFill>
                  <a:effectLst/>
                  <a:latin typeface="Times New Roman"/>
                  <a:ea typeface="Times New Roman"/>
                  <a:cs typeface="Times New Roman"/>
                </a:rPr>
                <a:t>(Project end)</a:t>
              </a:r>
            </a:p>
          </p:txBody>
        </p:sp>
        <p:sp>
          <p:nvSpPr>
            <p:cNvPr id="17" name="文本框 16">
              <a:extLst>
                <a:ext uri="{FF2B5EF4-FFF2-40B4-BE49-F238E27FC236}">
                  <a16:creationId xmlns:a16="http://schemas.microsoft.com/office/drawing/2014/main" id="{9A933EFA-1982-4ED6-9273-F9CCA69A0EBF}"/>
                </a:ext>
              </a:extLst>
            </p:cNvPr>
            <p:cNvSpPr txBox="1"/>
            <p:nvPr/>
          </p:nvSpPr>
          <p:spPr>
            <a:xfrm>
              <a:off x="3774367" y="1895881"/>
              <a:ext cx="1401208" cy="366126"/>
            </a:xfrm>
            <a:prstGeom prst="rect">
              <a:avLst/>
            </a:prstGeom>
            <a:noFill/>
          </p:spPr>
          <p:txBody>
            <a:bodyPr wrap="none" rtlCol="0">
              <a:spAutoFit/>
            </a:bodyPr>
            <a:lstStyle/>
            <a:p>
              <a:r>
                <a:rPr lang="en-US" sz="1800" b="0" i="0" strike="noStrike" cap="none" spc="0" baseline="0">
                  <a:solidFill>
                    <a:srgbClr val="000000"/>
                  </a:solidFill>
                  <a:effectLst/>
                  <a:latin typeface="Times New Roman"/>
                  <a:ea typeface="Times New Roman"/>
                  <a:cs typeface="Times New Roman"/>
                </a:rPr>
                <a:t>Project start</a:t>
              </a:r>
            </a:p>
          </p:txBody>
        </p:sp>
        <p:sp>
          <p:nvSpPr>
            <p:cNvPr id="18" name="文本框 17">
              <a:extLst>
                <a:ext uri="{FF2B5EF4-FFF2-40B4-BE49-F238E27FC236}">
                  <a16:creationId xmlns:a16="http://schemas.microsoft.com/office/drawing/2014/main" id="{3952728C-16F8-422D-A336-366DE3733CCE}"/>
                </a:ext>
              </a:extLst>
            </p:cNvPr>
            <p:cNvSpPr txBox="1"/>
            <p:nvPr/>
          </p:nvSpPr>
          <p:spPr>
            <a:xfrm>
              <a:off x="3191605" y="4774777"/>
              <a:ext cx="1475343" cy="584775"/>
            </a:xfrm>
            <a:prstGeom prst="rect">
              <a:avLst/>
            </a:prstGeom>
            <a:noFill/>
          </p:spPr>
          <p:txBody>
            <a:bodyPr wrap="square" rtlCol="0">
              <a:spAutoFit/>
            </a:bodyPr>
            <a:lstStyle/>
            <a:p>
              <a:pPr algn="ctr"/>
              <a:r>
                <a:rPr lang="en-US" sz="1600" b="0" i="0" strike="noStrike" cap="none" spc="0" baseline="0" dirty="0">
                  <a:solidFill>
                    <a:srgbClr val="000000"/>
                  </a:solidFill>
                  <a:effectLst/>
                  <a:latin typeface="Times New Roman"/>
                  <a:ea typeface="Times New Roman"/>
                  <a:cs typeface="Times New Roman"/>
                </a:rPr>
                <a:t>System Cutover and Test</a:t>
              </a:r>
            </a:p>
          </p:txBody>
        </p:sp>
        <p:sp>
          <p:nvSpPr>
            <p:cNvPr id="19" name="文本框 18">
              <a:extLst>
                <a:ext uri="{FF2B5EF4-FFF2-40B4-BE49-F238E27FC236}">
                  <a16:creationId xmlns:a16="http://schemas.microsoft.com/office/drawing/2014/main" id="{F5D9F00E-A816-49C0-99D5-57F59BBAA1FB}"/>
                </a:ext>
              </a:extLst>
            </p:cNvPr>
            <p:cNvSpPr txBox="1"/>
            <p:nvPr/>
          </p:nvSpPr>
          <p:spPr>
            <a:xfrm>
              <a:off x="3056535" y="2824902"/>
              <a:ext cx="1554569" cy="369332"/>
            </a:xfrm>
            <a:prstGeom prst="rect">
              <a:avLst/>
            </a:prstGeom>
            <a:noFill/>
          </p:spPr>
          <p:txBody>
            <a:bodyPr wrap="none" rtlCol="0">
              <a:spAutoFit/>
            </a:bodyPr>
            <a:lstStyle/>
            <a:p>
              <a:r>
                <a:rPr lang="en-US" dirty="0">
                  <a:solidFill>
                    <a:srgbClr val="000000"/>
                  </a:solidFill>
                  <a:latin typeface="Times New Roman"/>
                  <a:ea typeface="Times New Roman"/>
                  <a:cs typeface="Times New Roman"/>
                </a:rPr>
                <a:t>System R</a:t>
              </a:r>
              <a:r>
                <a:rPr lang="en-US" sz="1800" b="0" i="0" strike="noStrike" cap="none" spc="0" baseline="0" dirty="0">
                  <a:solidFill>
                    <a:srgbClr val="000000"/>
                  </a:solidFill>
                  <a:effectLst/>
                  <a:latin typeface="Times New Roman"/>
                  <a:ea typeface="Times New Roman"/>
                  <a:cs typeface="Times New Roman"/>
                </a:rPr>
                <a:t>esearch</a:t>
              </a:r>
            </a:p>
          </p:txBody>
        </p:sp>
        <p:sp>
          <p:nvSpPr>
            <p:cNvPr id="20" name="矩形 19">
              <a:extLst>
                <a:ext uri="{FF2B5EF4-FFF2-40B4-BE49-F238E27FC236}">
                  <a16:creationId xmlns:a16="http://schemas.microsoft.com/office/drawing/2014/main" id="{7BA728E2-18A5-4552-94FC-857FF2811047}"/>
                </a:ext>
              </a:extLst>
            </p:cNvPr>
            <p:cNvSpPr/>
            <p:nvPr/>
          </p:nvSpPr>
          <p:spPr>
            <a:xfrm>
              <a:off x="6456040" y="4866394"/>
              <a:ext cx="3789630" cy="506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1" name="文本框 20">
              <a:extLst>
                <a:ext uri="{FF2B5EF4-FFF2-40B4-BE49-F238E27FC236}">
                  <a16:creationId xmlns:a16="http://schemas.microsoft.com/office/drawing/2014/main" id="{99C6A065-5DFD-4013-8C50-BF037F8AB202}"/>
                </a:ext>
              </a:extLst>
            </p:cNvPr>
            <p:cNvSpPr txBox="1"/>
            <p:nvPr/>
          </p:nvSpPr>
          <p:spPr>
            <a:xfrm>
              <a:off x="6444357" y="4957963"/>
              <a:ext cx="3798118" cy="338554"/>
            </a:xfrm>
            <a:prstGeom prst="rect">
              <a:avLst/>
            </a:prstGeom>
            <a:noFill/>
          </p:spPr>
          <p:txBody>
            <a:bodyPr wrap="square" rtlCol="0">
              <a:spAutoFit/>
            </a:bodyPr>
            <a:lstStyle/>
            <a:p>
              <a:r>
                <a:rPr lang="en-US" sz="1600" b="0" i="0" strike="noStrike" cap="none" spc="0" baseline="0" dirty="0">
                  <a:solidFill>
                    <a:srgbClr val="000000"/>
                  </a:solidFill>
                  <a:effectLst/>
                  <a:latin typeface="Times New Roman"/>
                  <a:ea typeface="Times New Roman"/>
                  <a:cs typeface="Times New Roman"/>
                </a:rPr>
                <a:t>Cutover schedules and test results of each system</a:t>
              </a:r>
            </a:p>
          </p:txBody>
        </p:sp>
        <p:sp>
          <p:nvSpPr>
            <p:cNvPr id="22" name="矩形 21">
              <a:extLst>
                <a:ext uri="{FF2B5EF4-FFF2-40B4-BE49-F238E27FC236}">
                  <a16:creationId xmlns:a16="http://schemas.microsoft.com/office/drawing/2014/main" id="{17DA94C9-D67A-43FF-AEE9-6EBF5F38D35D}"/>
                </a:ext>
              </a:extLst>
            </p:cNvPr>
            <p:cNvSpPr/>
            <p:nvPr/>
          </p:nvSpPr>
          <p:spPr>
            <a:xfrm>
              <a:off x="6456040" y="5646427"/>
              <a:ext cx="3789630" cy="506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3" name="文本框 22">
              <a:extLst>
                <a:ext uri="{FF2B5EF4-FFF2-40B4-BE49-F238E27FC236}">
                  <a16:creationId xmlns:a16="http://schemas.microsoft.com/office/drawing/2014/main" id="{731CA22B-0A8F-4914-AB07-4145B453B28D}"/>
                </a:ext>
              </a:extLst>
            </p:cNvPr>
            <p:cNvSpPr txBox="1"/>
            <p:nvPr/>
          </p:nvSpPr>
          <p:spPr>
            <a:xfrm>
              <a:off x="6570074" y="5730561"/>
              <a:ext cx="3530153" cy="338554"/>
            </a:xfrm>
            <a:prstGeom prst="rect">
              <a:avLst/>
            </a:prstGeom>
            <a:noFill/>
          </p:spPr>
          <p:txBody>
            <a:bodyPr wrap="square" rtlCol="0">
              <a:spAutoFit/>
            </a:bodyPr>
            <a:lstStyle/>
            <a:p>
              <a:r>
                <a:rPr lang="en-US" sz="1600" b="0" i="0" strike="noStrike" cap="none" spc="0" baseline="0" dirty="0">
                  <a:solidFill>
                    <a:srgbClr val="000000"/>
                  </a:solidFill>
                  <a:effectLst/>
                  <a:latin typeface="Times New Roman"/>
                  <a:ea typeface="Times New Roman"/>
                  <a:cs typeface="Times New Roman"/>
                </a:rPr>
                <a:t>Acceptance report and project summary</a:t>
              </a:r>
            </a:p>
          </p:txBody>
        </p:sp>
        <p:sp>
          <p:nvSpPr>
            <p:cNvPr id="24" name="矩形 23">
              <a:extLst>
                <a:ext uri="{FF2B5EF4-FFF2-40B4-BE49-F238E27FC236}">
                  <a16:creationId xmlns:a16="http://schemas.microsoft.com/office/drawing/2014/main" id="{7D3AB93F-5FDC-43EB-AD5C-2DD54A50DE7F}"/>
                </a:ext>
              </a:extLst>
            </p:cNvPr>
            <p:cNvSpPr/>
            <p:nvPr/>
          </p:nvSpPr>
          <p:spPr>
            <a:xfrm>
              <a:off x="6456039" y="2081965"/>
              <a:ext cx="3789640" cy="1105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5" name="文本框 24">
              <a:extLst>
                <a:ext uri="{FF2B5EF4-FFF2-40B4-BE49-F238E27FC236}">
                  <a16:creationId xmlns:a16="http://schemas.microsoft.com/office/drawing/2014/main" id="{8618BB69-68CC-44C9-BEB9-AA3E6A5B726D}"/>
                </a:ext>
              </a:extLst>
            </p:cNvPr>
            <p:cNvSpPr txBox="1"/>
            <p:nvPr/>
          </p:nvSpPr>
          <p:spPr>
            <a:xfrm>
              <a:off x="6629428" y="2100213"/>
              <a:ext cx="2677789" cy="1323439"/>
            </a:xfrm>
            <a:prstGeom prst="rect">
              <a:avLst/>
            </a:prstGeom>
            <a:noFill/>
          </p:spPr>
          <p:txBody>
            <a:bodyPr wrap="square" rtlCol="0">
              <a:spAutoFit/>
            </a:bodyPr>
            <a:lstStyle/>
            <a:p>
              <a:r>
                <a:rPr lang="en-US" sz="1600" b="0" i="0" strike="noStrike" cap="none" spc="0" baseline="0" dirty="0">
                  <a:solidFill>
                    <a:srgbClr val="000000"/>
                  </a:solidFill>
                  <a:effectLst/>
                  <a:latin typeface="Times New Roman"/>
                  <a:ea typeface="Times New Roman"/>
                  <a:cs typeface="Times New Roman"/>
                </a:rPr>
                <a:t>Feasibility report:</a:t>
              </a:r>
              <a:endParaRPr lang="en-US" altLang="zh-CN" sz="1600" dirty="0">
                <a:latin typeface="腾讯体 W7" panose="020C08030202040F0204" pitchFamily="34" charset="-122"/>
                <a:ea typeface="腾讯体 W7" panose="020C08030202040F0204" pitchFamily="34" charset="-122"/>
              </a:endParaRPr>
            </a:p>
            <a:p>
              <a:pPr marL="342900" indent="-342900">
                <a:buFont typeface="+mj-lt"/>
                <a:buAutoNum type="arabicPeriod"/>
              </a:pPr>
              <a:r>
                <a:rPr lang="en-US" sz="1600" b="0" i="0" strike="noStrike" cap="none" spc="0" baseline="0" dirty="0">
                  <a:solidFill>
                    <a:srgbClr val="000000"/>
                  </a:solidFill>
                  <a:effectLst/>
                  <a:latin typeface="Times New Roman"/>
                  <a:ea typeface="Times New Roman"/>
                  <a:cs typeface="Times New Roman"/>
                </a:rPr>
                <a:t>Risk </a:t>
              </a:r>
              <a:r>
                <a:rPr lang="en-US" sz="1600" dirty="0">
                  <a:solidFill>
                    <a:srgbClr val="000000"/>
                  </a:solidFill>
                  <a:latin typeface="Times New Roman"/>
                  <a:ea typeface="Times New Roman"/>
                  <a:cs typeface="Times New Roman"/>
                </a:rPr>
                <a:t>A</a:t>
              </a:r>
              <a:r>
                <a:rPr lang="en-US" sz="1600" b="0" i="0" strike="noStrike" cap="none" spc="0" baseline="0" dirty="0">
                  <a:solidFill>
                    <a:srgbClr val="000000"/>
                  </a:solidFill>
                  <a:effectLst/>
                  <a:latin typeface="Times New Roman"/>
                  <a:ea typeface="Times New Roman"/>
                  <a:cs typeface="Times New Roman"/>
                </a:rPr>
                <a:t>ssessment</a:t>
              </a:r>
              <a:endParaRPr lang="en-US" altLang="zh-CN" sz="1600" dirty="0">
                <a:latin typeface="腾讯体 W7" panose="020C08030202040F0204" pitchFamily="34" charset="-122"/>
                <a:ea typeface="腾讯体 W7" panose="020C08030202040F0204" pitchFamily="34" charset="-122"/>
              </a:endParaRPr>
            </a:p>
            <a:p>
              <a:pPr marL="342900" indent="-342900">
                <a:buFont typeface="+mj-lt"/>
                <a:buAutoNum type="arabicPeriod"/>
              </a:pPr>
              <a:r>
                <a:rPr lang="en-US" sz="1600" b="0" i="0" strike="noStrike" cap="none" spc="0" baseline="0" dirty="0">
                  <a:solidFill>
                    <a:srgbClr val="000000"/>
                  </a:solidFill>
                  <a:effectLst/>
                  <a:latin typeface="Times New Roman"/>
                  <a:ea typeface="Times New Roman"/>
                  <a:cs typeface="Times New Roman"/>
                </a:rPr>
                <a:t>Resource </a:t>
              </a:r>
              <a:r>
                <a:rPr lang="en-US" sz="1600" dirty="0">
                  <a:solidFill>
                    <a:srgbClr val="000000"/>
                  </a:solidFill>
                  <a:latin typeface="Times New Roman"/>
                  <a:ea typeface="Times New Roman"/>
                  <a:cs typeface="Times New Roman"/>
                </a:rPr>
                <a:t>Inventory</a:t>
              </a:r>
              <a:endParaRPr lang="en-US" altLang="zh-CN" sz="1600" dirty="0">
                <a:latin typeface="腾讯体 W7" panose="020C08030202040F0204" pitchFamily="34" charset="-122"/>
                <a:ea typeface="腾讯体 W7" panose="020C08030202040F0204" pitchFamily="34" charset="-122"/>
              </a:endParaRPr>
            </a:p>
            <a:p>
              <a:pPr marL="342900" indent="-342900">
                <a:buFont typeface="+mj-lt"/>
                <a:buAutoNum type="arabicPeriod"/>
              </a:pPr>
              <a:r>
                <a:rPr lang="en-US" sz="1600" b="0" i="0" strike="noStrike" cap="none" spc="0" baseline="0" dirty="0">
                  <a:solidFill>
                    <a:srgbClr val="000000"/>
                  </a:solidFill>
                  <a:effectLst/>
                  <a:latin typeface="Times New Roman"/>
                  <a:ea typeface="Times New Roman"/>
                  <a:cs typeface="Times New Roman"/>
                </a:rPr>
                <a:t>Cloud </a:t>
              </a:r>
              <a:r>
                <a:rPr lang="en-US" sz="1600" dirty="0">
                  <a:solidFill>
                    <a:srgbClr val="000000"/>
                  </a:solidFill>
                  <a:latin typeface="Times New Roman"/>
                  <a:ea typeface="Times New Roman"/>
                  <a:cs typeface="Times New Roman"/>
                </a:rPr>
                <a:t>M</a:t>
              </a:r>
              <a:r>
                <a:rPr lang="en-US" sz="1600" b="0" i="0" strike="noStrike" cap="none" spc="0" baseline="0" dirty="0">
                  <a:solidFill>
                    <a:srgbClr val="000000"/>
                  </a:solidFill>
                  <a:effectLst/>
                  <a:latin typeface="Times New Roman"/>
                  <a:ea typeface="Times New Roman"/>
                  <a:cs typeface="Times New Roman"/>
                </a:rPr>
                <a:t>igration </a:t>
              </a:r>
              <a:r>
                <a:rPr lang="en-US" sz="1600" dirty="0">
                  <a:solidFill>
                    <a:srgbClr val="000000"/>
                  </a:solidFill>
                  <a:latin typeface="Times New Roman"/>
                  <a:ea typeface="Times New Roman"/>
                  <a:cs typeface="Times New Roman"/>
                </a:rPr>
                <a:t>P</a:t>
              </a:r>
              <a:r>
                <a:rPr lang="en-US" sz="1600" b="0" i="0" strike="noStrike" cap="none" spc="0" baseline="0" dirty="0">
                  <a:solidFill>
                    <a:srgbClr val="000000"/>
                  </a:solidFill>
                  <a:effectLst/>
                  <a:latin typeface="Times New Roman"/>
                  <a:ea typeface="Times New Roman"/>
                  <a:cs typeface="Times New Roman"/>
                </a:rPr>
                <a:t>lan</a:t>
              </a:r>
              <a:endParaRPr lang="en-US" altLang="zh-CN" sz="1600" dirty="0">
                <a:latin typeface="腾讯体 W7" panose="020C08030202040F0204" pitchFamily="34" charset="-122"/>
                <a:ea typeface="腾讯体 W7" panose="020C08030202040F0204" pitchFamily="34" charset="-122"/>
              </a:endParaRPr>
            </a:p>
            <a:p>
              <a:endParaRPr lang="zh-CN" altLang="en-US" sz="1600" dirty="0">
                <a:latin typeface="腾讯体 W7" panose="020C08030202040F0204" pitchFamily="34" charset="-122"/>
                <a:ea typeface="腾讯体 W7" panose="020C08030202040F0204" pitchFamily="34" charset="-122"/>
              </a:endParaRPr>
            </a:p>
          </p:txBody>
        </p:sp>
        <p:sp>
          <p:nvSpPr>
            <p:cNvPr id="26" name="矩形 25">
              <a:extLst>
                <a:ext uri="{FF2B5EF4-FFF2-40B4-BE49-F238E27FC236}">
                  <a16:creationId xmlns:a16="http://schemas.microsoft.com/office/drawing/2014/main" id="{BD7D6FA2-9CAA-4016-B908-534AB5C4DDE8}"/>
                </a:ext>
              </a:extLst>
            </p:cNvPr>
            <p:cNvSpPr/>
            <p:nvPr/>
          </p:nvSpPr>
          <p:spPr>
            <a:xfrm>
              <a:off x="6463207" y="3343441"/>
              <a:ext cx="3782463" cy="13817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7" name="文本框 26">
              <a:extLst>
                <a:ext uri="{FF2B5EF4-FFF2-40B4-BE49-F238E27FC236}">
                  <a16:creationId xmlns:a16="http://schemas.microsoft.com/office/drawing/2014/main" id="{2A067EB8-D952-4D98-B70C-888244227E75}"/>
                </a:ext>
              </a:extLst>
            </p:cNvPr>
            <p:cNvSpPr txBox="1"/>
            <p:nvPr/>
          </p:nvSpPr>
          <p:spPr>
            <a:xfrm>
              <a:off x="6545643" y="3420572"/>
              <a:ext cx="3696832" cy="1169551"/>
            </a:xfrm>
            <a:prstGeom prst="rect">
              <a:avLst/>
            </a:prstGeom>
            <a:noFill/>
          </p:spPr>
          <p:txBody>
            <a:bodyPr wrap="square" rtlCol="0">
              <a:spAutoFit/>
            </a:bodyPr>
            <a:lstStyle/>
            <a:p>
              <a:r>
                <a:rPr lang="en-US" sz="1400" b="0" i="0" strike="noStrike" cap="none" spc="0" baseline="0" dirty="0">
                  <a:solidFill>
                    <a:srgbClr val="000000"/>
                  </a:solidFill>
                  <a:effectLst/>
                  <a:latin typeface="Times New Roman"/>
                  <a:ea typeface="Times New Roman"/>
                  <a:cs typeface="Times New Roman"/>
                </a:rPr>
                <a:t>Determine and build the cloud architecture:</a:t>
              </a:r>
              <a:endParaRPr lang="en-US" altLang="zh-CN" sz="1400" dirty="0">
                <a:latin typeface="腾讯体 W7" panose="020C08030202040F0204" pitchFamily="34" charset="-122"/>
                <a:ea typeface="腾讯体 W7" panose="020C08030202040F0204" pitchFamily="34" charset="-122"/>
              </a:endParaRPr>
            </a:p>
            <a:p>
              <a:pPr marL="342900" indent="-342900">
                <a:buFont typeface="+mj-lt"/>
                <a:buAutoNum type="arabicPeriod"/>
              </a:pPr>
              <a:r>
                <a:rPr lang="en-US" sz="1400" b="0" i="0" strike="noStrike" cap="none" spc="0" baseline="0" dirty="0">
                  <a:solidFill>
                    <a:srgbClr val="000000"/>
                  </a:solidFill>
                  <a:effectLst/>
                  <a:latin typeface="Times New Roman"/>
                  <a:ea typeface="Times New Roman"/>
                  <a:cs typeface="Times New Roman"/>
                </a:rPr>
                <a:t>System architecture diagram, transformation period estimation, personnel input and arrangement, and cloud service resource estimation</a:t>
              </a:r>
              <a:endParaRPr lang="en-US" altLang="zh-CN" sz="1400" dirty="0">
                <a:latin typeface="腾讯体 W7" panose="020C08030202040F0204" pitchFamily="34" charset="-122"/>
                <a:ea typeface="腾讯体 W7" panose="020C08030202040F0204" pitchFamily="34" charset="-122"/>
              </a:endParaRPr>
            </a:p>
            <a:p>
              <a:pPr marL="342900" indent="-342900">
                <a:buFont typeface="+mj-lt"/>
                <a:buAutoNum type="arabicPeriod"/>
              </a:pPr>
              <a:r>
                <a:rPr lang="en-US" sz="1400" b="0" i="0" strike="noStrike" cap="none" spc="0" baseline="0" dirty="0">
                  <a:solidFill>
                    <a:srgbClr val="000000"/>
                  </a:solidFill>
                  <a:effectLst/>
                  <a:latin typeface="Times New Roman"/>
                  <a:ea typeface="Times New Roman"/>
                  <a:cs typeface="Times New Roman"/>
                </a:rPr>
                <a:t>Subsequent project arrangement</a:t>
              </a:r>
            </a:p>
          </p:txBody>
        </p:sp>
        <p:cxnSp>
          <p:nvCxnSpPr>
            <p:cNvPr id="28" name="直接箭头连接符 27">
              <a:extLst>
                <a:ext uri="{FF2B5EF4-FFF2-40B4-BE49-F238E27FC236}">
                  <a16:creationId xmlns:a16="http://schemas.microsoft.com/office/drawing/2014/main" id="{447852FC-6E7A-42CF-8F63-C30E40DC0476}"/>
                </a:ext>
              </a:extLst>
            </p:cNvPr>
            <p:cNvCxnSpPr/>
            <p:nvPr/>
          </p:nvCxnSpPr>
          <p:spPr>
            <a:xfrm>
              <a:off x="2840044" y="2079417"/>
              <a:ext cx="65258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43B4DD00-103B-42E6-94BC-D9B237BA923E}"/>
                </a:ext>
              </a:extLst>
            </p:cNvPr>
            <p:cNvCxnSpPr/>
            <p:nvPr/>
          </p:nvCxnSpPr>
          <p:spPr>
            <a:xfrm>
              <a:off x="5061505" y="2996952"/>
              <a:ext cx="125051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EFA36BE6-124F-47AB-ADAF-A6EE5342EDEB}"/>
                </a:ext>
              </a:extLst>
            </p:cNvPr>
            <p:cNvCxnSpPr/>
            <p:nvPr/>
          </p:nvCxnSpPr>
          <p:spPr>
            <a:xfrm>
              <a:off x="5061505" y="3933056"/>
              <a:ext cx="125051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29D595A9-80F3-47DD-835F-53767C68ABD3}"/>
                </a:ext>
              </a:extLst>
            </p:cNvPr>
            <p:cNvCxnSpPr/>
            <p:nvPr/>
          </p:nvCxnSpPr>
          <p:spPr>
            <a:xfrm>
              <a:off x="5061505" y="5098229"/>
              <a:ext cx="125051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C72301FD-EF5C-4F74-B269-17EC885BA4B7}"/>
                </a:ext>
              </a:extLst>
            </p:cNvPr>
            <p:cNvCxnSpPr/>
            <p:nvPr/>
          </p:nvCxnSpPr>
          <p:spPr>
            <a:xfrm>
              <a:off x="5061505" y="5877272"/>
              <a:ext cx="125051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6D126867-3EDC-484B-B41E-623907AE62C1}"/>
                </a:ext>
              </a:extLst>
            </p:cNvPr>
            <p:cNvCxnSpPr/>
            <p:nvPr/>
          </p:nvCxnSpPr>
          <p:spPr>
            <a:xfrm flipH="1">
              <a:off x="4277066" y="3343441"/>
              <a:ext cx="0" cy="3163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E35871E1-8B6E-4E1D-8F1D-92172E03A638}"/>
                </a:ext>
              </a:extLst>
            </p:cNvPr>
            <p:cNvCxnSpPr/>
            <p:nvPr/>
          </p:nvCxnSpPr>
          <p:spPr>
            <a:xfrm flipH="1">
              <a:off x="4277066" y="4324686"/>
              <a:ext cx="0" cy="40045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790846FF-FB11-4017-8DA6-AC373FBA890F}"/>
                </a:ext>
              </a:extLst>
            </p:cNvPr>
            <p:cNvCxnSpPr/>
            <p:nvPr/>
          </p:nvCxnSpPr>
          <p:spPr>
            <a:xfrm flipH="1">
              <a:off x="4277066" y="5414236"/>
              <a:ext cx="2" cy="19321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5E484251-BCC8-4FD6-8D25-368D625AE8BF}"/>
                </a:ext>
              </a:extLst>
            </p:cNvPr>
            <p:cNvSpPr txBox="1"/>
            <p:nvPr/>
          </p:nvSpPr>
          <p:spPr>
            <a:xfrm>
              <a:off x="5383707" y="2685274"/>
              <a:ext cx="865732" cy="366126"/>
            </a:xfrm>
            <a:prstGeom prst="rect">
              <a:avLst/>
            </a:prstGeom>
            <a:noFill/>
          </p:spPr>
          <p:txBody>
            <a:bodyPr wrap="none" rtlCol="0">
              <a:spAutoFit/>
            </a:bodyPr>
            <a:lstStyle/>
            <a:p>
              <a:r>
                <a:rPr lang="en-US" sz="1800" b="0" i="0" strike="noStrike" cap="none" spc="0" baseline="0">
                  <a:solidFill>
                    <a:srgbClr val="000000"/>
                  </a:solidFill>
                  <a:effectLst/>
                  <a:latin typeface="Times New Roman"/>
                  <a:ea typeface="Times New Roman"/>
                  <a:cs typeface="Times New Roman"/>
                </a:rPr>
                <a:t>Output</a:t>
              </a:r>
            </a:p>
          </p:txBody>
        </p:sp>
        <p:sp>
          <p:nvSpPr>
            <p:cNvPr id="37" name="文本框 36">
              <a:extLst>
                <a:ext uri="{FF2B5EF4-FFF2-40B4-BE49-F238E27FC236}">
                  <a16:creationId xmlns:a16="http://schemas.microsoft.com/office/drawing/2014/main" id="{2118AD41-0904-40F1-8CA5-1B9C860B8A6F}"/>
                </a:ext>
              </a:extLst>
            </p:cNvPr>
            <p:cNvSpPr txBox="1"/>
            <p:nvPr/>
          </p:nvSpPr>
          <p:spPr>
            <a:xfrm>
              <a:off x="5383706" y="3608660"/>
              <a:ext cx="865732" cy="366126"/>
            </a:xfrm>
            <a:prstGeom prst="rect">
              <a:avLst/>
            </a:prstGeom>
            <a:noFill/>
          </p:spPr>
          <p:txBody>
            <a:bodyPr wrap="none" rtlCol="0">
              <a:spAutoFit/>
            </a:bodyPr>
            <a:lstStyle/>
            <a:p>
              <a:r>
                <a:rPr lang="en-US" sz="1800" b="0" i="0" strike="noStrike" cap="none" spc="0" baseline="0">
                  <a:solidFill>
                    <a:srgbClr val="000000"/>
                  </a:solidFill>
                  <a:effectLst/>
                  <a:latin typeface="Times New Roman"/>
                  <a:ea typeface="Times New Roman"/>
                  <a:cs typeface="Times New Roman"/>
                </a:rPr>
                <a:t>Output</a:t>
              </a:r>
            </a:p>
          </p:txBody>
        </p:sp>
        <p:sp>
          <p:nvSpPr>
            <p:cNvPr id="38" name="文本框 37">
              <a:extLst>
                <a:ext uri="{FF2B5EF4-FFF2-40B4-BE49-F238E27FC236}">
                  <a16:creationId xmlns:a16="http://schemas.microsoft.com/office/drawing/2014/main" id="{95F214C5-86F9-4C40-AA4F-0AADD5634A61}"/>
                </a:ext>
              </a:extLst>
            </p:cNvPr>
            <p:cNvSpPr txBox="1"/>
            <p:nvPr/>
          </p:nvSpPr>
          <p:spPr>
            <a:xfrm>
              <a:off x="5383705" y="4761114"/>
              <a:ext cx="865732" cy="366126"/>
            </a:xfrm>
            <a:prstGeom prst="rect">
              <a:avLst/>
            </a:prstGeom>
            <a:noFill/>
          </p:spPr>
          <p:txBody>
            <a:bodyPr wrap="none" rtlCol="0">
              <a:spAutoFit/>
            </a:bodyPr>
            <a:lstStyle/>
            <a:p>
              <a:r>
                <a:rPr lang="en-US" sz="1800" b="0" i="0" strike="noStrike" cap="none" spc="0" baseline="0">
                  <a:solidFill>
                    <a:srgbClr val="000000"/>
                  </a:solidFill>
                  <a:effectLst/>
                  <a:latin typeface="Times New Roman"/>
                  <a:ea typeface="Times New Roman"/>
                  <a:cs typeface="Times New Roman"/>
                </a:rPr>
                <a:t>Output</a:t>
              </a:r>
            </a:p>
          </p:txBody>
        </p:sp>
        <p:sp>
          <p:nvSpPr>
            <p:cNvPr id="39" name="文本框 38">
              <a:extLst>
                <a:ext uri="{FF2B5EF4-FFF2-40B4-BE49-F238E27FC236}">
                  <a16:creationId xmlns:a16="http://schemas.microsoft.com/office/drawing/2014/main" id="{A4406DC8-212A-4537-80E4-AF5ACBB1D6E6}"/>
                </a:ext>
              </a:extLst>
            </p:cNvPr>
            <p:cNvSpPr txBox="1"/>
            <p:nvPr/>
          </p:nvSpPr>
          <p:spPr>
            <a:xfrm>
              <a:off x="5383704" y="5455432"/>
              <a:ext cx="865732" cy="366126"/>
            </a:xfrm>
            <a:prstGeom prst="rect">
              <a:avLst/>
            </a:prstGeom>
            <a:noFill/>
          </p:spPr>
          <p:txBody>
            <a:bodyPr wrap="none" rtlCol="0">
              <a:spAutoFit/>
            </a:bodyPr>
            <a:lstStyle/>
            <a:p>
              <a:r>
                <a:rPr lang="en-US" sz="1800" b="0" i="0" strike="noStrike" cap="none" spc="0" baseline="0">
                  <a:solidFill>
                    <a:srgbClr val="000000"/>
                  </a:solidFill>
                  <a:effectLst/>
                  <a:latin typeface="Times New Roman"/>
                  <a:ea typeface="Times New Roman"/>
                  <a:cs typeface="Times New Roman"/>
                </a:rPr>
                <a:t>Output</a:t>
              </a:r>
            </a:p>
          </p:txBody>
        </p:sp>
      </p:grpSp>
    </p:spTree>
    <p:extLst>
      <p:ext uri="{BB962C8B-B14F-4D97-AF65-F5344CB8AC3E}">
        <p14:creationId xmlns:p14="http://schemas.microsoft.com/office/powerpoint/2010/main" val="6671208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D00A85-549B-4828-BFEA-7D35A4E6F73E}"/>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2.2 System </a:t>
            </a:r>
            <a:r>
              <a:rPr lang="en-US" dirty="0">
                <a:latin typeface="Times New Roman"/>
                <a:ea typeface="Times New Roman"/>
                <a:cs typeface="Times New Roman"/>
              </a:rPr>
              <a:t>R</a:t>
            </a:r>
            <a:r>
              <a:rPr lang="en-US" sz="3600" b="1" i="0" strike="noStrike" cap="none" spc="0" baseline="0" dirty="0">
                <a:solidFill>
                  <a:srgbClr val="00A4FF"/>
                </a:solidFill>
                <a:effectLst/>
                <a:latin typeface="Times New Roman"/>
                <a:ea typeface="Times New Roman"/>
                <a:cs typeface="Times New Roman"/>
              </a:rPr>
              <a:t>esearch</a:t>
            </a:r>
          </a:p>
        </p:txBody>
      </p:sp>
      <p:graphicFrame>
        <p:nvGraphicFramePr>
          <p:cNvPr id="4" name="表格 3">
            <a:extLst>
              <a:ext uri="{FF2B5EF4-FFF2-40B4-BE49-F238E27FC236}">
                <a16:creationId xmlns:a16="http://schemas.microsoft.com/office/drawing/2014/main" id="{10CAB21D-320A-4E04-BEFF-EB39D9098E39}"/>
              </a:ext>
            </a:extLst>
          </p:cNvPr>
          <p:cNvGraphicFramePr>
            <a:graphicFrameLocks noGrp="1"/>
          </p:cNvGraphicFramePr>
          <p:nvPr>
            <p:extLst>
              <p:ext uri="{D42A27DB-BD31-4B8C-83A1-F6EECF244321}">
                <p14:modId xmlns:p14="http://schemas.microsoft.com/office/powerpoint/2010/main" val="2257433538"/>
              </p:ext>
            </p:extLst>
          </p:nvPr>
        </p:nvGraphicFramePr>
        <p:xfrm>
          <a:off x="4079776" y="1136946"/>
          <a:ext cx="7848872" cy="4956560"/>
        </p:xfrm>
        <a:graphic>
          <a:graphicData uri="http://schemas.openxmlformats.org/drawingml/2006/table">
            <a:tbl>
              <a:tblPr firstRow="1" bandRow="1">
                <a:tableStyleId>{5C22544A-7EE6-4342-B048-85BDC9FD1C3A}</a:tableStyleId>
              </a:tblPr>
              <a:tblGrid>
                <a:gridCol w="2126929">
                  <a:extLst>
                    <a:ext uri="{9D8B030D-6E8A-4147-A177-3AD203B41FA5}">
                      <a16:colId xmlns:a16="http://schemas.microsoft.com/office/drawing/2014/main" val="1885900148"/>
                    </a:ext>
                  </a:extLst>
                </a:gridCol>
                <a:gridCol w="5721943">
                  <a:extLst>
                    <a:ext uri="{9D8B030D-6E8A-4147-A177-3AD203B41FA5}">
                      <a16:colId xmlns:a16="http://schemas.microsoft.com/office/drawing/2014/main" val="3176161308"/>
                    </a:ext>
                  </a:extLst>
                </a:gridCol>
              </a:tblGrid>
              <a:tr h="370840">
                <a:tc>
                  <a:txBody>
                    <a:bodyPr/>
                    <a:lstStyle/>
                    <a:p>
                      <a:pPr algn="ctr"/>
                      <a:r>
                        <a:rPr lang="en-US" sz="1400" b="1" i="0" strike="noStrike" cap="none" spc="0" baseline="0" dirty="0">
                          <a:solidFill>
                            <a:srgbClr val="FFFFFF"/>
                          </a:solidFill>
                          <a:effectLst/>
                          <a:latin typeface="Times New Roman"/>
                          <a:ea typeface="Times New Roman"/>
                          <a:cs typeface="Times New Roman"/>
                        </a:rPr>
                        <a:t>Item</a:t>
                      </a:r>
                    </a:p>
                  </a:txBody>
                  <a:tcPr/>
                </a:tc>
                <a:tc>
                  <a:txBody>
                    <a:bodyPr/>
                    <a:lstStyle/>
                    <a:p>
                      <a:pPr algn="ctr"/>
                      <a:r>
                        <a:rPr lang="en-US" sz="1400" b="1" i="0" strike="noStrike" cap="none" spc="0" baseline="0">
                          <a:solidFill>
                            <a:srgbClr val="FFFFFF"/>
                          </a:solidFill>
                          <a:effectLst/>
                          <a:latin typeface="Times New Roman"/>
                          <a:ea typeface="Times New Roman"/>
                          <a:cs typeface="Times New Roman"/>
                        </a:rPr>
                        <a:t>Content</a:t>
                      </a:r>
                    </a:p>
                  </a:txBody>
                  <a:tcPr/>
                </a:tc>
                <a:extLst>
                  <a:ext uri="{0D108BD9-81ED-4DB2-BD59-A6C34878D82A}">
                    <a16:rowId xmlns:a16="http://schemas.microsoft.com/office/drawing/2014/main" val="3423111160"/>
                  </a:ext>
                </a:extLst>
              </a:tr>
              <a:tr h="370840">
                <a:tc>
                  <a:txBody>
                    <a:bodyPr/>
                    <a:lstStyle/>
                    <a:p>
                      <a:pPr algn="ctr"/>
                      <a:r>
                        <a:rPr lang="en-US" sz="1400" b="0" i="0" strike="noStrike" cap="none" spc="0" baseline="0">
                          <a:solidFill>
                            <a:srgbClr val="000000"/>
                          </a:solidFill>
                          <a:effectLst/>
                          <a:latin typeface="Times New Roman"/>
                          <a:ea typeface="Times New Roman"/>
                          <a:cs typeface="Times New Roman"/>
                        </a:rPr>
                        <a:t>Business research</a:t>
                      </a:r>
                    </a:p>
                  </a:txBody>
                  <a:tcPr anchor="ctr"/>
                </a:tc>
                <a:tc>
                  <a:txBody>
                    <a:bodyPr/>
                    <a:lstStyle/>
                    <a:p>
                      <a:pPr>
                        <a:lnSpc>
                          <a:spcPct val="150000"/>
                        </a:lnSpc>
                      </a:pPr>
                      <a:r>
                        <a:rPr lang="en-US" sz="1400" b="0" i="0" strike="noStrike" cap="none" spc="0" baseline="0">
                          <a:solidFill>
                            <a:srgbClr val="000000"/>
                          </a:solidFill>
                          <a:effectLst/>
                          <a:latin typeface="Times New Roman"/>
                          <a:ea typeface="Times New Roman"/>
                          <a:cs typeface="Times New Roman"/>
                        </a:rPr>
                        <a:t>System name, owner unit, business description and service objects, development/operation status, and system type</a:t>
                      </a:r>
                    </a:p>
                  </a:txBody>
                  <a:tcPr/>
                </a:tc>
                <a:extLst>
                  <a:ext uri="{0D108BD9-81ED-4DB2-BD59-A6C34878D82A}">
                    <a16:rowId xmlns:a16="http://schemas.microsoft.com/office/drawing/2014/main" val="2488141635"/>
                  </a:ext>
                </a:extLst>
              </a:tr>
              <a:tr h="370840">
                <a:tc rowSpan="7">
                  <a:txBody>
                    <a:bodyPr/>
                    <a:lstStyle/>
                    <a:p>
                      <a:pPr algn="ctr"/>
                      <a:r>
                        <a:rPr lang="en-US" sz="1400" b="0" i="0" strike="noStrike" cap="none" spc="0" baseline="0" dirty="0">
                          <a:solidFill>
                            <a:srgbClr val="000000"/>
                          </a:solidFill>
                          <a:effectLst/>
                          <a:latin typeface="Times New Roman"/>
                          <a:ea typeface="Times New Roman"/>
                          <a:cs typeface="Times New Roman"/>
                        </a:rPr>
                        <a:t>System architecture research</a:t>
                      </a:r>
                    </a:p>
                  </a:txBody>
                  <a:tcPr anchor="ctr"/>
                </a:tc>
                <a:tc>
                  <a:txBody>
                    <a:bodyPr/>
                    <a:lstStyle/>
                    <a:p>
                      <a:pPr>
                        <a:lnSpc>
                          <a:spcPct val="150000"/>
                        </a:lnSpc>
                      </a:pPr>
                      <a:r>
                        <a:rPr lang="en-US" sz="1400" b="0" i="0" strike="noStrike" cap="none" spc="0" baseline="0" dirty="0">
                          <a:solidFill>
                            <a:srgbClr val="000000"/>
                          </a:solidFill>
                          <a:effectLst/>
                          <a:latin typeface="Times New Roman"/>
                          <a:ea typeface="Times New Roman"/>
                          <a:cs typeface="Times New Roman"/>
                        </a:rPr>
                        <a:t>Peripheral device and commercial software requirements (antivirus software, etc.)</a:t>
                      </a:r>
                    </a:p>
                  </a:txBody>
                  <a:tcPr/>
                </a:tc>
                <a:extLst>
                  <a:ext uri="{0D108BD9-81ED-4DB2-BD59-A6C34878D82A}">
                    <a16:rowId xmlns:a16="http://schemas.microsoft.com/office/drawing/2014/main" val="73224551"/>
                  </a:ext>
                </a:extLst>
              </a:tr>
              <a:tr h="370840">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nSpc>
                          <a:spcPct val="150000"/>
                        </a:lnSpc>
                      </a:pPr>
                      <a:r>
                        <a:rPr lang="en-US" sz="1400" b="0" i="0" strike="noStrike" cap="none" spc="0" baseline="0" dirty="0">
                          <a:solidFill>
                            <a:srgbClr val="000000"/>
                          </a:solidFill>
                          <a:effectLst/>
                          <a:latin typeface="Times New Roman"/>
                          <a:ea typeface="Times New Roman"/>
                          <a:cs typeface="Times New Roman"/>
                        </a:rPr>
                        <a:t>Network requirements (network topology, number of subnets, subnet information, etc.)</a:t>
                      </a:r>
                    </a:p>
                  </a:txBody>
                  <a:tcPr/>
                </a:tc>
                <a:extLst>
                  <a:ext uri="{0D108BD9-81ED-4DB2-BD59-A6C34878D82A}">
                    <a16:rowId xmlns:a16="http://schemas.microsoft.com/office/drawing/2014/main" val="1131136223"/>
                  </a:ext>
                </a:extLst>
              </a:tr>
              <a:tr h="370840">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nSpc>
                          <a:spcPct val="150000"/>
                        </a:lnSpc>
                      </a:pPr>
                      <a:r>
                        <a:rPr lang="en-US" sz="1400" b="0" i="0" strike="noStrike" cap="none" spc="0" baseline="0" dirty="0">
                          <a:solidFill>
                            <a:srgbClr val="000000"/>
                          </a:solidFill>
                          <a:effectLst/>
                          <a:latin typeface="Times New Roman"/>
                          <a:ea typeface="Times New Roman"/>
                          <a:cs typeface="Times New Roman"/>
                        </a:rPr>
                        <a:t>Transformation rules (specific conditions for system transformation, etc.)</a:t>
                      </a:r>
                    </a:p>
                  </a:txBody>
                  <a:tcPr/>
                </a:tc>
                <a:extLst>
                  <a:ext uri="{0D108BD9-81ED-4DB2-BD59-A6C34878D82A}">
                    <a16:rowId xmlns:a16="http://schemas.microsoft.com/office/drawing/2014/main" val="3777205816"/>
                  </a:ext>
                </a:extLst>
              </a:tr>
              <a:tr h="370840">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nSpc>
                          <a:spcPct val="150000"/>
                        </a:lnSpc>
                      </a:pPr>
                      <a:r>
                        <a:rPr lang="en-US" sz="1400" b="0" i="0" strike="noStrike" cap="none" spc="0" baseline="0" dirty="0">
                          <a:solidFill>
                            <a:srgbClr val="000000"/>
                          </a:solidFill>
                          <a:effectLst/>
                          <a:latin typeface="Times New Roman"/>
                          <a:ea typeface="Times New Roman"/>
                          <a:cs typeface="Times New Roman"/>
                        </a:rPr>
                        <a:t>Dependency of system modules (list of the relationships between modules)</a:t>
                      </a:r>
                    </a:p>
                  </a:txBody>
                  <a:tcPr/>
                </a:tc>
                <a:extLst>
                  <a:ext uri="{0D108BD9-81ED-4DB2-BD59-A6C34878D82A}">
                    <a16:rowId xmlns:a16="http://schemas.microsoft.com/office/drawing/2014/main" val="33932859"/>
                  </a:ext>
                </a:extLst>
              </a:tr>
              <a:tr h="370840">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nSpc>
                          <a:spcPct val="150000"/>
                        </a:lnSpc>
                      </a:pPr>
                      <a:r>
                        <a:rPr lang="en-US" sz="1400" b="0" i="0" strike="noStrike" cap="none" spc="0" baseline="0" dirty="0">
                          <a:solidFill>
                            <a:srgbClr val="000000"/>
                          </a:solidFill>
                          <a:effectLst/>
                          <a:latin typeface="Times New Roman"/>
                          <a:ea typeface="Times New Roman"/>
                          <a:cs typeface="Times New Roman"/>
                        </a:rPr>
                        <a:t>Security requirements (account security requirements, network security requirements, etc.)</a:t>
                      </a:r>
                    </a:p>
                  </a:txBody>
                  <a:tcPr/>
                </a:tc>
                <a:extLst>
                  <a:ext uri="{0D108BD9-81ED-4DB2-BD59-A6C34878D82A}">
                    <a16:rowId xmlns:a16="http://schemas.microsoft.com/office/drawing/2014/main" val="375483424"/>
                  </a:ext>
                </a:extLst>
              </a:tr>
              <a:tr h="370840">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nSpc>
                          <a:spcPct val="150000"/>
                        </a:lnSpc>
                      </a:pPr>
                      <a:r>
                        <a:rPr lang="en-US" sz="1400" b="0" i="0" strike="noStrike" cap="none" spc="0" baseline="0" dirty="0">
                          <a:solidFill>
                            <a:srgbClr val="000000"/>
                          </a:solidFill>
                          <a:effectLst/>
                          <a:latin typeface="Times New Roman"/>
                          <a:ea typeface="Times New Roman"/>
                          <a:cs typeface="Times New Roman"/>
                        </a:rPr>
                        <a:t>Resource utilization (utilization rates of CPU, memory, disk, and other resource)</a:t>
                      </a:r>
                    </a:p>
                  </a:txBody>
                  <a:tcPr/>
                </a:tc>
                <a:extLst>
                  <a:ext uri="{0D108BD9-81ED-4DB2-BD59-A6C34878D82A}">
                    <a16:rowId xmlns:a16="http://schemas.microsoft.com/office/drawing/2014/main" val="1819434767"/>
                  </a:ext>
                </a:extLst>
              </a:tr>
              <a:tr h="370840">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nSpc>
                          <a:spcPct val="150000"/>
                        </a:lnSpc>
                      </a:pPr>
                      <a:r>
                        <a:rPr lang="en-US" sz="1400" b="0" i="0" strike="noStrike" cap="none" spc="0" baseline="0" dirty="0">
                          <a:solidFill>
                            <a:srgbClr val="000000"/>
                          </a:solidFill>
                          <a:effectLst/>
                          <a:latin typeface="Times New Roman"/>
                          <a:ea typeface="Times New Roman"/>
                          <a:cs typeface="Times New Roman"/>
                        </a:rPr>
                        <a:t>System type (Linux-based, Windows-based, etc.)</a:t>
                      </a:r>
                    </a:p>
                  </a:txBody>
                  <a:tcPr/>
                </a:tc>
                <a:extLst>
                  <a:ext uri="{0D108BD9-81ED-4DB2-BD59-A6C34878D82A}">
                    <a16:rowId xmlns:a16="http://schemas.microsoft.com/office/drawing/2014/main" val="1452570448"/>
                  </a:ext>
                </a:extLst>
              </a:tr>
            </a:tbl>
          </a:graphicData>
        </a:graphic>
      </p:graphicFrame>
      <p:sp>
        <p:nvSpPr>
          <p:cNvPr id="5" name="内容占位符 2">
            <a:extLst>
              <a:ext uri="{FF2B5EF4-FFF2-40B4-BE49-F238E27FC236}">
                <a16:creationId xmlns:a16="http://schemas.microsoft.com/office/drawing/2014/main" id="{8AC1D3BA-10E5-4BEB-890D-44C151A67770}"/>
              </a:ext>
            </a:extLst>
          </p:cNvPr>
          <p:cNvSpPr>
            <a:spLocks noGrp="1"/>
          </p:cNvSpPr>
          <p:nvPr>
            <p:ph idx="1"/>
          </p:nvPr>
        </p:nvSpPr>
        <p:spPr>
          <a:xfrm>
            <a:off x="0" y="1340768"/>
            <a:ext cx="10658399" cy="5040559"/>
          </a:xfrm>
        </p:spPr>
        <p:txBody>
          <a:bodyPr/>
          <a:lstStyle/>
          <a:p>
            <a:pPr marL="342900" indent="-342900">
              <a:buFont typeface="Wingdings" panose="05000000000000000000" pitchFamily="2" charset="2"/>
              <a:buChar char="l"/>
            </a:pPr>
            <a:r>
              <a:rPr lang="en-US" sz="2000" dirty="0">
                <a:solidFill>
                  <a:srgbClr val="000000"/>
                </a:solidFill>
                <a:latin typeface="Times New Roman"/>
                <a:ea typeface="Times New Roman"/>
                <a:cs typeface="Times New Roman"/>
              </a:rPr>
              <a:t>R</a:t>
            </a:r>
            <a:r>
              <a:rPr lang="en-US" sz="2000" b="0" i="0" strike="noStrike" cap="none" spc="0" baseline="0" dirty="0">
                <a:solidFill>
                  <a:srgbClr val="000000"/>
                </a:solidFill>
                <a:effectLst/>
                <a:latin typeface="Times New Roman"/>
                <a:ea typeface="Times New Roman"/>
                <a:cs typeface="Times New Roman"/>
              </a:rPr>
              <a:t>esearch consists of </a:t>
            </a:r>
          </a:p>
          <a:p>
            <a:r>
              <a:rPr lang="zh-CN" altLang="en-US" sz="2000" dirty="0">
                <a:solidFill>
                  <a:srgbClr val="000000"/>
                </a:solidFill>
                <a:latin typeface="Times New Roman"/>
                <a:ea typeface="Times New Roman"/>
                <a:cs typeface="Times New Roman"/>
              </a:rPr>
              <a:t>      </a:t>
            </a:r>
            <a:r>
              <a:rPr lang="en-US" sz="2000" b="0" i="0" strike="noStrike" cap="none" spc="0" baseline="0" dirty="0">
                <a:solidFill>
                  <a:srgbClr val="000000"/>
                </a:solidFill>
                <a:effectLst/>
                <a:latin typeface="Times New Roman"/>
                <a:ea typeface="Times New Roman"/>
                <a:cs typeface="Times New Roman"/>
              </a:rPr>
              <a:t>four parts:</a:t>
            </a:r>
            <a:endParaRPr lang="en-US" altLang="zh-CN" sz="2000" dirty="0"/>
          </a:p>
          <a:p>
            <a:pPr marL="1178963" lvl="1" indent="-342900"/>
            <a:r>
              <a:rPr lang="en-US" sz="1800" b="0" i="0" strike="noStrike" cap="none" spc="0" baseline="0" dirty="0">
                <a:solidFill>
                  <a:srgbClr val="000000"/>
                </a:solidFill>
                <a:effectLst/>
                <a:latin typeface="Times New Roman"/>
                <a:ea typeface="Times New Roman"/>
                <a:cs typeface="Times New Roman"/>
              </a:rPr>
              <a:t>Business research</a:t>
            </a:r>
            <a:endParaRPr lang="en-US" altLang="zh-CN" sz="1800" dirty="0">
              <a:latin typeface="腾讯体 W7" panose="020C08030202040F0204" pitchFamily="34" charset="-122"/>
              <a:ea typeface="腾讯体 W7" panose="020C08030202040F0204" pitchFamily="34" charset="-122"/>
            </a:endParaRPr>
          </a:p>
          <a:p>
            <a:pPr marL="1178963" lvl="1" indent="-342900"/>
            <a:r>
              <a:rPr lang="en-US" sz="1800" b="0" i="0" strike="noStrike" cap="none" spc="0" baseline="0" dirty="0">
                <a:solidFill>
                  <a:srgbClr val="000000"/>
                </a:solidFill>
                <a:effectLst/>
                <a:latin typeface="Times New Roman"/>
                <a:ea typeface="Times New Roman"/>
                <a:cs typeface="Times New Roman"/>
              </a:rPr>
              <a:t>System architecture research</a:t>
            </a:r>
            <a:endParaRPr lang="en-US" altLang="zh-CN" sz="1800" dirty="0">
              <a:latin typeface="腾讯体 W7" panose="020C08030202040F0204" pitchFamily="34" charset="-122"/>
              <a:ea typeface="腾讯体 W7" panose="020C08030202040F0204" pitchFamily="34" charset="-122"/>
            </a:endParaRPr>
          </a:p>
          <a:p>
            <a:pPr marL="1178963" lvl="1" indent="-342900"/>
            <a:r>
              <a:rPr lang="en-US" sz="1800" b="0" i="0" strike="noStrike" cap="none" spc="0" baseline="0" dirty="0">
                <a:solidFill>
                  <a:srgbClr val="000000"/>
                </a:solidFill>
                <a:effectLst/>
                <a:latin typeface="Times New Roman"/>
                <a:ea typeface="Times New Roman"/>
                <a:cs typeface="Times New Roman"/>
              </a:rPr>
              <a:t>Database research</a:t>
            </a:r>
            <a:endParaRPr lang="en-US" altLang="zh-CN" sz="1800" dirty="0">
              <a:latin typeface="腾讯体 W7" panose="020C08030202040F0204" pitchFamily="34" charset="-122"/>
              <a:ea typeface="腾讯体 W7" panose="020C08030202040F0204" pitchFamily="34" charset="-122"/>
            </a:endParaRPr>
          </a:p>
          <a:p>
            <a:pPr marL="1178963" lvl="1" indent="-342900"/>
            <a:r>
              <a:rPr lang="en-US" sz="1800" b="0" i="0" strike="noStrike" cap="none" spc="0" baseline="0" dirty="0">
                <a:solidFill>
                  <a:srgbClr val="000000"/>
                </a:solidFill>
                <a:effectLst/>
                <a:latin typeface="Times New Roman"/>
                <a:ea typeface="Times New Roman"/>
                <a:cs typeface="Times New Roman"/>
              </a:rPr>
              <a:t>Application research</a:t>
            </a:r>
          </a:p>
        </p:txBody>
      </p:sp>
    </p:spTree>
    <p:extLst>
      <p:ext uri="{BB962C8B-B14F-4D97-AF65-F5344CB8AC3E}">
        <p14:creationId xmlns:p14="http://schemas.microsoft.com/office/powerpoint/2010/main" val="20018146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D00A85-549B-4828-BFEA-7D35A4E6F73E}"/>
              </a:ext>
            </a:extLst>
          </p:cNvPr>
          <p:cNvSpPr>
            <a:spLocks noGrp="1"/>
          </p:cNvSpPr>
          <p:nvPr>
            <p:ph type="title"/>
          </p:nvPr>
        </p:nvSpPr>
        <p:spPr>
          <a:xfrm>
            <a:off x="1185442" y="0"/>
            <a:ext cx="9821113" cy="907731"/>
          </a:xfrm>
        </p:spPr>
        <p:txBody>
          <a:bodyPr/>
          <a:lstStyle/>
          <a:p>
            <a:r>
              <a:rPr lang="en-US" sz="3600" b="1" i="0" strike="noStrike" cap="none" spc="0" baseline="0" dirty="0">
                <a:solidFill>
                  <a:srgbClr val="00A4FF"/>
                </a:solidFill>
                <a:effectLst/>
                <a:latin typeface="Times New Roman"/>
                <a:ea typeface="Times New Roman"/>
                <a:cs typeface="Times New Roman"/>
              </a:rPr>
              <a:t>2.2 System </a:t>
            </a:r>
            <a:r>
              <a:rPr lang="en-US" dirty="0">
                <a:latin typeface="Times New Roman"/>
                <a:ea typeface="Times New Roman"/>
                <a:cs typeface="Times New Roman"/>
              </a:rPr>
              <a:t>R</a:t>
            </a:r>
            <a:r>
              <a:rPr lang="en-US" sz="3600" b="1" i="0" strike="noStrike" cap="none" spc="0" baseline="0" dirty="0">
                <a:solidFill>
                  <a:srgbClr val="00A4FF"/>
                </a:solidFill>
                <a:effectLst/>
                <a:latin typeface="Times New Roman"/>
                <a:ea typeface="Times New Roman"/>
                <a:cs typeface="Times New Roman"/>
              </a:rPr>
              <a:t>esearch (continued)</a:t>
            </a:r>
          </a:p>
        </p:txBody>
      </p:sp>
      <p:graphicFrame>
        <p:nvGraphicFramePr>
          <p:cNvPr id="4" name="表格 3">
            <a:extLst>
              <a:ext uri="{FF2B5EF4-FFF2-40B4-BE49-F238E27FC236}">
                <a16:creationId xmlns:a16="http://schemas.microsoft.com/office/drawing/2014/main" id="{10CAB21D-320A-4E04-BEFF-EB39D9098E39}"/>
              </a:ext>
            </a:extLst>
          </p:cNvPr>
          <p:cNvGraphicFramePr>
            <a:graphicFrameLocks noGrp="1"/>
          </p:cNvGraphicFramePr>
          <p:nvPr>
            <p:extLst>
              <p:ext uri="{D42A27DB-BD31-4B8C-83A1-F6EECF244321}">
                <p14:modId xmlns:p14="http://schemas.microsoft.com/office/powerpoint/2010/main" val="3168774526"/>
              </p:ext>
            </p:extLst>
          </p:nvPr>
        </p:nvGraphicFramePr>
        <p:xfrm>
          <a:off x="1825960" y="1340768"/>
          <a:ext cx="8540079" cy="4806188"/>
        </p:xfrm>
        <a:graphic>
          <a:graphicData uri="http://schemas.openxmlformats.org/drawingml/2006/table">
            <a:tbl>
              <a:tblPr firstRow="1" bandRow="1">
                <a:tableStyleId>{5C22544A-7EE6-4342-B048-85BDC9FD1C3A}</a:tableStyleId>
              </a:tblPr>
              <a:tblGrid>
                <a:gridCol w="2523640">
                  <a:extLst>
                    <a:ext uri="{9D8B030D-6E8A-4147-A177-3AD203B41FA5}">
                      <a16:colId xmlns:a16="http://schemas.microsoft.com/office/drawing/2014/main" val="1885900148"/>
                    </a:ext>
                  </a:extLst>
                </a:gridCol>
                <a:gridCol w="6016439">
                  <a:extLst>
                    <a:ext uri="{9D8B030D-6E8A-4147-A177-3AD203B41FA5}">
                      <a16:colId xmlns:a16="http://schemas.microsoft.com/office/drawing/2014/main" val="3176161308"/>
                    </a:ext>
                  </a:extLst>
                </a:gridCol>
              </a:tblGrid>
              <a:tr h="370840">
                <a:tc>
                  <a:txBody>
                    <a:bodyPr/>
                    <a:lstStyle/>
                    <a:p>
                      <a:pPr algn="ctr"/>
                      <a:r>
                        <a:rPr lang="en-US" sz="2000" b="1" i="0" strike="noStrike" cap="none" spc="0" baseline="0">
                          <a:solidFill>
                            <a:srgbClr val="FFFFFF"/>
                          </a:solidFill>
                          <a:effectLst/>
                          <a:latin typeface="Times New Roman"/>
                          <a:ea typeface="Times New Roman"/>
                          <a:cs typeface="Times New Roman"/>
                        </a:rPr>
                        <a:t>Item</a:t>
                      </a:r>
                    </a:p>
                  </a:txBody>
                  <a:tcPr anchor="ctr"/>
                </a:tc>
                <a:tc>
                  <a:txBody>
                    <a:bodyPr/>
                    <a:lstStyle/>
                    <a:p>
                      <a:pPr algn="ctr"/>
                      <a:r>
                        <a:rPr lang="en-US" sz="2000" b="1" i="0" strike="noStrike" cap="none" spc="0" baseline="0">
                          <a:solidFill>
                            <a:srgbClr val="FFFFFF"/>
                          </a:solidFill>
                          <a:effectLst/>
                          <a:latin typeface="Times New Roman"/>
                          <a:ea typeface="Times New Roman"/>
                          <a:cs typeface="Times New Roman"/>
                        </a:rPr>
                        <a:t>Content</a:t>
                      </a:r>
                    </a:p>
                  </a:txBody>
                  <a:tcPr anchor="ctr"/>
                </a:tc>
                <a:extLst>
                  <a:ext uri="{0D108BD9-81ED-4DB2-BD59-A6C34878D82A}">
                    <a16:rowId xmlns:a16="http://schemas.microsoft.com/office/drawing/2014/main" val="3423111160"/>
                  </a:ext>
                </a:extLst>
              </a:tr>
              <a:tr h="370840">
                <a:tc rowSpan="7">
                  <a:txBody>
                    <a:bodyPr/>
                    <a:lstStyle/>
                    <a:p>
                      <a:pPr algn="ctr"/>
                      <a:r>
                        <a:rPr lang="en-US" sz="1800" b="0" i="0" strike="noStrike" cap="none" spc="0" baseline="0">
                          <a:solidFill>
                            <a:srgbClr val="000000"/>
                          </a:solidFill>
                          <a:effectLst/>
                          <a:latin typeface="Times New Roman"/>
                          <a:ea typeface="Times New Roman"/>
                          <a:cs typeface="Times New Roman"/>
                        </a:rPr>
                        <a:t>Database research</a:t>
                      </a:r>
                    </a:p>
                  </a:txBody>
                  <a:tcPr anchor="ctr"/>
                </a:tc>
                <a:tc>
                  <a:txBody>
                    <a:bodyPr/>
                    <a:lstStyle/>
                    <a:p>
                      <a:pPr algn="l">
                        <a:lnSpc>
                          <a:spcPct val="150000"/>
                        </a:lnSpc>
                      </a:pPr>
                      <a:r>
                        <a:rPr lang="en-US" sz="1800" b="0" i="0" strike="noStrike" cap="none" spc="0" baseline="0">
                          <a:solidFill>
                            <a:srgbClr val="000000"/>
                          </a:solidFill>
                          <a:effectLst/>
                          <a:latin typeface="Times New Roman"/>
                          <a:ea typeface="Times New Roman"/>
                          <a:cs typeface="Times New Roman"/>
                        </a:rPr>
                        <a:t>Database vendor/version</a:t>
                      </a:r>
                    </a:p>
                  </a:txBody>
                  <a:tcPr anchor="ctr"/>
                </a:tc>
                <a:extLst>
                  <a:ext uri="{0D108BD9-81ED-4DB2-BD59-A6C34878D82A}">
                    <a16:rowId xmlns:a16="http://schemas.microsoft.com/office/drawing/2014/main" val="73224551"/>
                  </a:ext>
                </a:extLst>
              </a:tr>
              <a:tr h="370840">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gn="l">
                        <a:lnSpc>
                          <a:spcPct val="150000"/>
                        </a:lnSpc>
                      </a:pPr>
                      <a:r>
                        <a:rPr lang="en-US" sz="1800" b="0" i="0" strike="noStrike" cap="none" spc="0" baseline="0">
                          <a:solidFill>
                            <a:srgbClr val="000000"/>
                          </a:solidFill>
                          <a:effectLst/>
                          <a:latin typeface="Times New Roman"/>
                          <a:ea typeface="Times New Roman"/>
                          <a:cs typeface="Times New Roman"/>
                        </a:rPr>
                        <a:t>Database architecture (RAC? Primary/Secondary?)</a:t>
                      </a:r>
                    </a:p>
                  </a:txBody>
                  <a:tcPr anchor="ctr"/>
                </a:tc>
                <a:extLst>
                  <a:ext uri="{0D108BD9-81ED-4DB2-BD59-A6C34878D82A}">
                    <a16:rowId xmlns:a16="http://schemas.microsoft.com/office/drawing/2014/main" val="1131136223"/>
                  </a:ext>
                </a:extLst>
              </a:tr>
              <a:tr h="370840">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gn="l">
                        <a:lnSpc>
                          <a:spcPct val="150000"/>
                        </a:lnSpc>
                      </a:pPr>
                      <a:r>
                        <a:rPr lang="en-US" sz="1800" b="0" i="0" strike="noStrike" cap="none" spc="0" baseline="0">
                          <a:solidFill>
                            <a:srgbClr val="000000"/>
                          </a:solidFill>
                          <a:effectLst/>
                          <a:latin typeface="Times New Roman"/>
                          <a:ea typeface="Times New Roman"/>
                          <a:cs typeface="Times New Roman"/>
                        </a:rPr>
                        <a:t>Backup policy (cold backup, hot backup, and backup cycle)</a:t>
                      </a:r>
                    </a:p>
                  </a:txBody>
                  <a:tcPr anchor="ctr"/>
                </a:tc>
                <a:extLst>
                  <a:ext uri="{0D108BD9-81ED-4DB2-BD59-A6C34878D82A}">
                    <a16:rowId xmlns:a16="http://schemas.microsoft.com/office/drawing/2014/main" val="3777205816"/>
                  </a:ext>
                </a:extLst>
              </a:tr>
              <a:tr h="370840">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gn="l">
                        <a:lnSpc>
                          <a:spcPct val="150000"/>
                        </a:lnSpc>
                      </a:pPr>
                      <a:r>
                        <a:rPr lang="en-US" sz="1800" b="0" i="0" strike="noStrike" cap="none" spc="0" baseline="0" dirty="0">
                          <a:solidFill>
                            <a:srgbClr val="000000"/>
                          </a:solidFill>
                          <a:effectLst/>
                          <a:latin typeface="Times New Roman"/>
                          <a:ea typeface="Times New Roman"/>
                          <a:cs typeface="Times New Roman"/>
                        </a:rPr>
                        <a:t>Database capacity and traffic statistics (peak TPS, QPS, and number of connections)</a:t>
                      </a:r>
                    </a:p>
                  </a:txBody>
                  <a:tcPr anchor="ctr"/>
                </a:tc>
                <a:extLst>
                  <a:ext uri="{0D108BD9-81ED-4DB2-BD59-A6C34878D82A}">
                    <a16:rowId xmlns:a16="http://schemas.microsoft.com/office/drawing/2014/main" val="33932859"/>
                  </a:ext>
                </a:extLst>
              </a:tr>
              <a:tr h="370840">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gn="l">
                        <a:lnSpc>
                          <a:spcPct val="150000"/>
                        </a:lnSpc>
                      </a:pPr>
                      <a:r>
                        <a:rPr lang="en-US" sz="1800" b="0" i="0" strike="noStrike" cap="none" spc="0" baseline="0" dirty="0">
                          <a:solidFill>
                            <a:srgbClr val="000000"/>
                          </a:solidFill>
                          <a:effectLst/>
                          <a:latin typeface="Times New Roman"/>
                          <a:ea typeface="Times New Roman"/>
                          <a:cs typeface="Times New Roman"/>
                        </a:rPr>
                        <a:t>SQL collection (top * SQL queries with the highest number of database access requests and slow SQL queries)</a:t>
                      </a:r>
                    </a:p>
                  </a:txBody>
                  <a:tcPr anchor="ctr"/>
                </a:tc>
                <a:extLst>
                  <a:ext uri="{0D108BD9-81ED-4DB2-BD59-A6C34878D82A}">
                    <a16:rowId xmlns:a16="http://schemas.microsoft.com/office/drawing/2014/main" val="375483424"/>
                  </a:ext>
                </a:extLst>
              </a:tr>
              <a:tr h="370840">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gn="l">
                        <a:lnSpc>
                          <a:spcPct val="150000"/>
                        </a:lnSpc>
                      </a:pPr>
                      <a:r>
                        <a:rPr lang="en-US" sz="1800" b="0" i="0" strike="noStrike" cap="none" spc="0" baseline="0">
                          <a:solidFill>
                            <a:srgbClr val="000000"/>
                          </a:solidFill>
                          <a:effectLst/>
                          <a:latin typeface="Times New Roman"/>
                          <a:ea typeface="Times New Roman"/>
                          <a:cs typeface="Times New Roman"/>
                        </a:rPr>
                        <a:t>Collection of advanced database features (stored procedures, functions, triggers, and full-text indexes)</a:t>
                      </a:r>
                    </a:p>
                  </a:txBody>
                  <a:tcPr anchor="ctr"/>
                </a:tc>
                <a:extLst>
                  <a:ext uri="{0D108BD9-81ED-4DB2-BD59-A6C34878D82A}">
                    <a16:rowId xmlns:a16="http://schemas.microsoft.com/office/drawing/2014/main" val="1819434767"/>
                  </a:ext>
                </a:extLst>
              </a:tr>
              <a:tr h="370840">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gn="l">
                        <a:lnSpc>
                          <a:spcPct val="150000"/>
                        </a:lnSpc>
                      </a:pPr>
                      <a:r>
                        <a:rPr lang="en-US" sz="1800" b="0" i="0" strike="noStrike" cap="none" spc="0" baseline="0" dirty="0">
                          <a:solidFill>
                            <a:srgbClr val="000000"/>
                          </a:solidFill>
                          <a:effectLst/>
                          <a:latin typeface="Times New Roman"/>
                          <a:ea typeface="Times New Roman"/>
                          <a:cs typeface="Times New Roman"/>
                        </a:rPr>
                        <a:t>Database character set</a:t>
                      </a:r>
                    </a:p>
                  </a:txBody>
                  <a:tcPr anchor="ctr"/>
                </a:tc>
                <a:extLst>
                  <a:ext uri="{0D108BD9-81ED-4DB2-BD59-A6C34878D82A}">
                    <a16:rowId xmlns:a16="http://schemas.microsoft.com/office/drawing/2014/main" val="1452570448"/>
                  </a:ext>
                </a:extLst>
              </a:tr>
            </a:tbl>
          </a:graphicData>
        </a:graphic>
      </p:graphicFrame>
    </p:spTree>
    <p:extLst>
      <p:ext uri="{BB962C8B-B14F-4D97-AF65-F5344CB8AC3E}">
        <p14:creationId xmlns:p14="http://schemas.microsoft.com/office/powerpoint/2010/main" val="17879062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D00A85-549B-4828-BFEA-7D35A4E6F73E}"/>
              </a:ext>
            </a:extLst>
          </p:cNvPr>
          <p:cNvSpPr>
            <a:spLocks noGrp="1"/>
          </p:cNvSpPr>
          <p:nvPr>
            <p:ph type="title"/>
          </p:nvPr>
        </p:nvSpPr>
        <p:spPr>
          <a:xfrm>
            <a:off x="911424" y="0"/>
            <a:ext cx="9821113" cy="907731"/>
          </a:xfrm>
        </p:spPr>
        <p:txBody>
          <a:bodyPr/>
          <a:lstStyle/>
          <a:p>
            <a:r>
              <a:rPr lang="en-US" sz="3600" b="1" i="0" strike="noStrike" cap="none" spc="0" baseline="0" dirty="0">
                <a:solidFill>
                  <a:srgbClr val="00A4FF"/>
                </a:solidFill>
                <a:effectLst/>
                <a:latin typeface="Times New Roman"/>
                <a:ea typeface="Times New Roman"/>
                <a:cs typeface="Times New Roman"/>
              </a:rPr>
              <a:t>2.2 System </a:t>
            </a:r>
            <a:r>
              <a:rPr lang="en-US" dirty="0">
                <a:latin typeface="Times New Roman"/>
                <a:ea typeface="Times New Roman"/>
                <a:cs typeface="Times New Roman"/>
              </a:rPr>
              <a:t>R</a:t>
            </a:r>
            <a:r>
              <a:rPr lang="en-US" sz="3600" b="1" i="0" strike="noStrike" cap="none" spc="0" baseline="0" dirty="0">
                <a:solidFill>
                  <a:srgbClr val="00A4FF"/>
                </a:solidFill>
                <a:effectLst/>
                <a:latin typeface="Times New Roman"/>
                <a:ea typeface="Times New Roman"/>
                <a:cs typeface="Times New Roman"/>
              </a:rPr>
              <a:t>esearch (continued)</a:t>
            </a:r>
          </a:p>
        </p:txBody>
      </p:sp>
      <p:graphicFrame>
        <p:nvGraphicFramePr>
          <p:cNvPr id="4" name="表格 3">
            <a:extLst>
              <a:ext uri="{FF2B5EF4-FFF2-40B4-BE49-F238E27FC236}">
                <a16:creationId xmlns:a16="http://schemas.microsoft.com/office/drawing/2014/main" id="{10CAB21D-320A-4E04-BEFF-EB39D9098E39}"/>
              </a:ext>
            </a:extLst>
          </p:cNvPr>
          <p:cNvGraphicFramePr>
            <a:graphicFrameLocks noGrp="1"/>
          </p:cNvGraphicFramePr>
          <p:nvPr>
            <p:extLst>
              <p:ext uri="{D42A27DB-BD31-4B8C-83A1-F6EECF244321}">
                <p14:modId xmlns:p14="http://schemas.microsoft.com/office/powerpoint/2010/main" val="3828050943"/>
              </p:ext>
            </p:extLst>
          </p:nvPr>
        </p:nvGraphicFramePr>
        <p:xfrm>
          <a:off x="1449641" y="907731"/>
          <a:ext cx="9277325" cy="5386959"/>
        </p:xfrm>
        <a:graphic>
          <a:graphicData uri="http://schemas.openxmlformats.org/drawingml/2006/table">
            <a:tbl>
              <a:tblPr firstRow="1" bandRow="1">
                <a:tableStyleId>{5C22544A-7EE6-4342-B048-85BDC9FD1C3A}</a:tableStyleId>
              </a:tblPr>
              <a:tblGrid>
                <a:gridCol w="2741500">
                  <a:extLst>
                    <a:ext uri="{9D8B030D-6E8A-4147-A177-3AD203B41FA5}">
                      <a16:colId xmlns:a16="http://schemas.microsoft.com/office/drawing/2014/main" val="1885900148"/>
                    </a:ext>
                  </a:extLst>
                </a:gridCol>
                <a:gridCol w="6535825">
                  <a:extLst>
                    <a:ext uri="{9D8B030D-6E8A-4147-A177-3AD203B41FA5}">
                      <a16:colId xmlns:a16="http://schemas.microsoft.com/office/drawing/2014/main" val="3176161308"/>
                    </a:ext>
                  </a:extLst>
                </a:gridCol>
              </a:tblGrid>
              <a:tr h="380447">
                <a:tc>
                  <a:txBody>
                    <a:bodyPr/>
                    <a:lstStyle/>
                    <a:p>
                      <a:pPr algn="ctr"/>
                      <a:r>
                        <a:rPr lang="en-US" sz="2000" b="1" i="0" strike="noStrike" cap="none" spc="0" baseline="0">
                          <a:solidFill>
                            <a:srgbClr val="FFFFFF"/>
                          </a:solidFill>
                          <a:effectLst/>
                          <a:latin typeface="Times New Roman"/>
                          <a:ea typeface="Times New Roman"/>
                          <a:cs typeface="Times New Roman"/>
                        </a:rPr>
                        <a:t>Item</a:t>
                      </a:r>
                    </a:p>
                  </a:txBody>
                  <a:tcPr anchor="ctr"/>
                </a:tc>
                <a:tc>
                  <a:txBody>
                    <a:bodyPr/>
                    <a:lstStyle/>
                    <a:p>
                      <a:pPr algn="ctr"/>
                      <a:r>
                        <a:rPr lang="en-US" sz="2000" b="1" i="0" strike="noStrike" cap="none" spc="0" baseline="0">
                          <a:solidFill>
                            <a:srgbClr val="FFFFFF"/>
                          </a:solidFill>
                          <a:effectLst/>
                          <a:latin typeface="Times New Roman"/>
                          <a:ea typeface="Times New Roman"/>
                          <a:cs typeface="Times New Roman"/>
                        </a:rPr>
                        <a:t>Content</a:t>
                      </a:r>
                    </a:p>
                  </a:txBody>
                  <a:tcPr anchor="ctr"/>
                </a:tc>
                <a:extLst>
                  <a:ext uri="{0D108BD9-81ED-4DB2-BD59-A6C34878D82A}">
                    <a16:rowId xmlns:a16="http://schemas.microsoft.com/office/drawing/2014/main" val="3423111160"/>
                  </a:ext>
                </a:extLst>
              </a:tr>
              <a:tr h="438489">
                <a:tc rowSpan="11">
                  <a:txBody>
                    <a:bodyPr/>
                    <a:lstStyle/>
                    <a:p>
                      <a:pPr algn="ctr"/>
                      <a:r>
                        <a:rPr lang="en-US" sz="1800" b="0" i="0" strike="noStrike" cap="none" spc="0" baseline="0" dirty="0">
                          <a:solidFill>
                            <a:srgbClr val="000000"/>
                          </a:solidFill>
                          <a:effectLst/>
                          <a:latin typeface="Times New Roman"/>
                          <a:ea typeface="Times New Roman"/>
                          <a:cs typeface="Times New Roman"/>
                        </a:rPr>
                        <a:t>Application research</a:t>
                      </a:r>
                    </a:p>
                  </a:txBody>
                  <a:tcPr anchor="ctr"/>
                </a:tc>
                <a:tc>
                  <a:txBody>
                    <a:bodyPr/>
                    <a:lstStyle/>
                    <a:p>
                      <a:pPr algn="l">
                        <a:lnSpc>
                          <a:spcPct val="150000"/>
                        </a:lnSpc>
                      </a:pPr>
                      <a:r>
                        <a:rPr lang="en-US" sz="1800" b="0" i="0" strike="noStrike" cap="none" spc="0" baseline="0" dirty="0">
                          <a:solidFill>
                            <a:srgbClr val="000000"/>
                          </a:solidFill>
                          <a:effectLst/>
                          <a:latin typeface="Times New Roman"/>
                          <a:ea typeface="Times New Roman"/>
                          <a:cs typeface="Times New Roman"/>
                        </a:rPr>
                        <a:t>Does it have high availability and high performance design?</a:t>
                      </a:r>
                    </a:p>
                  </a:txBody>
                  <a:tcPr anchor="ctr"/>
                </a:tc>
                <a:extLst>
                  <a:ext uri="{0D108BD9-81ED-4DB2-BD59-A6C34878D82A}">
                    <a16:rowId xmlns:a16="http://schemas.microsoft.com/office/drawing/2014/main" val="73224551"/>
                  </a:ext>
                </a:extLst>
              </a:tr>
              <a:tr h="438489">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gn="l">
                        <a:lnSpc>
                          <a:spcPct val="150000"/>
                        </a:lnSpc>
                      </a:pPr>
                      <a:r>
                        <a:rPr lang="en-US" sz="1800" b="0" i="0" strike="noStrike" cap="none" spc="0" baseline="0">
                          <a:solidFill>
                            <a:srgbClr val="000000"/>
                          </a:solidFill>
                          <a:effectLst/>
                          <a:latin typeface="Times New Roman"/>
                          <a:ea typeface="Times New Roman"/>
                          <a:cs typeface="Times New Roman"/>
                        </a:rPr>
                        <a:t>Application programming language and development framework</a:t>
                      </a:r>
                    </a:p>
                  </a:txBody>
                  <a:tcPr anchor="ctr"/>
                </a:tc>
                <a:extLst>
                  <a:ext uri="{0D108BD9-81ED-4DB2-BD59-A6C34878D82A}">
                    <a16:rowId xmlns:a16="http://schemas.microsoft.com/office/drawing/2014/main" val="1131136223"/>
                  </a:ext>
                </a:extLst>
              </a:tr>
              <a:tr h="438489">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gn="l">
                        <a:lnSpc>
                          <a:spcPct val="150000"/>
                        </a:lnSpc>
                      </a:pPr>
                      <a:r>
                        <a:rPr lang="en-US" sz="1800" b="0" i="0" strike="noStrike" cap="none" spc="0" baseline="0" dirty="0">
                          <a:solidFill>
                            <a:srgbClr val="000000"/>
                          </a:solidFill>
                          <a:effectLst/>
                          <a:latin typeface="Times New Roman"/>
                          <a:ea typeface="Times New Roman"/>
                          <a:cs typeface="Times New Roman"/>
                        </a:rPr>
                        <a:t>Application architecture (Browser/Server or Client/Server)</a:t>
                      </a:r>
                      <a:endParaRPr lang="zh-CN" altLang="en-US" sz="1800" dirty="0">
                        <a:latin typeface="腾讯体 W7" panose="020C08030202040F0204" pitchFamily="34" charset="-122"/>
                        <a:ea typeface="腾讯体 W7" panose="020C08030202040F0204" pitchFamily="34" charset="-122"/>
                      </a:endParaRPr>
                    </a:p>
                  </a:txBody>
                  <a:tcPr anchor="ctr"/>
                </a:tc>
                <a:extLst>
                  <a:ext uri="{0D108BD9-81ED-4DB2-BD59-A6C34878D82A}">
                    <a16:rowId xmlns:a16="http://schemas.microsoft.com/office/drawing/2014/main" val="3777205816"/>
                  </a:ext>
                </a:extLst>
              </a:tr>
              <a:tr h="438489">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gn="l">
                        <a:lnSpc>
                          <a:spcPct val="150000"/>
                        </a:lnSpc>
                      </a:pPr>
                      <a:r>
                        <a:rPr lang="en-US" sz="1800" b="0" i="0" strike="noStrike" cap="none" spc="0" baseline="0" dirty="0">
                          <a:solidFill>
                            <a:srgbClr val="000000"/>
                          </a:solidFill>
                          <a:effectLst/>
                          <a:latin typeface="Times New Roman"/>
                          <a:ea typeface="Times New Roman"/>
                          <a:cs typeface="Times New Roman"/>
                        </a:rPr>
                        <a:t>Data and log storage methods</a:t>
                      </a:r>
                    </a:p>
                  </a:txBody>
                  <a:tcPr anchor="ctr"/>
                </a:tc>
                <a:extLst>
                  <a:ext uri="{0D108BD9-81ED-4DB2-BD59-A6C34878D82A}">
                    <a16:rowId xmlns:a16="http://schemas.microsoft.com/office/drawing/2014/main" val="33932859"/>
                  </a:ext>
                </a:extLst>
              </a:tr>
              <a:tr h="438489">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gn="l">
                        <a:lnSpc>
                          <a:spcPct val="150000"/>
                        </a:lnSpc>
                      </a:pPr>
                      <a:r>
                        <a:rPr lang="en-US" sz="1800" b="0" i="0" strike="noStrike" cap="none" spc="0" baseline="0">
                          <a:solidFill>
                            <a:srgbClr val="000000"/>
                          </a:solidFill>
                          <a:effectLst/>
                          <a:latin typeface="Times New Roman"/>
                          <a:ea typeface="Times New Roman"/>
                          <a:cs typeface="Times New Roman"/>
                        </a:rPr>
                        <a:t>Are third-party services or components used?</a:t>
                      </a:r>
                    </a:p>
                  </a:txBody>
                  <a:tcPr anchor="ctr"/>
                </a:tc>
                <a:extLst>
                  <a:ext uri="{0D108BD9-81ED-4DB2-BD59-A6C34878D82A}">
                    <a16:rowId xmlns:a16="http://schemas.microsoft.com/office/drawing/2014/main" val="1819434767"/>
                  </a:ext>
                </a:extLst>
              </a:tr>
              <a:tr h="438489">
                <a:tc vMerge="1">
                  <a:txBody>
                    <a:bodyPr/>
                    <a:lstStyle/>
                    <a:p>
                      <a:endParaRPr lang="zh-CN" altLang="en-US" sz="1800">
                        <a:latin typeface="微软雅黑" panose="020B0503020204020204" pitchFamily="34" charset="-122"/>
                        <a:ea typeface="微软雅黑" panose="020B0503020204020204" pitchFamily="34" charset="-122"/>
                      </a:endParaRPr>
                    </a:p>
                  </a:txBody>
                  <a:tcPr/>
                </a:tc>
                <a:tc>
                  <a:txBody>
                    <a:bodyPr/>
                    <a:lstStyle/>
                    <a:p>
                      <a:pPr algn="l">
                        <a:lnSpc>
                          <a:spcPct val="150000"/>
                        </a:lnSpc>
                      </a:pPr>
                      <a:r>
                        <a:rPr lang="en-US" sz="1800" b="0" i="0" strike="noStrike" cap="none" spc="0" baseline="0">
                          <a:solidFill>
                            <a:srgbClr val="000000"/>
                          </a:solidFill>
                          <a:effectLst/>
                          <a:latin typeface="Times New Roman"/>
                          <a:ea typeface="Times New Roman"/>
                          <a:cs typeface="Times New Roman"/>
                        </a:rPr>
                        <a:t>Are external APIs or services called?</a:t>
                      </a:r>
                    </a:p>
                  </a:txBody>
                  <a:tcPr anchor="ctr"/>
                </a:tc>
                <a:extLst>
                  <a:ext uri="{0D108BD9-81ED-4DB2-BD59-A6C34878D82A}">
                    <a16:rowId xmlns:a16="http://schemas.microsoft.com/office/drawing/2014/main" val="1452570448"/>
                  </a:ext>
                </a:extLst>
              </a:tr>
              <a:tr h="438489">
                <a:tc vMerge="1">
                  <a:txBody>
                    <a:bodyPr/>
                    <a:lstStyle/>
                    <a:p>
                      <a:pPr algn="ctr"/>
                      <a:endParaRPr lang="zh-CN" altLang="en-US" sz="1800">
                        <a:latin typeface="微软雅黑" panose="020B0503020204020204" pitchFamily="34" charset="-122"/>
                        <a:ea typeface="微软雅黑" panose="020B0503020204020204" pitchFamily="34" charset="-122"/>
                      </a:endParaRPr>
                    </a:p>
                  </a:txBody>
                  <a:tcPr anchor="ctr"/>
                </a:tc>
                <a:tc>
                  <a:txBody>
                    <a:bodyPr/>
                    <a:lstStyle/>
                    <a:p>
                      <a:pPr algn="l">
                        <a:lnSpc>
                          <a:spcPct val="150000"/>
                        </a:lnSpc>
                      </a:pPr>
                      <a:r>
                        <a:rPr lang="en-US" sz="1800" b="0" i="0" strike="noStrike" cap="none" spc="0" baseline="0">
                          <a:solidFill>
                            <a:srgbClr val="000000"/>
                          </a:solidFill>
                          <a:effectLst/>
                          <a:latin typeface="Times New Roman"/>
                          <a:ea typeface="Times New Roman"/>
                          <a:cs typeface="Times New Roman"/>
                        </a:rPr>
                        <a:t>Is middleware used?</a:t>
                      </a:r>
                    </a:p>
                  </a:txBody>
                  <a:tcPr anchor="ctr"/>
                </a:tc>
                <a:extLst>
                  <a:ext uri="{0D108BD9-81ED-4DB2-BD59-A6C34878D82A}">
                    <a16:rowId xmlns:a16="http://schemas.microsoft.com/office/drawing/2014/main" val="1481572028"/>
                  </a:ext>
                </a:extLst>
              </a:tr>
              <a:tr h="438489">
                <a:tc vMerge="1">
                  <a:txBody>
                    <a:bodyPr/>
                    <a:lstStyle/>
                    <a:p>
                      <a:pPr algn="ctr"/>
                      <a:endParaRPr lang="zh-CN" altLang="en-US" sz="1800">
                        <a:latin typeface="微软雅黑" panose="020B0503020204020204" pitchFamily="34" charset="-122"/>
                        <a:ea typeface="微软雅黑" panose="020B0503020204020204" pitchFamily="34" charset="-122"/>
                      </a:endParaRPr>
                    </a:p>
                  </a:txBody>
                  <a:tcPr anchor="ctr"/>
                </a:tc>
                <a:tc>
                  <a:txBody>
                    <a:bodyPr/>
                    <a:lstStyle/>
                    <a:p>
                      <a:pPr algn="l">
                        <a:lnSpc>
                          <a:spcPct val="150000"/>
                        </a:lnSpc>
                      </a:pPr>
                      <a:r>
                        <a:rPr lang="en-US" sz="1800" b="0" i="0" strike="noStrike" cap="none" spc="0" baseline="0">
                          <a:solidFill>
                            <a:srgbClr val="000000"/>
                          </a:solidFill>
                          <a:effectLst/>
                          <a:latin typeface="Times New Roman"/>
                          <a:ea typeface="Times New Roman"/>
                          <a:cs typeface="Times New Roman"/>
                        </a:rPr>
                        <a:t>Are custom-made plugins used?</a:t>
                      </a:r>
                    </a:p>
                  </a:txBody>
                  <a:tcPr anchor="ctr"/>
                </a:tc>
                <a:extLst>
                  <a:ext uri="{0D108BD9-81ED-4DB2-BD59-A6C34878D82A}">
                    <a16:rowId xmlns:a16="http://schemas.microsoft.com/office/drawing/2014/main" val="3573351204"/>
                  </a:ext>
                </a:extLst>
              </a:tr>
              <a:tr h="438489">
                <a:tc vMerge="1">
                  <a:txBody>
                    <a:bodyPr/>
                    <a:lstStyle/>
                    <a:p>
                      <a:pPr algn="ctr"/>
                      <a:endParaRPr lang="zh-CN" altLang="en-US" sz="1800">
                        <a:latin typeface="微软雅黑" panose="020B0503020204020204" pitchFamily="34" charset="-122"/>
                        <a:ea typeface="微软雅黑" panose="020B0503020204020204" pitchFamily="34" charset="-122"/>
                      </a:endParaRPr>
                    </a:p>
                  </a:txBody>
                  <a:tcPr anchor="ctr"/>
                </a:tc>
                <a:tc>
                  <a:txBody>
                    <a:bodyPr/>
                    <a:lstStyle/>
                    <a:p>
                      <a:pPr algn="l">
                        <a:lnSpc>
                          <a:spcPct val="150000"/>
                        </a:lnSpc>
                      </a:pPr>
                      <a:r>
                        <a:rPr lang="en-US" sz="1800" b="0" i="0" strike="noStrike" cap="none" spc="0" baseline="0">
                          <a:solidFill>
                            <a:srgbClr val="000000"/>
                          </a:solidFill>
                          <a:effectLst/>
                          <a:latin typeface="Times New Roman"/>
                          <a:ea typeface="Times New Roman"/>
                          <a:cs typeface="Times New Roman"/>
                        </a:rPr>
                        <a:t>Is document storage available?</a:t>
                      </a:r>
                    </a:p>
                  </a:txBody>
                  <a:tcPr anchor="ctr"/>
                </a:tc>
                <a:extLst>
                  <a:ext uri="{0D108BD9-81ED-4DB2-BD59-A6C34878D82A}">
                    <a16:rowId xmlns:a16="http://schemas.microsoft.com/office/drawing/2014/main" val="3137324695"/>
                  </a:ext>
                </a:extLst>
              </a:tr>
              <a:tr h="438489">
                <a:tc vMerge="1">
                  <a:txBody>
                    <a:bodyPr/>
                    <a:lstStyle/>
                    <a:p>
                      <a:pPr algn="ctr"/>
                      <a:endParaRPr lang="zh-CN" altLang="en-US" sz="1800">
                        <a:latin typeface="微软雅黑" panose="020B0503020204020204" pitchFamily="34" charset="-122"/>
                        <a:ea typeface="微软雅黑" panose="020B0503020204020204" pitchFamily="34" charset="-122"/>
                      </a:endParaRPr>
                    </a:p>
                  </a:txBody>
                  <a:tcPr anchor="ctr"/>
                </a:tc>
                <a:tc>
                  <a:txBody>
                    <a:bodyPr/>
                    <a:lstStyle/>
                    <a:p>
                      <a:pPr algn="l">
                        <a:lnSpc>
                          <a:spcPct val="150000"/>
                        </a:lnSpc>
                      </a:pPr>
                      <a:r>
                        <a:rPr lang="en-US" sz="1800" b="0" i="0" strike="noStrike" cap="none" spc="0" baseline="0">
                          <a:solidFill>
                            <a:srgbClr val="000000"/>
                          </a:solidFill>
                          <a:effectLst/>
                          <a:latin typeface="Times New Roman"/>
                          <a:ea typeface="Times New Roman"/>
                          <a:cs typeface="Times New Roman"/>
                        </a:rPr>
                        <a:t>Are multiple data sources used?</a:t>
                      </a:r>
                    </a:p>
                  </a:txBody>
                  <a:tcPr anchor="ctr"/>
                </a:tc>
                <a:extLst>
                  <a:ext uri="{0D108BD9-81ED-4DB2-BD59-A6C34878D82A}">
                    <a16:rowId xmlns:a16="http://schemas.microsoft.com/office/drawing/2014/main" val="1373203416"/>
                  </a:ext>
                </a:extLst>
              </a:tr>
              <a:tr h="438489">
                <a:tc vMerge="1">
                  <a:txBody>
                    <a:bodyPr/>
                    <a:lstStyle/>
                    <a:p>
                      <a:pPr algn="ctr"/>
                      <a:endParaRPr lang="zh-CN" altLang="en-US" sz="1800">
                        <a:latin typeface="微软雅黑" panose="020B0503020204020204" pitchFamily="34" charset="-122"/>
                        <a:ea typeface="微软雅黑" panose="020B0503020204020204" pitchFamily="34" charset="-122"/>
                      </a:endParaRPr>
                    </a:p>
                  </a:txBody>
                  <a:tcPr anchor="ctr"/>
                </a:tc>
                <a:tc>
                  <a:txBody>
                    <a:bodyPr/>
                    <a:lstStyle/>
                    <a:p>
                      <a:pPr algn="l">
                        <a:lnSpc>
                          <a:spcPct val="150000"/>
                        </a:lnSpc>
                      </a:pPr>
                      <a:r>
                        <a:rPr lang="en-US" sz="1800" b="0" i="0" strike="noStrike" cap="none" spc="0" baseline="0" dirty="0">
                          <a:solidFill>
                            <a:srgbClr val="000000"/>
                          </a:solidFill>
                          <a:effectLst/>
                          <a:latin typeface="Times New Roman"/>
                          <a:ea typeface="Times New Roman"/>
                          <a:cs typeface="Times New Roman"/>
                        </a:rPr>
                        <a:t>What are the system performance metrics?</a:t>
                      </a:r>
                    </a:p>
                  </a:txBody>
                  <a:tcPr anchor="ctr"/>
                </a:tc>
                <a:extLst>
                  <a:ext uri="{0D108BD9-81ED-4DB2-BD59-A6C34878D82A}">
                    <a16:rowId xmlns:a16="http://schemas.microsoft.com/office/drawing/2014/main" val="3415151466"/>
                  </a:ext>
                </a:extLst>
              </a:tr>
            </a:tbl>
          </a:graphicData>
        </a:graphic>
      </p:graphicFrame>
    </p:spTree>
    <p:extLst>
      <p:ext uri="{BB962C8B-B14F-4D97-AF65-F5344CB8AC3E}">
        <p14:creationId xmlns:p14="http://schemas.microsoft.com/office/powerpoint/2010/main" val="37552885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4650FF-EF3C-40B8-8D3D-459D7EAC278B}"/>
              </a:ext>
            </a:extLst>
          </p:cNvPr>
          <p:cNvSpPr>
            <a:spLocks noGrp="1"/>
          </p:cNvSpPr>
          <p:nvPr>
            <p:ph type="title"/>
          </p:nvPr>
        </p:nvSpPr>
        <p:spPr>
          <a:xfrm>
            <a:off x="1185443" y="0"/>
            <a:ext cx="9821113" cy="907731"/>
          </a:xfrm>
        </p:spPr>
        <p:txBody>
          <a:bodyPr/>
          <a:lstStyle/>
          <a:p>
            <a:r>
              <a:rPr lang="en-US" sz="3600" b="1" i="0" strike="noStrike" cap="none" spc="0" baseline="0" dirty="0">
                <a:solidFill>
                  <a:srgbClr val="00A4FF"/>
                </a:solidFill>
                <a:effectLst/>
                <a:latin typeface="Times New Roman"/>
                <a:ea typeface="Times New Roman"/>
                <a:cs typeface="Times New Roman"/>
              </a:rPr>
              <a:t>2.3 Risk Assessment</a:t>
            </a:r>
          </a:p>
        </p:txBody>
      </p:sp>
      <p:graphicFrame>
        <p:nvGraphicFramePr>
          <p:cNvPr id="5" name="表格 4">
            <a:extLst>
              <a:ext uri="{FF2B5EF4-FFF2-40B4-BE49-F238E27FC236}">
                <a16:creationId xmlns:a16="http://schemas.microsoft.com/office/drawing/2014/main" id="{EDB6B1A5-2972-46D0-AD07-ACE47A60AADA}"/>
              </a:ext>
            </a:extLst>
          </p:cNvPr>
          <p:cNvGraphicFramePr>
            <a:graphicFrameLocks noGrp="1"/>
          </p:cNvGraphicFramePr>
          <p:nvPr>
            <p:extLst>
              <p:ext uri="{D42A27DB-BD31-4B8C-83A1-F6EECF244321}">
                <p14:modId xmlns:p14="http://schemas.microsoft.com/office/powerpoint/2010/main" val="3270854135"/>
              </p:ext>
            </p:extLst>
          </p:nvPr>
        </p:nvGraphicFramePr>
        <p:xfrm>
          <a:off x="3935761" y="775304"/>
          <a:ext cx="8136903" cy="5884478"/>
        </p:xfrm>
        <a:graphic>
          <a:graphicData uri="http://schemas.openxmlformats.org/drawingml/2006/table">
            <a:tbl>
              <a:tblPr firstRow="1" bandRow="1">
                <a:tableStyleId>{5C22544A-7EE6-4342-B048-85BDC9FD1C3A}</a:tableStyleId>
              </a:tblPr>
              <a:tblGrid>
                <a:gridCol w="2404499">
                  <a:extLst>
                    <a:ext uri="{9D8B030D-6E8A-4147-A177-3AD203B41FA5}">
                      <a16:colId xmlns:a16="http://schemas.microsoft.com/office/drawing/2014/main" val="1885900148"/>
                    </a:ext>
                  </a:extLst>
                </a:gridCol>
                <a:gridCol w="5732404">
                  <a:extLst>
                    <a:ext uri="{9D8B030D-6E8A-4147-A177-3AD203B41FA5}">
                      <a16:colId xmlns:a16="http://schemas.microsoft.com/office/drawing/2014/main" val="3176161308"/>
                    </a:ext>
                  </a:extLst>
                </a:gridCol>
              </a:tblGrid>
              <a:tr h="336629">
                <a:tc>
                  <a:txBody>
                    <a:bodyPr/>
                    <a:lstStyle/>
                    <a:p>
                      <a:pPr algn="ctr">
                        <a:lnSpc>
                          <a:spcPct val="100000"/>
                        </a:lnSpc>
                      </a:pPr>
                      <a:r>
                        <a:rPr lang="en-US" sz="1800" b="1" i="0" strike="noStrike" cap="none" spc="0" baseline="0" dirty="0">
                          <a:solidFill>
                            <a:srgbClr val="FFFFFF"/>
                          </a:solidFill>
                          <a:effectLst/>
                          <a:latin typeface="Times New Roman"/>
                          <a:ea typeface="Times New Roman"/>
                          <a:cs typeface="Times New Roman"/>
                        </a:rPr>
                        <a:t>Item</a:t>
                      </a:r>
                    </a:p>
                  </a:txBody>
                  <a:tcPr anchor="ctr"/>
                </a:tc>
                <a:tc>
                  <a:txBody>
                    <a:bodyPr/>
                    <a:lstStyle/>
                    <a:p>
                      <a:pPr algn="ctr">
                        <a:lnSpc>
                          <a:spcPct val="100000"/>
                        </a:lnSpc>
                      </a:pPr>
                      <a:r>
                        <a:rPr lang="en-US" sz="1800" b="1" i="0" strike="noStrike" cap="none" spc="0" baseline="0">
                          <a:solidFill>
                            <a:srgbClr val="FFFFFF"/>
                          </a:solidFill>
                          <a:effectLst/>
                          <a:latin typeface="Times New Roman"/>
                          <a:ea typeface="Times New Roman"/>
                          <a:cs typeface="Times New Roman"/>
                        </a:rPr>
                        <a:t>Possible Risks</a:t>
                      </a:r>
                    </a:p>
                  </a:txBody>
                  <a:tcPr anchor="ctr"/>
                </a:tc>
                <a:extLst>
                  <a:ext uri="{0D108BD9-81ED-4DB2-BD59-A6C34878D82A}">
                    <a16:rowId xmlns:a16="http://schemas.microsoft.com/office/drawing/2014/main" val="3423111160"/>
                  </a:ext>
                </a:extLst>
              </a:tr>
              <a:tr h="418274">
                <a:tc rowSpan="3">
                  <a:txBody>
                    <a:bodyPr/>
                    <a:lstStyle/>
                    <a:p>
                      <a:pPr algn="ctr">
                        <a:lnSpc>
                          <a:spcPct val="100000"/>
                        </a:lnSpc>
                      </a:pPr>
                      <a:r>
                        <a:rPr lang="en-US" sz="1400" b="0" i="0" strike="noStrike" cap="none" spc="0" baseline="0">
                          <a:solidFill>
                            <a:srgbClr val="000000"/>
                          </a:solidFill>
                          <a:effectLst/>
                          <a:latin typeface="Times New Roman"/>
                          <a:ea typeface="Times New Roman"/>
                          <a:cs typeface="Times New Roman"/>
                        </a:rPr>
                        <a:t>Platform compatibility assessment</a:t>
                      </a:r>
                    </a:p>
                  </a:txBody>
                  <a:tcPr anchor="ctr"/>
                </a:tc>
                <a:tc>
                  <a:txBody>
                    <a:bodyPr/>
                    <a:lstStyle/>
                    <a:p>
                      <a:pPr algn="l">
                        <a:lnSpc>
                          <a:spcPct val="100000"/>
                        </a:lnSpc>
                      </a:pPr>
                      <a:r>
                        <a:rPr lang="en-US" sz="1400" b="0" i="0" strike="noStrike" cap="none" spc="0" baseline="0">
                          <a:solidFill>
                            <a:srgbClr val="000000"/>
                          </a:solidFill>
                          <a:effectLst/>
                          <a:latin typeface="Times New Roman"/>
                          <a:ea typeface="Times New Roman"/>
                          <a:cs typeface="Times New Roman"/>
                        </a:rPr>
                        <a:t>TencentDB does not support Oracle</a:t>
                      </a:r>
                      <a:endParaRPr lang="zh-CN" altLang="en-US" sz="1400">
                        <a:latin typeface="腾讯体 W7" panose="020C08030202040F0204" pitchFamily="34" charset="-122"/>
                        <a:ea typeface="腾讯体 W7" panose="020C08030202040F0204" pitchFamily="34" charset="-122"/>
                      </a:endParaRPr>
                    </a:p>
                  </a:txBody>
                  <a:tcPr anchor="ctr"/>
                </a:tc>
                <a:extLst>
                  <a:ext uri="{0D108BD9-81ED-4DB2-BD59-A6C34878D82A}">
                    <a16:rowId xmlns:a16="http://schemas.microsoft.com/office/drawing/2014/main" val="434487273"/>
                  </a:ext>
                </a:extLst>
              </a:tr>
              <a:tr h="418274">
                <a:tc vMerge="1">
                  <a:txBody>
                    <a:bodyPr/>
                    <a:lstStyle/>
                    <a:p>
                      <a:pPr algn="ctr"/>
                      <a:endParaRPr lang="zh-CN" altLang="en-US" sz="1800">
                        <a:latin typeface="微软雅黑" panose="020B0503020204020204" pitchFamily="34" charset="-122"/>
                        <a:ea typeface="微软雅黑" panose="020B0503020204020204" pitchFamily="34" charset="-122"/>
                      </a:endParaRPr>
                    </a:p>
                  </a:txBody>
                  <a:tcPr anchor="ctr"/>
                </a:tc>
                <a:tc>
                  <a:txBody>
                    <a:bodyPr/>
                    <a:lstStyle/>
                    <a:p>
                      <a:pPr algn="l">
                        <a:lnSpc>
                          <a:spcPct val="100000"/>
                        </a:lnSpc>
                      </a:pPr>
                      <a:r>
                        <a:rPr lang="en-US" sz="1400" b="0" i="0" strike="noStrike" cap="none" spc="0" baseline="0">
                          <a:solidFill>
                            <a:srgbClr val="000000"/>
                          </a:solidFill>
                          <a:effectLst/>
                          <a:latin typeface="Times New Roman"/>
                          <a:ea typeface="Times New Roman"/>
                          <a:cs typeface="Times New Roman"/>
                        </a:rPr>
                        <a:t>The cloud does not support specific hardware devices (dongles, high-performance graphics cards, etc.)</a:t>
                      </a:r>
                    </a:p>
                  </a:txBody>
                  <a:tcPr anchor="ctr"/>
                </a:tc>
                <a:extLst>
                  <a:ext uri="{0D108BD9-81ED-4DB2-BD59-A6C34878D82A}">
                    <a16:rowId xmlns:a16="http://schemas.microsoft.com/office/drawing/2014/main" val="2248431766"/>
                  </a:ext>
                </a:extLst>
              </a:tr>
              <a:tr h="418274">
                <a:tc vMerge="1">
                  <a:txBody>
                    <a:bodyPr/>
                    <a:lstStyle/>
                    <a:p>
                      <a:pPr algn="ctr"/>
                      <a:endParaRPr lang="zh-CN" altLang="en-US" sz="1800">
                        <a:latin typeface="微软雅黑" panose="020B0503020204020204" pitchFamily="34" charset="-122"/>
                        <a:ea typeface="微软雅黑" panose="020B0503020204020204" pitchFamily="34" charset="-122"/>
                      </a:endParaRPr>
                    </a:p>
                  </a:txBody>
                  <a:tcPr anchor="ctr"/>
                </a:tc>
                <a:tc>
                  <a:txBody>
                    <a:bodyPr/>
                    <a:lstStyle/>
                    <a:p>
                      <a:pPr algn="l">
                        <a:lnSpc>
                          <a:spcPct val="100000"/>
                        </a:lnSpc>
                      </a:pPr>
                      <a:r>
                        <a:rPr lang="en-US" sz="1400" b="0" i="0" strike="noStrike" cap="none" spc="0" baseline="0" dirty="0">
                          <a:solidFill>
                            <a:srgbClr val="000000"/>
                          </a:solidFill>
                          <a:effectLst/>
                          <a:latin typeface="Times New Roman"/>
                          <a:ea typeface="Times New Roman"/>
                          <a:cs typeface="Times New Roman"/>
                        </a:rPr>
                        <a:t>The network architecture in the cloud does not meet security or compliance requirements</a:t>
                      </a:r>
                    </a:p>
                  </a:txBody>
                  <a:tcPr anchor="ctr"/>
                </a:tc>
                <a:extLst>
                  <a:ext uri="{0D108BD9-81ED-4DB2-BD59-A6C34878D82A}">
                    <a16:rowId xmlns:a16="http://schemas.microsoft.com/office/drawing/2014/main" val="3061994248"/>
                  </a:ext>
                </a:extLst>
              </a:tr>
              <a:tr h="418274">
                <a:tc rowSpan="3">
                  <a:txBody>
                    <a:bodyPr/>
                    <a:lstStyle/>
                    <a:p>
                      <a:pPr algn="ctr">
                        <a:lnSpc>
                          <a:spcPct val="100000"/>
                        </a:lnSpc>
                      </a:pPr>
                      <a:r>
                        <a:rPr lang="en-US" sz="1400" b="0" i="0" strike="noStrike" cap="none" spc="0" baseline="0" dirty="0">
                          <a:solidFill>
                            <a:srgbClr val="000000"/>
                          </a:solidFill>
                          <a:effectLst/>
                          <a:latin typeface="Times New Roman"/>
                          <a:ea typeface="Times New Roman"/>
                          <a:cs typeface="Times New Roman"/>
                        </a:rPr>
                        <a:t>Performance risk assessment</a:t>
                      </a:r>
                    </a:p>
                  </a:txBody>
                  <a:tcPr anchor="ctr"/>
                </a:tc>
                <a:tc>
                  <a:txBody>
                    <a:bodyPr/>
                    <a:lstStyle/>
                    <a:p>
                      <a:pPr algn="l">
                        <a:lnSpc>
                          <a:spcPct val="100000"/>
                        </a:lnSpc>
                      </a:pPr>
                      <a:r>
                        <a:rPr lang="en-US" sz="1400" b="0" i="0" strike="noStrike" cap="none" spc="0" baseline="0" dirty="0">
                          <a:solidFill>
                            <a:srgbClr val="000000"/>
                          </a:solidFill>
                          <a:effectLst/>
                          <a:latin typeface="Times New Roman"/>
                          <a:ea typeface="Times New Roman"/>
                          <a:cs typeface="Times New Roman"/>
                        </a:rPr>
                        <a:t>Database resources cannot meet concurrent access and storage space requirements</a:t>
                      </a:r>
                    </a:p>
                  </a:txBody>
                  <a:tcPr anchor="ctr"/>
                </a:tc>
                <a:extLst>
                  <a:ext uri="{0D108BD9-81ED-4DB2-BD59-A6C34878D82A}">
                    <a16:rowId xmlns:a16="http://schemas.microsoft.com/office/drawing/2014/main" val="73224551"/>
                  </a:ext>
                </a:extLst>
              </a:tr>
              <a:tr h="418274">
                <a:tc vMerge="1">
                  <a:txBody>
                    <a:bodyPr/>
                    <a:lstStyle/>
                    <a:p>
                      <a:pPr algn="ctr"/>
                      <a:endParaRPr lang="zh-CN" altLang="en-US" sz="1800">
                        <a:latin typeface="微软雅黑" panose="020B0503020204020204" pitchFamily="34" charset="-122"/>
                        <a:ea typeface="微软雅黑" panose="020B0503020204020204" pitchFamily="34" charset="-122"/>
                      </a:endParaRPr>
                    </a:p>
                  </a:txBody>
                  <a:tcPr anchor="ctr"/>
                </a:tc>
                <a:tc>
                  <a:txBody>
                    <a:bodyPr/>
                    <a:lstStyle/>
                    <a:p>
                      <a:pPr algn="l">
                        <a:lnSpc>
                          <a:spcPct val="100000"/>
                        </a:lnSpc>
                      </a:pPr>
                      <a:r>
                        <a:rPr lang="en-US" sz="1400" b="0" i="0" strike="noStrike" cap="none" spc="0" baseline="0" dirty="0">
                          <a:solidFill>
                            <a:srgbClr val="000000"/>
                          </a:solidFill>
                          <a:effectLst/>
                          <a:latin typeface="Times New Roman"/>
                          <a:ea typeface="Times New Roman"/>
                          <a:cs typeface="Times New Roman"/>
                        </a:rPr>
                        <a:t>Application servers cannot meet system performance requirements</a:t>
                      </a:r>
                    </a:p>
                  </a:txBody>
                  <a:tcPr anchor="ctr"/>
                </a:tc>
                <a:extLst>
                  <a:ext uri="{0D108BD9-81ED-4DB2-BD59-A6C34878D82A}">
                    <a16:rowId xmlns:a16="http://schemas.microsoft.com/office/drawing/2014/main" val="1131136223"/>
                  </a:ext>
                </a:extLst>
              </a:tr>
              <a:tr h="418274">
                <a:tc vMerge="1">
                  <a:txBody>
                    <a:bodyPr/>
                    <a:lstStyle/>
                    <a:p>
                      <a:pPr algn="ctr"/>
                      <a:endParaRPr lang="zh-CN" altLang="en-US" sz="1800">
                        <a:latin typeface="微软雅黑" panose="020B0503020204020204" pitchFamily="34" charset="-122"/>
                        <a:ea typeface="微软雅黑" panose="020B0503020204020204" pitchFamily="34" charset="-122"/>
                      </a:endParaRPr>
                    </a:p>
                  </a:txBody>
                  <a:tcPr anchor="ctr"/>
                </a:tc>
                <a:tc>
                  <a:txBody>
                    <a:bodyPr/>
                    <a:lstStyle/>
                    <a:p>
                      <a:pPr algn="l">
                        <a:lnSpc>
                          <a:spcPct val="100000"/>
                        </a:lnSpc>
                      </a:pPr>
                      <a:r>
                        <a:rPr lang="en-US" sz="1400" b="0" i="0" strike="noStrike" cap="none" spc="0" baseline="0" dirty="0">
                          <a:solidFill>
                            <a:srgbClr val="000000"/>
                          </a:solidFill>
                          <a:effectLst/>
                          <a:latin typeface="Times New Roman"/>
                          <a:ea typeface="Times New Roman"/>
                          <a:cs typeface="Times New Roman"/>
                        </a:rPr>
                        <a:t>Distributed storage APIs in the cloud cannot meet concurrency requirements</a:t>
                      </a:r>
                    </a:p>
                  </a:txBody>
                  <a:tcPr anchor="ctr"/>
                </a:tc>
                <a:extLst>
                  <a:ext uri="{0D108BD9-81ED-4DB2-BD59-A6C34878D82A}">
                    <a16:rowId xmlns:a16="http://schemas.microsoft.com/office/drawing/2014/main" val="3777205816"/>
                  </a:ext>
                </a:extLst>
              </a:tr>
              <a:tr h="418274">
                <a:tc rowSpan="4">
                  <a:txBody>
                    <a:bodyPr/>
                    <a:lstStyle/>
                    <a:p>
                      <a:pPr algn="ctr">
                        <a:lnSpc>
                          <a:spcPct val="100000"/>
                        </a:lnSpc>
                      </a:pPr>
                      <a:r>
                        <a:rPr lang="en-US" sz="1400" b="0" i="0" strike="noStrike" cap="none" spc="0" baseline="0" dirty="0">
                          <a:solidFill>
                            <a:srgbClr val="000000"/>
                          </a:solidFill>
                          <a:effectLst/>
                          <a:latin typeface="Times New Roman"/>
                          <a:ea typeface="Times New Roman"/>
                          <a:cs typeface="Times New Roman"/>
                        </a:rPr>
                        <a:t>System transformation risk assessment</a:t>
                      </a:r>
                    </a:p>
                  </a:txBody>
                  <a:tcPr anchor="ctr"/>
                </a:tc>
                <a:tc>
                  <a:txBody>
                    <a:bodyPr/>
                    <a:lstStyle/>
                    <a:p>
                      <a:pPr algn="l">
                        <a:lnSpc>
                          <a:spcPct val="100000"/>
                        </a:lnSpc>
                      </a:pPr>
                      <a:r>
                        <a:rPr lang="en-US" sz="1400" b="0" i="0" strike="noStrike" cap="none" spc="0" baseline="0" dirty="0">
                          <a:solidFill>
                            <a:srgbClr val="000000"/>
                          </a:solidFill>
                          <a:effectLst/>
                          <a:latin typeface="Times New Roman"/>
                          <a:ea typeface="Times New Roman"/>
                          <a:cs typeface="Times New Roman"/>
                        </a:rPr>
                        <a:t>Application transformation cannot meet the original system design metrics</a:t>
                      </a:r>
                    </a:p>
                  </a:txBody>
                  <a:tcPr anchor="ctr"/>
                </a:tc>
                <a:extLst>
                  <a:ext uri="{0D108BD9-81ED-4DB2-BD59-A6C34878D82A}">
                    <a16:rowId xmlns:a16="http://schemas.microsoft.com/office/drawing/2014/main" val="33932859"/>
                  </a:ext>
                </a:extLst>
              </a:tr>
              <a:tr h="418274">
                <a:tc vMerge="1">
                  <a:txBody>
                    <a:bodyPr/>
                    <a:lstStyle/>
                    <a:p>
                      <a:pPr algn="ctr"/>
                      <a:endParaRPr lang="zh-CN" altLang="en-US" sz="1800">
                        <a:latin typeface="微软雅黑" panose="020B0503020204020204" pitchFamily="34" charset="-122"/>
                        <a:ea typeface="微软雅黑" panose="020B0503020204020204" pitchFamily="34" charset="-122"/>
                      </a:endParaRPr>
                    </a:p>
                  </a:txBody>
                  <a:tcPr anchor="ctr"/>
                </a:tc>
                <a:tc>
                  <a:txBody>
                    <a:bodyPr/>
                    <a:lstStyle/>
                    <a:p>
                      <a:pPr algn="l">
                        <a:lnSpc>
                          <a:spcPct val="100000"/>
                        </a:lnSpc>
                      </a:pPr>
                      <a:r>
                        <a:rPr lang="en-US" sz="1400" b="0" i="0" strike="noStrike" cap="none" spc="0" baseline="0" dirty="0">
                          <a:solidFill>
                            <a:srgbClr val="000000"/>
                          </a:solidFill>
                          <a:effectLst/>
                          <a:latin typeface="Times New Roman"/>
                          <a:ea typeface="Times New Roman"/>
                          <a:cs typeface="Times New Roman"/>
                        </a:rPr>
                        <a:t>The data migration plan cannot meet the system cutover requirements</a:t>
                      </a:r>
                    </a:p>
                  </a:txBody>
                  <a:tcPr anchor="ctr"/>
                </a:tc>
                <a:extLst>
                  <a:ext uri="{0D108BD9-81ED-4DB2-BD59-A6C34878D82A}">
                    <a16:rowId xmlns:a16="http://schemas.microsoft.com/office/drawing/2014/main" val="375483424"/>
                  </a:ext>
                </a:extLst>
              </a:tr>
              <a:tr h="418274">
                <a:tc vMerge="1">
                  <a:txBody>
                    <a:bodyPr/>
                    <a:lstStyle/>
                    <a:p>
                      <a:pPr algn="ctr"/>
                      <a:endParaRPr lang="zh-CN" altLang="en-US" sz="1800">
                        <a:latin typeface="微软雅黑" panose="020B0503020204020204" pitchFamily="34" charset="-122"/>
                        <a:ea typeface="微软雅黑" panose="020B0503020204020204" pitchFamily="34" charset="-122"/>
                      </a:endParaRPr>
                    </a:p>
                  </a:txBody>
                  <a:tcPr anchor="ctr"/>
                </a:tc>
                <a:tc>
                  <a:txBody>
                    <a:bodyPr/>
                    <a:lstStyle/>
                    <a:p>
                      <a:pPr algn="l">
                        <a:lnSpc>
                          <a:spcPct val="100000"/>
                        </a:lnSpc>
                      </a:pPr>
                      <a:r>
                        <a:rPr lang="en-US" sz="1400" b="0" i="0" strike="noStrike" cap="none" spc="0" baseline="0" dirty="0">
                          <a:solidFill>
                            <a:srgbClr val="000000"/>
                          </a:solidFill>
                          <a:effectLst/>
                          <a:latin typeface="Times New Roman"/>
                          <a:ea typeface="Times New Roman"/>
                          <a:cs typeface="Times New Roman"/>
                        </a:rPr>
                        <a:t>Heterogeneous database transformation is difficult</a:t>
                      </a:r>
                    </a:p>
                  </a:txBody>
                  <a:tcPr anchor="ctr"/>
                </a:tc>
                <a:extLst>
                  <a:ext uri="{0D108BD9-81ED-4DB2-BD59-A6C34878D82A}">
                    <a16:rowId xmlns:a16="http://schemas.microsoft.com/office/drawing/2014/main" val="1819434767"/>
                  </a:ext>
                </a:extLst>
              </a:tr>
              <a:tr h="418274">
                <a:tc vMerge="1">
                  <a:txBody>
                    <a:bodyPr/>
                    <a:lstStyle/>
                    <a:p>
                      <a:pPr algn="ctr"/>
                      <a:endParaRPr lang="zh-CN" altLang="en-US" sz="1800">
                        <a:latin typeface="微软雅黑" panose="020B0503020204020204" pitchFamily="34" charset="-122"/>
                        <a:ea typeface="微软雅黑" panose="020B0503020204020204" pitchFamily="34" charset="-122"/>
                      </a:endParaRPr>
                    </a:p>
                  </a:txBody>
                  <a:tcPr anchor="ctr"/>
                </a:tc>
                <a:tc>
                  <a:txBody>
                    <a:bodyPr/>
                    <a:lstStyle/>
                    <a:p>
                      <a:pPr algn="l">
                        <a:lnSpc>
                          <a:spcPct val="100000"/>
                        </a:lnSpc>
                      </a:pPr>
                      <a:r>
                        <a:rPr lang="en-US" sz="1400" b="0" i="0" strike="noStrike" cap="none" spc="0" baseline="0" dirty="0">
                          <a:solidFill>
                            <a:srgbClr val="000000"/>
                          </a:solidFill>
                          <a:effectLst/>
                          <a:latin typeface="Times New Roman"/>
                          <a:ea typeface="Times New Roman"/>
                          <a:cs typeface="Times New Roman"/>
                        </a:rPr>
                        <a:t>The modules after transformation are incompatible with the call dependencies of other systems</a:t>
                      </a:r>
                    </a:p>
                  </a:txBody>
                  <a:tcPr anchor="ctr"/>
                </a:tc>
                <a:extLst>
                  <a:ext uri="{0D108BD9-81ED-4DB2-BD59-A6C34878D82A}">
                    <a16:rowId xmlns:a16="http://schemas.microsoft.com/office/drawing/2014/main" val="1452570448"/>
                  </a:ext>
                </a:extLst>
              </a:tr>
              <a:tr h="418274">
                <a:tc rowSpan="2">
                  <a:txBody>
                    <a:bodyPr/>
                    <a:lstStyle/>
                    <a:p>
                      <a:pPr algn="ctr">
                        <a:lnSpc>
                          <a:spcPct val="100000"/>
                        </a:lnSpc>
                      </a:pPr>
                      <a:r>
                        <a:rPr lang="en-US" sz="1400" b="0" i="0" strike="noStrike" cap="none" spc="0" baseline="0">
                          <a:solidFill>
                            <a:srgbClr val="000000"/>
                          </a:solidFill>
                          <a:effectLst/>
                          <a:latin typeface="Times New Roman"/>
                          <a:ea typeface="Times New Roman"/>
                          <a:cs typeface="Times New Roman"/>
                        </a:rPr>
                        <a:t>Resource risk assessment</a:t>
                      </a:r>
                    </a:p>
                  </a:txBody>
                  <a:tcPr anchor="ctr"/>
                </a:tc>
                <a:tc>
                  <a:txBody>
                    <a:bodyPr/>
                    <a:lstStyle/>
                    <a:p>
                      <a:pPr algn="l">
                        <a:lnSpc>
                          <a:spcPct val="100000"/>
                        </a:lnSpc>
                      </a:pPr>
                      <a:r>
                        <a:rPr lang="en-US" sz="1400" b="0" i="0" strike="noStrike" cap="none" spc="0" baseline="0" dirty="0">
                          <a:solidFill>
                            <a:srgbClr val="000000"/>
                          </a:solidFill>
                          <a:effectLst/>
                          <a:latin typeface="Times New Roman"/>
                          <a:ea typeface="Times New Roman"/>
                          <a:cs typeface="Times New Roman"/>
                        </a:rPr>
                        <a:t>The cloud service resources are insufficient</a:t>
                      </a:r>
                    </a:p>
                  </a:txBody>
                  <a:tcPr anchor="ctr"/>
                </a:tc>
                <a:extLst>
                  <a:ext uri="{0D108BD9-81ED-4DB2-BD59-A6C34878D82A}">
                    <a16:rowId xmlns:a16="http://schemas.microsoft.com/office/drawing/2014/main" val="644525928"/>
                  </a:ext>
                </a:extLst>
              </a:tr>
              <a:tr h="418274">
                <a:tc vMerge="1">
                  <a:txBody>
                    <a:bodyPr/>
                    <a:lstStyle/>
                    <a:p>
                      <a:pPr algn="ctr"/>
                      <a:endParaRPr lang="zh-CN" altLang="en-US" sz="1800">
                        <a:latin typeface="微软雅黑" panose="020B0503020204020204" pitchFamily="34" charset="-122"/>
                        <a:ea typeface="微软雅黑" panose="020B0503020204020204" pitchFamily="34" charset="-122"/>
                      </a:endParaRPr>
                    </a:p>
                  </a:txBody>
                  <a:tcPr anchor="ctr"/>
                </a:tc>
                <a:tc>
                  <a:txBody>
                    <a:bodyPr/>
                    <a:lstStyle/>
                    <a:p>
                      <a:pPr algn="l">
                        <a:lnSpc>
                          <a:spcPct val="100000"/>
                        </a:lnSpc>
                      </a:pPr>
                      <a:r>
                        <a:rPr lang="en-US" sz="1400" b="0" i="0" strike="noStrike" cap="none" spc="0" baseline="0" dirty="0">
                          <a:solidFill>
                            <a:srgbClr val="000000"/>
                          </a:solidFill>
                          <a:effectLst/>
                          <a:latin typeface="Times New Roman"/>
                          <a:ea typeface="Times New Roman"/>
                          <a:cs typeface="Times New Roman"/>
                        </a:rPr>
                        <a:t>Human resources for the implementation of the cloud migration project are insufficient</a:t>
                      </a:r>
                    </a:p>
                  </a:txBody>
                  <a:tcPr anchor="ctr"/>
                </a:tc>
                <a:extLst>
                  <a:ext uri="{0D108BD9-81ED-4DB2-BD59-A6C34878D82A}">
                    <a16:rowId xmlns:a16="http://schemas.microsoft.com/office/drawing/2014/main" val="4145547341"/>
                  </a:ext>
                </a:extLst>
              </a:tr>
            </a:tbl>
          </a:graphicData>
        </a:graphic>
      </p:graphicFrame>
      <p:sp>
        <p:nvSpPr>
          <p:cNvPr id="7" name="内容占位符 2">
            <a:extLst>
              <a:ext uri="{FF2B5EF4-FFF2-40B4-BE49-F238E27FC236}">
                <a16:creationId xmlns:a16="http://schemas.microsoft.com/office/drawing/2014/main" id="{B442FD27-AA68-4D97-A735-9F0809EF004D}"/>
              </a:ext>
            </a:extLst>
          </p:cNvPr>
          <p:cNvSpPr>
            <a:spLocks noGrp="1"/>
          </p:cNvSpPr>
          <p:nvPr>
            <p:ph idx="1"/>
          </p:nvPr>
        </p:nvSpPr>
        <p:spPr>
          <a:xfrm>
            <a:off x="119336" y="1340768"/>
            <a:ext cx="10658399" cy="5040559"/>
          </a:xfrm>
        </p:spPr>
        <p:txBody>
          <a:bodyPr/>
          <a:lstStyle/>
          <a:p>
            <a:pPr marL="342900" indent="-342900">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Risk assessment consists of </a:t>
            </a:r>
          </a:p>
          <a:p>
            <a:r>
              <a:rPr lang="zh-CN" altLang="en-US" sz="2000" dirty="0">
                <a:solidFill>
                  <a:srgbClr val="000000"/>
                </a:solidFill>
                <a:latin typeface="Times New Roman"/>
                <a:ea typeface="Times New Roman"/>
                <a:cs typeface="Times New Roman"/>
              </a:rPr>
              <a:t>     </a:t>
            </a:r>
            <a:r>
              <a:rPr lang="en-US" altLang="zh-CN" sz="2000" dirty="0">
                <a:solidFill>
                  <a:srgbClr val="000000"/>
                </a:solidFill>
                <a:latin typeface="Times New Roman"/>
                <a:ea typeface="Times New Roman"/>
                <a:cs typeface="Times New Roman"/>
              </a:rPr>
              <a:t>four</a:t>
            </a:r>
            <a:r>
              <a:rPr lang="en-US" sz="2000" b="0" i="0" strike="noStrike" cap="none" spc="0" baseline="0" dirty="0">
                <a:solidFill>
                  <a:srgbClr val="000000"/>
                </a:solidFill>
                <a:effectLst/>
                <a:latin typeface="Times New Roman"/>
                <a:ea typeface="Times New Roman"/>
                <a:cs typeface="Times New Roman"/>
              </a:rPr>
              <a:t> parts</a:t>
            </a:r>
            <a:endParaRPr lang="en-US" sz="2000" dirty="0">
              <a:latin typeface="微软雅黑" panose="020B0503020204020204" pitchFamily="34" charset="-122"/>
              <a:ea typeface="微软雅黑" panose="020B0503020204020204" pitchFamily="34" charset="-122"/>
            </a:endParaRPr>
          </a:p>
          <a:p>
            <a:r>
              <a:rPr lang="zh-CN" altLang="en-US" sz="1400" b="0" i="0" strike="noStrike" cap="none" spc="0" baseline="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0" i="0" strike="noStrike" cap="none" spc="0" baseline="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b="0" i="0" strike="noStrike" cap="none" spc="0" baseline="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1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1800" b="0" i="0" strike="noStrike" cap="none" spc="0" baseline="0" dirty="0">
                <a:solidFill>
                  <a:srgbClr val="000000"/>
                </a:solidFill>
                <a:effectLst/>
                <a:latin typeface="Times New Roman" panose="02020603050405020304" pitchFamily="18" charset="0"/>
                <a:ea typeface="Times New Roman"/>
                <a:cs typeface="Times New Roman" panose="02020603050405020304" pitchFamily="18" charset="0"/>
              </a:rPr>
              <a:t>Platform </a:t>
            </a:r>
            <a:r>
              <a:rPr lang="en-US" sz="1800" b="0" i="0" strike="noStrike" cap="none" spc="0" baseline="0" dirty="0">
                <a:solidFill>
                  <a:srgbClr val="000000"/>
                </a:solidFill>
                <a:effectLst/>
                <a:latin typeface="Times New Roman"/>
                <a:ea typeface="Times New Roman"/>
                <a:cs typeface="Times New Roman"/>
              </a:rPr>
              <a:t>compatibility assessment</a:t>
            </a:r>
            <a:endParaRPr lang="en-US" sz="1800" dirty="0">
              <a:latin typeface="Times New Roman"/>
            </a:endParaRPr>
          </a:p>
          <a:p>
            <a:r>
              <a:rPr lang="en-US" sz="1800" b="0" i="0" strike="noStrike" cap="none" spc="0" baseline="0" dirty="0">
                <a:solidFill>
                  <a:srgbClr val="000000"/>
                </a:solidFill>
                <a:effectLst/>
                <a:latin typeface="Times New Roman"/>
                <a:ea typeface="Times New Roman"/>
                <a:cs typeface="Times New Roman"/>
              </a:rPr>
              <a:t>      </a:t>
            </a:r>
            <a:r>
              <a:rPr lang="en-US" sz="1800" dirty="0">
                <a:solidFill>
                  <a:srgbClr val="000000"/>
                </a:solidFill>
                <a:latin typeface="Times New Roman"/>
                <a:ea typeface="Times New Roman"/>
                <a:cs typeface="Times New Roman"/>
              </a:rPr>
              <a:t>2. </a:t>
            </a:r>
            <a:r>
              <a:rPr lang="en-US" sz="1800" b="0" i="0" strike="noStrike" cap="none" spc="0" baseline="0" dirty="0">
                <a:solidFill>
                  <a:srgbClr val="000000"/>
                </a:solidFill>
                <a:effectLst/>
                <a:latin typeface="Times New Roman"/>
                <a:ea typeface="Times New Roman"/>
                <a:cs typeface="Times New Roman"/>
              </a:rPr>
              <a:t>Performance risk assessment</a:t>
            </a:r>
            <a:endParaRPr lang="en-US" sz="1800" dirty="0">
              <a:latin typeface="Times New Roman"/>
            </a:endParaRPr>
          </a:p>
          <a:p>
            <a:r>
              <a:rPr lang="en-US" sz="1800" b="0" i="0" strike="noStrike" cap="none" spc="0" baseline="0" dirty="0">
                <a:solidFill>
                  <a:srgbClr val="000000"/>
                </a:solidFill>
                <a:effectLst/>
                <a:latin typeface="Times New Roman"/>
                <a:ea typeface="Times New Roman"/>
                <a:cs typeface="Times New Roman"/>
              </a:rPr>
              <a:t>      3. System transformation risk </a:t>
            </a:r>
          </a:p>
          <a:p>
            <a:r>
              <a:rPr lang="en-US" sz="1800" dirty="0">
                <a:solidFill>
                  <a:srgbClr val="000000"/>
                </a:solidFill>
                <a:latin typeface="Times New Roman"/>
                <a:ea typeface="Times New Roman"/>
                <a:cs typeface="Times New Roman"/>
              </a:rPr>
              <a:t>          </a:t>
            </a:r>
            <a:r>
              <a:rPr lang="en-US" sz="1800" b="0" i="0" strike="noStrike" cap="none" spc="0" baseline="0" dirty="0">
                <a:solidFill>
                  <a:srgbClr val="000000"/>
                </a:solidFill>
                <a:effectLst/>
                <a:latin typeface="Times New Roman"/>
                <a:ea typeface="Times New Roman"/>
                <a:cs typeface="Times New Roman"/>
              </a:rPr>
              <a:t>assessment</a:t>
            </a:r>
            <a:endParaRPr lang="en-US" sz="1800" dirty="0">
              <a:latin typeface="Times New Roman"/>
            </a:endParaRPr>
          </a:p>
          <a:p>
            <a:r>
              <a:rPr lang="en-US" sz="1800" b="0" i="0" strike="noStrike" cap="none" spc="0" baseline="0" dirty="0">
                <a:solidFill>
                  <a:srgbClr val="000000"/>
                </a:solidFill>
                <a:effectLst/>
                <a:latin typeface="Times New Roman"/>
                <a:ea typeface="Times New Roman"/>
                <a:cs typeface="Times New Roman"/>
              </a:rPr>
              <a:t>      </a:t>
            </a:r>
            <a:r>
              <a:rPr lang="en-US" sz="1800" dirty="0">
                <a:solidFill>
                  <a:srgbClr val="000000"/>
                </a:solidFill>
                <a:latin typeface="Times New Roman"/>
                <a:ea typeface="Times New Roman"/>
                <a:cs typeface="Times New Roman"/>
              </a:rPr>
              <a:t>4. </a:t>
            </a:r>
            <a:r>
              <a:rPr lang="en-US" sz="1800" b="0" i="0" strike="noStrike" cap="none" spc="0" baseline="0" dirty="0">
                <a:solidFill>
                  <a:srgbClr val="000000"/>
                </a:solidFill>
                <a:effectLst/>
                <a:latin typeface="Times New Roman"/>
                <a:ea typeface="Times New Roman"/>
                <a:cs typeface="Times New Roman"/>
              </a:rPr>
              <a:t>Resource risk assessment</a:t>
            </a:r>
          </a:p>
        </p:txBody>
      </p:sp>
    </p:spTree>
    <p:extLst>
      <p:ext uri="{BB962C8B-B14F-4D97-AF65-F5344CB8AC3E}">
        <p14:creationId xmlns:p14="http://schemas.microsoft.com/office/powerpoint/2010/main" val="16117673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4650FF-EF3C-40B8-8D3D-459D7EAC278B}"/>
              </a:ext>
            </a:extLst>
          </p:cNvPr>
          <p:cNvSpPr>
            <a:spLocks noGrp="1"/>
          </p:cNvSpPr>
          <p:nvPr>
            <p:ph type="title"/>
          </p:nvPr>
        </p:nvSpPr>
        <p:spPr>
          <a:xfrm>
            <a:off x="1185443" y="76886"/>
            <a:ext cx="9821113" cy="907731"/>
          </a:xfrm>
        </p:spPr>
        <p:txBody>
          <a:bodyPr/>
          <a:lstStyle/>
          <a:p>
            <a:r>
              <a:rPr lang="en-US" sz="3600" b="1" i="0" strike="noStrike" cap="none" spc="0" baseline="0" dirty="0">
                <a:solidFill>
                  <a:srgbClr val="00A4FF"/>
                </a:solidFill>
                <a:effectLst/>
                <a:latin typeface="Times New Roman"/>
                <a:ea typeface="Times New Roman"/>
                <a:cs typeface="Times New Roman"/>
              </a:rPr>
              <a:t>2.4 Architecture Design</a:t>
            </a:r>
          </a:p>
        </p:txBody>
      </p:sp>
      <p:sp>
        <p:nvSpPr>
          <p:cNvPr id="5" name="内容占位符 2">
            <a:extLst>
              <a:ext uri="{FF2B5EF4-FFF2-40B4-BE49-F238E27FC236}">
                <a16:creationId xmlns:a16="http://schemas.microsoft.com/office/drawing/2014/main" id="{67921080-DB0E-449A-8A46-8795C2F32179}"/>
              </a:ext>
            </a:extLst>
          </p:cNvPr>
          <p:cNvSpPr txBox="1"/>
          <p:nvPr/>
        </p:nvSpPr>
        <p:spPr bwMode="auto">
          <a:xfrm>
            <a:off x="191344" y="1286689"/>
            <a:ext cx="10658399" cy="50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912813" rtl="0" eaLnBrk="1" fontAlgn="base" hangingPunct="1">
              <a:lnSpc>
                <a:spcPct val="150000"/>
              </a:lnSpc>
              <a:spcBef>
                <a:spcPct val="0"/>
              </a:spcBef>
              <a:spcAft>
                <a:spcPct val="0"/>
              </a:spcAft>
              <a:buClr>
                <a:schemeClr val="accent1"/>
              </a:buClr>
              <a:buFont typeface="Wingdings" panose="05000000000000000000" pitchFamily="2" charset="2"/>
              <a:buNone/>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1" fontAlgn="base" hangingPunct="1">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914377" lvl="2" indent="0" algn="l" defTabSz="912813" rtl="0" eaLnBrk="1" fontAlgn="base" hangingPunct="1">
              <a:lnSpc>
                <a:spcPct val="150000"/>
              </a:lnSpc>
              <a:spcBef>
                <a:spcPts val="500"/>
              </a:spcBef>
              <a:spcAft>
                <a:spcPct val="0"/>
              </a:spcAft>
              <a:buClr>
                <a:schemeClr val="accent1"/>
              </a:buClr>
              <a:buFontTx/>
              <a:buNone/>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marL="342900" indent="-342900">
              <a:buFont typeface="Wingdings" panose="05000000000000000000" pitchFamily="2" charset="2"/>
              <a:buChar char="l"/>
            </a:pPr>
            <a:r>
              <a:rPr lang="en-US" sz="2000" dirty="0">
                <a:solidFill>
                  <a:srgbClr val="000000"/>
                </a:solidFill>
                <a:latin typeface="Times New Roman"/>
                <a:ea typeface="Times New Roman"/>
                <a:cs typeface="Times New Roman"/>
              </a:rPr>
              <a:t>Architecture</a:t>
            </a:r>
            <a:r>
              <a:rPr lang="en-US" sz="2000" b="0" i="0" strike="noStrike" cap="none" spc="0" baseline="0" dirty="0">
                <a:solidFill>
                  <a:srgbClr val="000000"/>
                </a:solidFill>
                <a:effectLst/>
                <a:latin typeface="Times New Roman"/>
                <a:ea typeface="Times New Roman"/>
                <a:cs typeface="Times New Roman"/>
              </a:rPr>
              <a:t> design consists of </a:t>
            </a:r>
          </a:p>
          <a:p>
            <a:r>
              <a:rPr lang="en-US" sz="2000" dirty="0">
                <a:solidFill>
                  <a:srgbClr val="000000"/>
                </a:solidFill>
                <a:latin typeface="Times New Roman"/>
                <a:ea typeface="Times New Roman"/>
                <a:cs typeface="Times New Roman"/>
              </a:rPr>
              <a:t>     5</a:t>
            </a:r>
            <a:r>
              <a:rPr lang="en-US" sz="2000" b="0" i="0" strike="noStrike" cap="none" spc="0" baseline="0" dirty="0">
                <a:solidFill>
                  <a:srgbClr val="000000"/>
                </a:solidFill>
                <a:effectLst/>
                <a:latin typeface="Times New Roman"/>
                <a:ea typeface="Times New Roman"/>
                <a:cs typeface="Times New Roman"/>
              </a:rPr>
              <a:t> parts</a:t>
            </a:r>
            <a:endParaRPr lang="en-US" sz="2000" dirty="0">
              <a:latin typeface="Times New Roman"/>
              <a:ea typeface="腾讯体 W7" panose="020C08030202040F0204" pitchFamily="34" charset="-122"/>
            </a:endParaRPr>
          </a:p>
          <a:p>
            <a:r>
              <a:rPr lang="en-US" sz="2000" b="0" i="0" strike="noStrike" cap="none" spc="0" baseline="0" dirty="0">
                <a:solidFill>
                  <a:srgbClr val="000000"/>
                </a:solidFill>
                <a:effectLst/>
                <a:latin typeface="Times New Roman"/>
                <a:ea typeface="腾讯体 W7" panose="020C08030202040F0204" pitchFamily="34" charset="-122"/>
                <a:cs typeface="Times New Roman"/>
              </a:rPr>
              <a:t>     1. </a:t>
            </a:r>
            <a:r>
              <a:rPr lang="en-US" sz="1800" b="1" i="0" strike="noStrike" cap="none" spc="0" baseline="0" dirty="0">
                <a:solidFill>
                  <a:srgbClr val="000000"/>
                </a:solidFill>
                <a:effectLst/>
                <a:latin typeface="Times New Roman"/>
                <a:ea typeface="Times New Roman"/>
                <a:cs typeface="Times New Roman"/>
              </a:rPr>
              <a:t>Network architecture design</a:t>
            </a:r>
            <a:endParaRPr lang="en-US" sz="1800" b="1" dirty="0">
              <a:latin typeface="Times New Roman"/>
              <a:ea typeface="腾讯体 W7" panose="020C08030202040F0204" pitchFamily="34" charset="-122"/>
            </a:endParaRPr>
          </a:p>
          <a:p>
            <a:r>
              <a:rPr lang="en-US" sz="1800" b="1" i="0" strike="noStrike" cap="none" spc="0" baseline="0" dirty="0">
                <a:solidFill>
                  <a:srgbClr val="000000"/>
                </a:solidFill>
                <a:effectLst/>
                <a:latin typeface="Times New Roman"/>
                <a:ea typeface="腾讯体 W7" panose="020C08030202040F0204" pitchFamily="34" charset="-122"/>
                <a:cs typeface="Times New Roman"/>
              </a:rPr>
              <a:t>      2. </a:t>
            </a:r>
            <a:r>
              <a:rPr lang="en-US" sz="1800" b="1" i="0" strike="noStrike" cap="none" spc="0" baseline="0" dirty="0">
                <a:solidFill>
                  <a:srgbClr val="000000"/>
                </a:solidFill>
                <a:effectLst/>
                <a:latin typeface="Times New Roman"/>
                <a:ea typeface="Times New Roman"/>
                <a:cs typeface="Times New Roman"/>
              </a:rPr>
              <a:t>Cloud OPS architecture design</a:t>
            </a:r>
          </a:p>
          <a:p>
            <a:r>
              <a:rPr lang="en-US" sz="1800" b="1" dirty="0">
                <a:solidFill>
                  <a:srgbClr val="000000"/>
                </a:solidFill>
                <a:latin typeface="Times New Roman"/>
                <a:ea typeface="Times New Roman"/>
                <a:cs typeface="Times New Roman"/>
              </a:rPr>
              <a:t>      3. </a:t>
            </a:r>
            <a:r>
              <a:rPr lang="en-US" sz="1800" b="1" i="0" strike="noStrike" cap="none" spc="0" baseline="0" dirty="0">
                <a:solidFill>
                  <a:srgbClr val="000000"/>
                </a:solidFill>
                <a:effectLst/>
                <a:latin typeface="Times New Roman"/>
                <a:ea typeface="Times New Roman"/>
                <a:cs typeface="Times New Roman"/>
              </a:rPr>
              <a:t>Application architecture design</a:t>
            </a:r>
            <a:endParaRPr lang="en-US" sz="1800" b="1" dirty="0">
              <a:latin typeface="Times New Roman"/>
              <a:ea typeface="腾讯体 W7" panose="020C08030202040F0204" pitchFamily="34" charset="-122"/>
            </a:endParaRPr>
          </a:p>
          <a:p>
            <a:r>
              <a:rPr lang="en-US" sz="1800" b="1" i="0" strike="noStrike" cap="none" spc="0" baseline="0" dirty="0">
                <a:solidFill>
                  <a:srgbClr val="000000"/>
                </a:solidFill>
                <a:effectLst/>
                <a:latin typeface="Times New Roman"/>
                <a:ea typeface="腾讯体 W7" panose="020C08030202040F0204" pitchFamily="34" charset="-122"/>
                <a:cs typeface="Times New Roman"/>
              </a:rPr>
              <a:t>      4. </a:t>
            </a:r>
            <a:r>
              <a:rPr lang="en-US" sz="1800" b="1" i="0" strike="noStrike" cap="none" spc="0" baseline="0" dirty="0">
                <a:solidFill>
                  <a:srgbClr val="000000"/>
                </a:solidFill>
                <a:effectLst/>
                <a:latin typeface="Times New Roman"/>
                <a:ea typeface="Times New Roman"/>
                <a:cs typeface="Times New Roman"/>
              </a:rPr>
              <a:t>Application transformation design</a:t>
            </a:r>
            <a:endParaRPr lang="en-US" sz="1800" b="1" dirty="0">
              <a:latin typeface="Times New Roman"/>
              <a:ea typeface="腾讯体 W7" panose="020C08030202040F0204" pitchFamily="34" charset="-122"/>
            </a:endParaRPr>
          </a:p>
          <a:p>
            <a:r>
              <a:rPr lang="en-US" sz="1800" b="0" i="0" strike="noStrike" cap="none" spc="0" baseline="0" dirty="0">
                <a:solidFill>
                  <a:srgbClr val="000000"/>
                </a:solidFill>
                <a:effectLst/>
                <a:latin typeface="Times New Roman"/>
                <a:ea typeface="腾讯体 W7" panose="020C08030202040F0204" pitchFamily="34" charset="-122"/>
                <a:cs typeface="Times New Roman"/>
              </a:rPr>
              <a:t>      5. </a:t>
            </a:r>
            <a:r>
              <a:rPr lang="en-US" sz="1800" b="0" i="0" strike="noStrike" cap="none" spc="0" baseline="0" dirty="0">
                <a:solidFill>
                  <a:srgbClr val="000000"/>
                </a:solidFill>
                <a:effectLst/>
                <a:latin typeface="Times New Roman"/>
                <a:ea typeface="Times New Roman"/>
                <a:cs typeface="Times New Roman"/>
              </a:rPr>
              <a:t>Capacity planning</a:t>
            </a:r>
          </a:p>
        </p:txBody>
      </p:sp>
      <p:graphicFrame>
        <p:nvGraphicFramePr>
          <p:cNvPr id="6" name="表格 5">
            <a:extLst>
              <a:ext uri="{FF2B5EF4-FFF2-40B4-BE49-F238E27FC236}">
                <a16:creationId xmlns:a16="http://schemas.microsoft.com/office/drawing/2014/main" id="{19AB951B-2C00-400F-A4FF-BB6D718C3A2B}"/>
              </a:ext>
            </a:extLst>
          </p:cNvPr>
          <p:cNvGraphicFramePr>
            <a:graphicFrameLocks noGrp="1"/>
          </p:cNvGraphicFramePr>
          <p:nvPr>
            <p:extLst>
              <p:ext uri="{D42A27DB-BD31-4B8C-83A1-F6EECF244321}">
                <p14:modId xmlns:p14="http://schemas.microsoft.com/office/powerpoint/2010/main" val="1677181999"/>
              </p:ext>
            </p:extLst>
          </p:nvPr>
        </p:nvGraphicFramePr>
        <p:xfrm>
          <a:off x="4007769" y="1268760"/>
          <a:ext cx="7706071" cy="4795970"/>
        </p:xfrm>
        <a:graphic>
          <a:graphicData uri="http://schemas.openxmlformats.org/drawingml/2006/table">
            <a:tbl>
              <a:tblPr firstRow="1" bandRow="1">
                <a:tableStyleId>{5C22544A-7EE6-4342-B048-85BDC9FD1C3A}</a:tableStyleId>
              </a:tblPr>
              <a:tblGrid>
                <a:gridCol w="2277186">
                  <a:extLst>
                    <a:ext uri="{9D8B030D-6E8A-4147-A177-3AD203B41FA5}">
                      <a16:colId xmlns:a16="http://schemas.microsoft.com/office/drawing/2014/main" val="1885900148"/>
                    </a:ext>
                  </a:extLst>
                </a:gridCol>
                <a:gridCol w="5428885">
                  <a:extLst>
                    <a:ext uri="{9D8B030D-6E8A-4147-A177-3AD203B41FA5}">
                      <a16:colId xmlns:a16="http://schemas.microsoft.com/office/drawing/2014/main" val="3176161308"/>
                    </a:ext>
                  </a:extLst>
                </a:gridCol>
              </a:tblGrid>
              <a:tr h="370840">
                <a:tc>
                  <a:txBody>
                    <a:bodyPr/>
                    <a:lstStyle/>
                    <a:p>
                      <a:pPr algn="ctr"/>
                      <a:r>
                        <a:rPr lang="en-US" sz="1800" b="1" i="0" strike="noStrike" cap="none" spc="0" baseline="0">
                          <a:solidFill>
                            <a:srgbClr val="FFFFFF"/>
                          </a:solidFill>
                          <a:effectLst/>
                          <a:latin typeface="Times New Roman"/>
                          <a:ea typeface="Times New Roman"/>
                          <a:cs typeface="Times New Roman"/>
                        </a:rPr>
                        <a:t>Item</a:t>
                      </a:r>
                    </a:p>
                  </a:txBody>
                  <a:tcPr anchor="ctr"/>
                </a:tc>
                <a:tc>
                  <a:txBody>
                    <a:bodyPr/>
                    <a:lstStyle/>
                    <a:p>
                      <a:pPr algn="ctr"/>
                      <a:r>
                        <a:rPr lang="en-US" sz="1800" b="1" i="0" strike="noStrike" cap="none" spc="0" baseline="0">
                          <a:solidFill>
                            <a:srgbClr val="FFFFFF"/>
                          </a:solidFill>
                          <a:effectLst/>
                          <a:latin typeface="Times New Roman"/>
                          <a:ea typeface="Times New Roman"/>
                          <a:cs typeface="Times New Roman"/>
                        </a:rPr>
                        <a:t>Design Content</a:t>
                      </a:r>
                    </a:p>
                  </a:txBody>
                  <a:tcPr anchor="ctr"/>
                </a:tc>
                <a:extLst>
                  <a:ext uri="{0D108BD9-81ED-4DB2-BD59-A6C34878D82A}">
                    <a16:rowId xmlns:a16="http://schemas.microsoft.com/office/drawing/2014/main" val="3423111160"/>
                  </a:ext>
                </a:extLst>
              </a:tr>
              <a:tr h="370840">
                <a:tc>
                  <a:txBody>
                    <a:bodyPr/>
                    <a:lstStyle/>
                    <a:p>
                      <a:pPr algn="ctr"/>
                      <a:r>
                        <a:rPr lang="en-US" sz="1400" b="0" i="0" strike="noStrike" cap="none" spc="0" baseline="0">
                          <a:solidFill>
                            <a:srgbClr val="000000"/>
                          </a:solidFill>
                          <a:effectLst/>
                          <a:latin typeface="Times New Roman"/>
                          <a:ea typeface="Times New Roman"/>
                          <a:cs typeface="Times New Roman"/>
                        </a:rPr>
                        <a:t>Network architecture design</a:t>
                      </a:r>
                    </a:p>
                  </a:txBody>
                  <a:tcPr anchor="ctr"/>
                </a:tc>
                <a:tc>
                  <a:txBody>
                    <a:bodyPr/>
                    <a:lstStyle/>
                    <a:p>
                      <a:pPr algn="l">
                        <a:lnSpc>
                          <a:spcPct val="150000"/>
                        </a:lnSpc>
                      </a:pPr>
                      <a:r>
                        <a:rPr lang="en-US" sz="1400" b="0" i="0" strike="noStrike" cap="none" spc="0" baseline="0">
                          <a:solidFill>
                            <a:srgbClr val="000000"/>
                          </a:solidFill>
                          <a:effectLst/>
                          <a:latin typeface="Times New Roman"/>
                          <a:ea typeface="Times New Roman"/>
                          <a:cs typeface="Times New Roman"/>
                        </a:rPr>
                        <a:t>Network access and planning</a:t>
                      </a:r>
                    </a:p>
                  </a:txBody>
                  <a:tcPr anchor="ctr"/>
                </a:tc>
                <a:extLst>
                  <a:ext uri="{0D108BD9-81ED-4DB2-BD59-A6C34878D82A}">
                    <a16:rowId xmlns:a16="http://schemas.microsoft.com/office/drawing/2014/main" val="434487273"/>
                  </a:ext>
                </a:extLst>
              </a:tr>
              <a:tr h="370840">
                <a:tc rowSpan="2">
                  <a:txBody>
                    <a:bodyPr/>
                    <a:lstStyle/>
                    <a:p>
                      <a:pPr algn="ctr"/>
                      <a:r>
                        <a:rPr lang="en-US" sz="1400" b="0" i="0" strike="noStrike" cap="none" spc="0" baseline="0">
                          <a:solidFill>
                            <a:srgbClr val="000000"/>
                          </a:solidFill>
                          <a:effectLst/>
                          <a:latin typeface="Times New Roman"/>
                          <a:ea typeface="Times New Roman"/>
                          <a:cs typeface="Times New Roman"/>
                        </a:rPr>
                        <a:t>Cloud OPS architecture design</a:t>
                      </a:r>
                    </a:p>
                  </a:txBody>
                  <a:tcPr anchor="ctr"/>
                </a:tc>
                <a:tc>
                  <a:txBody>
                    <a:bodyPr/>
                    <a:lstStyle/>
                    <a:p>
                      <a:pPr algn="l">
                        <a:lnSpc>
                          <a:spcPct val="150000"/>
                        </a:lnSpc>
                      </a:pPr>
                      <a:r>
                        <a:rPr lang="en-US" sz="1400" b="0" i="0" strike="noStrike" cap="none" spc="0" baseline="0">
                          <a:solidFill>
                            <a:srgbClr val="000000"/>
                          </a:solidFill>
                          <a:effectLst/>
                          <a:latin typeface="Times New Roman"/>
                          <a:ea typeface="Times New Roman"/>
                          <a:cs typeface="Times New Roman"/>
                        </a:rPr>
                        <a:t>Account permission management based on CAM</a:t>
                      </a:r>
                    </a:p>
                  </a:txBody>
                  <a:tcPr anchor="ctr"/>
                </a:tc>
                <a:extLst>
                  <a:ext uri="{0D108BD9-81ED-4DB2-BD59-A6C34878D82A}">
                    <a16:rowId xmlns:a16="http://schemas.microsoft.com/office/drawing/2014/main" val="2248431766"/>
                  </a:ext>
                </a:extLst>
              </a:tr>
              <a:tr h="370840">
                <a:tc vMerge="1">
                  <a:txBody>
                    <a:bodyPr/>
                    <a:lstStyle/>
                    <a:p>
                      <a:pPr algn="ctr"/>
                      <a:endParaRPr lang="zh-CN" altLang="en-US" sz="1600">
                        <a:latin typeface="微软雅黑" panose="020B0503020204020204" pitchFamily="34" charset="-122"/>
                        <a:ea typeface="微软雅黑" panose="020B0503020204020204" pitchFamily="34" charset="-122"/>
                      </a:endParaRPr>
                    </a:p>
                  </a:txBody>
                  <a:tcPr anchor="ctr"/>
                </a:tc>
                <a:tc>
                  <a:txBody>
                    <a:bodyPr/>
                    <a:lstStyle/>
                    <a:p>
                      <a:pPr algn="l">
                        <a:lnSpc>
                          <a:spcPct val="150000"/>
                        </a:lnSpc>
                      </a:pPr>
                      <a:r>
                        <a:rPr lang="en-US" sz="1400" b="0" i="0" strike="noStrike" cap="none" spc="0" baseline="0">
                          <a:solidFill>
                            <a:srgbClr val="000000"/>
                          </a:solidFill>
                          <a:effectLst/>
                          <a:latin typeface="Times New Roman"/>
                          <a:ea typeface="Times New Roman"/>
                          <a:cs typeface="Times New Roman"/>
                        </a:rPr>
                        <a:t>Cloud-based development, testing, and production environment management</a:t>
                      </a:r>
                    </a:p>
                  </a:txBody>
                  <a:tcPr anchor="ctr"/>
                </a:tc>
                <a:extLst>
                  <a:ext uri="{0D108BD9-81ED-4DB2-BD59-A6C34878D82A}">
                    <a16:rowId xmlns:a16="http://schemas.microsoft.com/office/drawing/2014/main" val="3061994248"/>
                  </a:ext>
                </a:extLst>
              </a:tr>
              <a:tr h="370840">
                <a:tc rowSpan="3">
                  <a:txBody>
                    <a:bodyPr/>
                    <a:lstStyle/>
                    <a:p>
                      <a:pPr algn="ctr"/>
                      <a:r>
                        <a:rPr lang="en-US" sz="1400" b="0" i="0" strike="noStrike" cap="none" spc="0" baseline="0">
                          <a:solidFill>
                            <a:srgbClr val="000000"/>
                          </a:solidFill>
                          <a:effectLst/>
                          <a:latin typeface="Times New Roman"/>
                          <a:ea typeface="Times New Roman"/>
                          <a:cs typeface="Times New Roman"/>
                        </a:rPr>
                        <a:t>Application architecture design</a:t>
                      </a:r>
                    </a:p>
                  </a:txBody>
                  <a:tcPr anchor="ctr"/>
                </a:tc>
                <a:tc>
                  <a:txBody>
                    <a:bodyPr/>
                    <a:lstStyle/>
                    <a:p>
                      <a:pPr algn="l">
                        <a:lnSpc>
                          <a:spcPct val="150000"/>
                        </a:lnSpc>
                      </a:pPr>
                      <a:r>
                        <a:rPr lang="en-US" sz="1400" b="0" i="0" strike="noStrike" cap="none" spc="0" baseline="0">
                          <a:solidFill>
                            <a:srgbClr val="000000"/>
                          </a:solidFill>
                          <a:effectLst/>
                          <a:latin typeface="Times New Roman"/>
                          <a:ea typeface="Times New Roman"/>
                          <a:cs typeface="Times New Roman"/>
                        </a:rPr>
                        <a:t>Load balancing design</a:t>
                      </a:r>
                    </a:p>
                  </a:txBody>
                  <a:tcPr anchor="ctr"/>
                </a:tc>
                <a:extLst>
                  <a:ext uri="{0D108BD9-81ED-4DB2-BD59-A6C34878D82A}">
                    <a16:rowId xmlns:a16="http://schemas.microsoft.com/office/drawing/2014/main" val="73224551"/>
                  </a:ext>
                </a:extLst>
              </a:tr>
              <a:tr h="370840">
                <a:tc vMerge="1">
                  <a:txBody>
                    <a:bodyPr/>
                    <a:lstStyle/>
                    <a:p>
                      <a:pPr algn="ctr"/>
                      <a:endParaRPr lang="zh-CN" altLang="en-US" sz="1600">
                        <a:latin typeface="微软雅黑" panose="020B0503020204020204" pitchFamily="34" charset="-122"/>
                        <a:ea typeface="微软雅黑" panose="020B0503020204020204" pitchFamily="34" charset="-122"/>
                      </a:endParaRPr>
                    </a:p>
                  </a:txBody>
                  <a:tcPr anchor="ctr"/>
                </a:tc>
                <a:tc>
                  <a:txBody>
                    <a:bodyPr/>
                    <a:lstStyle/>
                    <a:p>
                      <a:pPr algn="l">
                        <a:lnSpc>
                          <a:spcPct val="150000"/>
                        </a:lnSpc>
                      </a:pPr>
                      <a:r>
                        <a:rPr lang="en-US" sz="1400" b="0" i="0" strike="noStrike" cap="none" spc="0" baseline="0">
                          <a:solidFill>
                            <a:srgbClr val="000000"/>
                          </a:solidFill>
                          <a:effectLst/>
                          <a:latin typeface="Times New Roman"/>
                          <a:ea typeface="Times New Roman"/>
                          <a:cs typeface="Times New Roman"/>
                        </a:rPr>
                        <a:t>High availability design</a:t>
                      </a:r>
                    </a:p>
                  </a:txBody>
                  <a:tcPr anchor="ctr"/>
                </a:tc>
                <a:extLst>
                  <a:ext uri="{0D108BD9-81ED-4DB2-BD59-A6C34878D82A}">
                    <a16:rowId xmlns:a16="http://schemas.microsoft.com/office/drawing/2014/main" val="1131136223"/>
                  </a:ext>
                </a:extLst>
              </a:tr>
              <a:tr h="370840">
                <a:tc vMerge="1">
                  <a:txBody>
                    <a:bodyPr/>
                    <a:lstStyle/>
                    <a:p>
                      <a:pPr algn="ctr"/>
                      <a:endParaRPr lang="zh-CN" altLang="en-US" sz="1600">
                        <a:latin typeface="微软雅黑" panose="020B0503020204020204" pitchFamily="34" charset="-122"/>
                        <a:ea typeface="微软雅黑" panose="020B0503020204020204" pitchFamily="34" charset="-122"/>
                      </a:endParaRPr>
                    </a:p>
                  </a:txBody>
                  <a:tcPr anchor="ctr"/>
                </a:tc>
                <a:tc>
                  <a:txBody>
                    <a:bodyPr/>
                    <a:lstStyle/>
                    <a:p>
                      <a:pPr algn="l">
                        <a:lnSpc>
                          <a:spcPct val="150000"/>
                        </a:lnSpc>
                      </a:pPr>
                      <a:r>
                        <a:rPr lang="en-US" sz="1400" b="0" i="0" strike="noStrike" cap="none" spc="0" baseline="0" dirty="0">
                          <a:solidFill>
                            <a:srgbClr val="000000"/>
                          </a:solidFill>
                          <a:effectLst/>
                          <a:latin typeface="Times New Roman"/>
                          <a:ea typeface="Times New Roman"/>
                          <a:cs typeface="Times New Roman"/>
                        </a:rPr>
                        <a:t>Database architecture design</a:t>
                      </a:r>
                    </a:p>
                  </a:txBody>
                  <a:tcPr anchor="ctr"/>
                </a:tc>
                <a:extLst>
                  <a:ext uri="{0D108BD9-81ED-4DB2-BD59-A6C34878D82A}">
                    <a16:rowId xmlns:a16="http://schemas.microsoft.com/office/drawing/2014/main" val="3777205816"/>
                  </a:ext>
                </a:extLst>
              </a:tr>
              <a:tr h="370840">
                <a:tc rowSpan="5">
                  <a:txBody>
                    <a:bodyPr/>
                    <a:lstStyle/>
                    <a:p>
                      <a:pPr algn="ctr"/>
                      <a:r>
                        <a:rPr lang="en-US" sz="1400" b="0" i="0" strike="noStrike" cap="none" spc="0" baseline="0">
                          <a:solidFill>
                            <a:srgbClr val="000000"/>
                          </a:solidFill>
                          <a:effectLst/>
                          <a:latin typeface="Times New Roman"/>
                          <a:ea typeface="Times New Roman"/>
                          <a:cs typeface="Times New Roman"/>
                        </a:rPr>
                        <a:t>Application transformation design</a:t>
                      </a:r>
                    </a:p>
                  </a:txBody>
                  <a:tcPr anchor="ctr"/>
                </a:tc>
                <a:tc>
                  <a:txBody>
                    <a:bodyPr/>
                    <a:lstStyle/>
                    <a:p>
                      <a:pPr algn="l">
                        <a:lnSpc>
                          <a:spcPct val="150000"/>
                        </a:lnSpc>
                      </a:pPr>
                      <a:r>
                        <a:rPr lang="en-US" sz="1400" b="0" i="0" strike="noStrike" cap="none" spc="0" baseline="0">
                          <a:solidFill>
                            <a:srgbClr val="000000"/>
                          </a:solidFill>
                          <a:effectLst/>
                          <a:latin typeface="Times New Roman"/>
                          <a:ea typeface="Times New Roman"/>
                          <a:cs typeface="Times New Roman"/>
                        </a:rPr>
                        <a:t>Load balancing transformation</a:t>
                      </a:r>
                    </a:p>
                  </a:txBody>
                  <a:tcPr anchor="ctr"/>
                </a:tc>
                <a:extLst>
                  <a:ext uri="{0D108BD9-81ED-4DB2-BD59-A6C34878D82A}">
                    <a16:rowId xmlns:a16="http://schemas.microsoft.com/office/drawing/2014/main" val="33932859"/>
                  </a:ext>
                </a:extLst>
              </a:tr>
              <a:tr h="370840">
                <a:tc vMerge="1">
                  <a:txBody>
                    <a:bodyPr/>
                    <a:lstStyle/>
                    <a:p>
                      <a:pPr algn="ctr"/>
                      <a:endParaRPr lang="zh-CN" altLang="en-US" sz="1600">
                        <a:latin typeface="微软雅黑" panose="020B0503020204020204" pitchFamily="34" charset="-122"/>
                        <a:ea typeface="微软雅黑" panose="020B0503020204020204" pitchFamily="34" charset="-122"/>
                      </a:endParaRPr>
                    </a:p>
                  </a:txBody>
                  <a:tcPr anchor="ctr"/>
                </a:tc>
                <a:tc>
                  <a:txBody>
                    <a:bodyPr/>
                    <a:lstStyle/>
                    <a:p>
                      <a:pPr algn="l">
                        <a:lnSpc>
                          <a:spcPct val="150000"/>
                        </a:lnSpc>
                      </a:pPr>
                      <a:r>
                        <a:rPr lang="en-US" sz="1400" b="0" i="0" strike="noStrike" cap="none" spc="0" baseline="0" dirty="0">
                          <a:solidFill>
                            <a:srgbClr val="000000"/>
                          </a:solidFill>
                          <a:effectLst/>
                          <a:latin typeface="Times New Roman"/>
                          <a:ea typeface="Times New Roman"/>
                          <a:cs typeface="Times New Roman"/>
                        </a:rPr>
                        <a:t>Web and application layer transformation</a:t>
                      </a:r>
                    </a:p>
                  </a:txBody>
                  <a:tcPr anchor="ctr"/>
                </a:tc>
                <a:extLst>
                  <a:ext uri="{0D108BD9-81ED-4DB2-BD59-A6C34878D82A}">
                    <a16:rowId xmlns:a16="http://schemas.microsoft.com/office/drawing/2014/main" val="375483424"/>
                  </a:ext>
                </a:extLst>
              </a:tr>
              <a:tr h="370840">
                <a:tc vMerge="1">
                  <a:txBody>
                    <a:bodyPr/>
                    <a:lstStyle/>
                    <a:p>
                      <a:pPr algn="ctr"/>
                      <a:endParaRPr lang="zh-CN" altLang="en-US" sz="1600">
                        <a:latin typeface="微软雅黑" panose="020B0503020204020204" pitchFamily="34" charset="-122"/>
                        <a:ea typeface="微软雅黑" panose="020B0503020204020204" pitchFamily="34" charset="-122"/>
                      </a:endParaRPr>
                    </a:p>
                  </a:txBody>
                  <a:tcPr anchor="ctr"/>
                </a:tc>
                <a:tc>
                  <a:txBody>
                    <a:bodyPr/>
                    <a:lstStyle/>
                    <a:p>
                      <a:pPr algn="l">
                        <a:lnSpc>
                          <a:spcPct val="150000"/>
                        </a:lnSpc>
                      </a:pPr>
                      <a:r>
                        <a:rPr lang="en-US" sz="1400" b="0" i="0" strike="noStrike" cap="none" spc="0" baseline="0" dirty="0">
                          <a:solidFill>
                            <a:srgbClr val="000000"/>
                          </a:solidFill>
                          <a:effectLst/>
                          <a:latin typeface="Times New Roman"/>
                          <a:ea typeface="Times New Roman"/>
                          <a:cs typeface="Times New Roman"/>
                        </a:rPr>
                        <a:t>Database transformation</a:t>
                      </a:r>
                    </a:p>
                  </a:txBody>
                  <a:tcPr anchor="ctr"/>
                </a:tc>
                <a:extLst>
                  <a:ext uri="{0D108BD9-81ED-4DB2-BD59-A6C34878D82A}">
                    <a16:rowId xmlns:a16="http://schemas.microsoft.com/office/drawing/2014/main" val="1819434767"/>
                  </a:ext>
                </a:extLst>
              </a:tr>
              <a:tr h="370840">
                <a:tc vMerge="1">
                  <a:txBody>
                    <a:bodyPr/>
                    <a:lstStyle/>
                    <a:p>
                      <a:pPr algn="ctr"/>
                      <a:endParaRPr lang="zh-CN" altLang="en-US" sz="1600">
                        <a:latin typeface="微软雅黑" panose="020B0503020204020204" pitchFamily="34" charset="-122"/>
                        <a:ea typeface="微软雅黑" panose="020B0503020204020204" pitchFamily="34" charset="-122"/>
                      </a:endParaRPr>
                    </a:p>
                  </a:txBody>
                  <a:tcPr anchor="ctr"/>
                </a:tc>
                <a:tc>
                  <a:txBody>
                    <a:bodyPr/>
                    <a:lstStyle/>
                    <a:p>
                      <a:pPr algn="l">
                        <a:lnSpc>
                          <a:spcPct val="150000"/>
                        </a:lnSpc>
                      </a:pPr>
                      <a:r>
                        <a:rPr lang="en-US" sz="1400" b="0" i="0" strike="noStrike" cap="none" spc="0" baseline="0" dirty="0">
                          <a:solidFill>
                            <a:srgbClr val="000000"/>
                          </a:solidFill>
                          <a:effectLst/>
                          <a:latin typeface="Times New Roman"/>
                          <a:ea typeface="Times New Roman"/>
                          <a:cs typeface="Times New Roman"/>
                        </a:rPr>
                        <a:t>File storage transformation</a:t>
                      </a:r>
                    </a:p>
                  </a:txBody>
                  <a:tcPr anchor="ctr"/>
                </a:tc>
                <a:extLst>
                  <a:ext uri="{0D108BD9-81ED-4DB2-BD59-A6C34878D82A}">
                    <a16:rowId xmlns:a16="http://schemas.microsoft.com/office/drawing/2014/main" val="1452570448"/>
                  </a:ext>
                </a:extLst>
              </a:tr>
              <a:tr h="370840">
                <a:tc vMerge="1">
                  <a:txBody>
                    <a:bodyPr/>
                    <a:lstStyle/>
                    <a:p>
                      <a:pPr algn="ctr"/>
                      <a:endParaRPr lang="zh-CN" altLang="en-US" sz="1600">
                        <a:latin typeface="微软雅黑" panose="020B0503020204020204" pitchFamily="34" charset="-122"/>
                        <a:ea typeface="微软雅黑" panose="020B0503020204020204" pitchFamily="34" charset="-122"/>
                      </a:endParaRPr>
                    </a:p>
                  </a:txBody>
                  <a:tcPr anchor="ctr"/>
                </a:tc>
                <a:tc>
                  <a:txBody>
                    <a:bodyPr/>
                    <a:lstStyle/>
                    <a:p>
                      <a:pPr algn="l">
                        <a:lnSpc>
                          <a:spcPct val="150000"/>
                        </a:lnSpc>
                      </a:pPr>
                      <a:r>
                        <a:rPr lang="en-US" sz="1400" b="0" i="0" strike="noStrike" cap="none" spc="0" baseline="0" dirty="0">
                          <a:solidFill>
                            <a:srgbClr val="000000"/>
                          </a:solidFill>
                          <a:effectLst/>
                          <a:latin typeface="Times New Roman"/>
                          <a:ea typeface="Times New Roman"/>
                          <a:cs typeface="Times New Roman"/>
                        </a:rPr>
                        <a:t>Big data transformation</a:t>
                      </a:r>
                    </a:p>
                  </a:txBody>
                  <a:tcPr anchor="ctr"/>
                </a:tc>
                <a:extLst>
                  <a:ext uri="{0D108BD9-81ED-4DB2-BD59-A6C34878D82A}">
                    <a16:rowId xmlns:a16="http://schemas.microsoft.com/office/drawing/2014/main" val="644525928"/>
                  </a:ext>
                </a:extLst>
              </a:tr>
            </a:tbl>
          </a:graphicData>
        </a:graphic>
      </p:graphicFrame>
    </p:spTree>
    <p:extLst>
      <p:ext uri="{BB962C8B-B14F-4D97-AF65-F5344CB8AC3E}">
        <p14:creationId xmlns:p14="http://schemas.microsoft.com/office/powerpoint/2010/main" val="40360499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4650FF-EF3C-40B8-8D3D-459D7EAC278B}"/>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2.4 </a:t>
            </a:r>
            <a:r>
              <a:rPr lang="en-US" dirty="0">
                <a:latin typeface="Times New Roman"/>
                <a:ea typeface="Times New Roman"/>
                <a:cs typeface="Times New Roman"/>
              </a:rPr>
              <a:t>Architecture</a:t>
            </a:r>
            <a:r>
              <a:rPr lang="en-US" sz="3600" b="1" i="0" strike="noStrike" cap="none" spc="0" baseline="0" dirty="0">
                <a:solidFill>
                  <a:srgbClr val="00A4FF"/>
                </a:solidFill>
                <a:effectLst/>
                <a:latin typeface="Times New Roman"/>
                <a:ea typeface="Times New Roman"/>
                <a:cs typeface="Times New Roman"/>
              </a:rPr>
              <a:t> </a:t>
            </a:r>
            <a:r>
              <a:rPr lang="en-US" dirty="0">
                <a:latin typeface="Times New Roman"/>
                <a:ea typeface="Times New Roman"/>
                <a:cs typeface="Times New Roman"/>
              </a:rPr>
              <a:t>D</a:t>
            </a:r>
            <a:r>
              <a:rPr lang="en-US" sz="3600" b="1" i="0" strike="noStrike" cap="none" spc="0" baseline="0" dirty="0">
                <a:solidFill>
                  <a:srgbClr val="00A4FF"/>
                </a:solidFill>
                <a:effectLst/>
                <a:latin typeface="Times New Roman"/>
                <a:ea typeface="Times New Roman"/>
                <a:cs typeface="Times New Roman"/>
              </a:rPr>
              <a:t>esign (continued)</a:t>
            </a:r>
          </a:p>
        </p:txBody>
      </p:sp>
      <p:graphicFrame>
        <p:nvGraphicFramePr>
          <p:cNvPr id="5" name="表格 4">
            <a:extLst>
              <a:ext uri="{FF2B5EF4-FFF2-40B4-BE49-F238E27FC236}">
                <a16:creationId xmlns:a16="http://schemas.microsoft.com/office/drawing/2014/main" id="{50C57E5C-0EA7-4EB4-BEBE-3B6A4BBC5061}"/>
              </a:ext>
            </a:extLst>
          </p:cNvPr>
          <p:cNvGraphicFramePr>
            <a:graphicFrameLocks noGrp="1"/>
          </p:cNvGraphicFramePr>
          <p:nvPr>
            <p:extLst>
              <p:ext uri="{D42A27DB-BD31-4B8C-83A1-F6EECF244321}">
                <p14:modId xmlns:p14="http://schemas.microsoft.com/office/powerpoint/2010/main" val="3050447608"/>
              </p:ext>
            </p:extLst>
          </p:nvPr>
        </p:nvGraphicFramePr>
        <p:xfrm>
          <a:off x="4151784" y="1484784"/>
          <a:ext cx="7632848" cy="3254331"/>
        </p:xfrm>
        <a:graphic>
          <a:graphicData uri="http://schemas.openxmlformats.org/drawingml/2006/table">
            <a:tbl>
              <a:tblPr firstRow="1" bandRow="1">
                <a:tableStyleId>{5C22544A-7EE6-4342-B048-85BDC9FD1C3A}</a:tableStyleId>
              </a:tblPr>
              <a:tblGrid>
                <a:gridCol w="2255548">
                  <a:extLst>
                    <a:ext uri="{9D8B030D-6E8A-4147-A177-3AD203B41FA5}">
                      <a16:colId xmlns:a16="http://schemas.microsoft.com/office/drawing/2014/main" val="1885900148"/>
                    </a:ext>
                  </a:extLst>
                </a:gridCol>
                <a:gridCol w="5377300">
                  <a:extLst>
                    <a:ext uri="{9D8B030D-6E8A-4147-A177-3AD203B41FA5}">
                      <a16:colId xmlns:a16="http://schemas.microsoft.com/office/drawing/2014/main" val="3176161308"/>
                    </a:ext>
                  </a:extLst>
                </a:gridCol>
              </a:tblGrid>
              <a:tr h="506521">
                <a:tc>
                  <a:txBody>
                    <a:bodyPr/>
                    <a:lstStyle/>
                    <a:p>
                      <a:pPr algn="ctr"/>
                      <a:r>
                        <a:rPr lang="en-US" sz="1600" b="1" i="0" strike="noStrike" cap="none" spc="0" baseline="0">
                          <a:solidFill>
                            <a:srgbClr val="FFFFFF"/>
                          </a:solidFill>
                          <a:effectLst/>
                          <a:latin typeface="Times New Roman"/>
                          <a:ea typeface="Times New Roman"/>
                          <a:cs typeface="Times New Roman"/>
                        </a:rPr>
                        <a:t>Item</a:t>
                      </a:r>
                    </a:p>
                  </a:txBody>
                  <a:tcPr anchor="ctr"/>
                </a:tc>
                <a:tc>
                  <a:txBody>
                    <a:bodyPr/>
                    <a:lstStyle/>
                    <a:p>
                      <a:pPr algn="ctr"/>
                      <a:r>
                        <a:rPr lang="en-US" sz="1600" b="1" i="0" strike="noStrike" cap="none" spc="0" baseline="0">
                          <a:solidFill>
                            <a:srgbClr val="FFFFFF"/>
                          </a:solidFill>
                          <a:effectLst/>
                          <a:latin typeface="Times New Roman"/>
                          <a:ea typeface="Times New Roman"/>
                          <a:cs typeface="Times New Roman"/>
                        </a:rPr>
                        <a:t>Design Content</a:t>
                      </a:r>
                    </a:p>
                  </a:txBody>
                  <a:tcPr anchor="ctr"/>
                </a:tc>
                <a:extLst>
                  <a:ext uri="{0D108BD9-81ED-4DB2-BD59-A6C34878D82A}">
                    <a16:rowId xmlns:a16="http://schemas.microsoft.com/office/drawing/2014/main" val="3423111160"/>
                  </a:ext>
                </a:extLst>
              </a:tr>
              <a:tr h="510510">
                <a:tc rowSpan="4">
                  <a:txBody>
                    <a:bodyPr/>
                    <a:lstStyle/>
                    <a:p>
                      <a:pPr algn="ctr"/>
                      <a:r>
                        <a:rPr lang="en-US" sz="1600" b="0" i="0" strike="noStrike" cap="none" spc="0" baseline="0">
                          <a:solidFill>
                            <a:srgbClr val="000000"/>
                          </a:solidFill>
                          <a:effectLst/>
                          <a:latin typeface="Times New Roman"/>
                          <a:ea typeface="Times New Roman"/>
                          <a:cs typeface="Times New Roman"/>
                        </a:rPr>
                        <a:t>Capacity planning</a:t>
                      </a:r>
                    </a:p>
                  </a:txBody>
                  <a:tcPr anchor="ctr"/>
                </a:tc>
                <a:tc>
                  <a:txBody>
                    <a:bodyPr/>
                    <a:lstStyle/>
                    <a:p>
                      <a:pPr algn="l">
                        <a:lnSpc>
                          <a:spcPct val="150000"/>
                        </a:lnSpc>
                      </a:pPr>
                      <a:r>
                        <a:rPr lang="en-US" sz="1600" b="0" i="0" strike="noStrike" cap="none" spc="0" baseline="0">
                          <a:solidFill>
                            <a:srgbClr val="000000"/>
                          </a:solidFill>
                          <a:effectLst/>
                          <a:latin typeface="Times New Roman"/>
                          <a:ea typeface="Times New Roman"/>
                          <a:cs typeface="Times New Roman"/>
                        </a:rPr>
                        <a:t>Measure cloud service request frequency and monitor the frequency changes over time</a:t>
                      </a:r>
                    </a:p>
                  </a:txBody>
                  <a:tcPr anchor="ctr"/>
                </a:tc>
                <a:extLst>
                  <a:ext uri="{0D108BD9-81ED-4DB2-BD59-A6C34878D82A}">
                    <a16:rowId xmlns:a16="http://schemas.microsoft.com/office/drawing/2014/main" val="375483424"/>
                  </a:ext>
                </a:extLst>
              </a:tr>
              <a:tr h="947645">
                <a:tc vMerge="1">
                  <a:txBody>
                    <a:bodyPr/>
                    <a:lstStyle/>
                    <a:p>
                      <a:pPr algn="ctr"/>
                      <a:endParaRPr lang="zh-CN" altLang="en-US" sz="1600">
                        <a:latin typeface="微软雅黑" panose="020B0503020204020204" pitchFamily="34" charset="-122"/>
                        <a:ea typeface="微软雅黑" panose="020B0503020204020204" pitchFamily="34" charset="-122"/>
                      </a:endParaRPr>
                    </a:p>
                  </a:txBody>
                  <a:tcPr anchor="ctr"/>
                </a:tc>
                <a:tc>
                  <a:txBody>
                    <a:bodyPr/>
                    <a:lstStyle/>
                    <a:p>
                      <a:pPr algn="l">
                        <a:lnSpc>
                          <a:spcPct val="150000"/>
                        </a:lnSpc>
                      </a:pPr>
                      <a:r>
                        <a:rPr lang="en-US" sz="1600" b="0" i="0" strike="noStrike" cap="none" spc="0" baseline="0" dirty="0">
                          <a:solidFill>
                            <a:srgbClr val="000000"/>
                          </a:solidFill>
                          <a:effectLst/>
                          <a:latin typeface="Times New Roman"/>
                          <a:ea typeface="Times New Roman"/>
                          <a:cs typeface="Times New Roman"/>
                        </a:rPr>
                        <a:t>Measure the use of cloud services and applications and monitor the resource utilization changes over time</a:t>
                      </a:r>
                    </a:p>
                  </a:txBody>
                  <a:tcPr anchor="ctr"/>
                </a:tc>
                <a:extLst>
                  <a:ext uri="{0D108BD9-81ED-4DB2-BD59-A6C34878D82A}">
                    <a16:rowId xmlns:a16="http://schemas.microsoft.com/office/drawing/2014/main" val="1819434767"/>
                  </a:ext>
                </a:extLst>
              </a:tr>
              <a:tr h="510510">
                <a:tc vMerge="1">
                  <a:txBody>
                    <a:bodyPr/>
                    <a:lstStyle/>
                    <a:p>
                      <a:pPr algn="ctr"/>
                      <a:endParaRPr lang="zh-CN" altLang="en-US" sz="1600">
                        <a:latin typeface="微软雅黑" panose="020B0503020204020204" pitchFamily="34" charset="-122"/>
                        <a:ea typeface="微软雅黑" panose="020B0503020204020204" pitchFamily="34" charset="-122"/>
                      </a:endParaRPr>
                    </a:p>
                  </a:txBody>
                  <a:tcPr anchor="ctr"/>
                </a:tc>
                <a:tc>
                  <a:txBody>
                    <a:bodyPr/>
                    <a:lstStyle/>
                    <a:p>
                      <a:pPr algn="l">
                        <a:lnSpc>
                          <a:spcPct val="150000"/>
                        </a:lnSpc>
                      </a:pPr>
                      <a:r>
                        <a:rPr lang="en-US" sz="1600" b="0" i="0" strike="noStrike" cap="none" spc="0" baseline="0" dirty="0">
                          <a:solidFill>
                            <a:srgbClr val="000000"/>
                          </a:solidFill>
                          <a:effectLst/>
                          <a:latin typeface="Times New Roman"/>
                          <a:ea typeface="Times New Roman"/>
                          <a:cs typeface="Times New Roman"/>
                        </a:rPr>
                        <a:t>Use resource utilization to indicate cloud server requests</a:t>
                      </a:r>
                    </a:p>
                  </a:txBody>
                  <a:tcPr anchor="ctr"/>
                </a:tc>
                <a:extLst>
                  <a:ext uri="{0D108BD9-81ED-4DB2-BD59-A6C34878D82A}">
                    <a16:rowId xmlns:a16="http://schemas.microsoft.com/office/drawing/2014/main" val="1452570448"/>
                  </a:ext>
                </a:extLst>
              </a:tr>
              <a:tr h="510510">
                <a:tc vMerge="1">
                  <a:txBody>
                    <a:bodyPr/>
                    <a:lstStyle/>
                    <a:p>
                      <a:pPr algn="ctr"/>
                      <a:endParaRPr lang="zh-CN" altLang="en-US" sz="1600">
                        <a:latin typeface="微软雅黑" panose="020B0503020204020204" pitchFamily="34" charset="-122"/>
                        <a:ea typeface="微软雅黑" panose="020B0503020204020204" pitchFamily="34" charset="-122"/>
                      </a:endParaRPr>
                    </a:p>
                  </a:txBody>
                  <a:tcPr anchor="ctr"/>
                </a:tc>
                <a:tc>
                  <a:txBody>
                    <a:bodyPr/>
                    <a:lstStyle/>
                    <a:p>
                      <a:pPr algn="l">
                        <a:lnSpc>
                          <a:spcPct val="150000"/>
                        </a:lnSpc>
                      </a:pPr>
                      <a:r>
                        <a:rPr lang="en-US" sz="1600" b="0" i="0" strike="noStrike" cap="none" spc="0" baseline="0" dirty="0">
                          <a:solidFill>
                            <a:srgbClr val="000000"/>
                          </a:solidFill>
                          <a:effectLst/>
                          <a:latin typeface="Times New Roman"/>
                          <a:ea typeface="Times New Roman"/>
                          <a:cs typeface="Times New Roman"/>
                        </a:rPr>
                        <a:t>Infer the limits of cloud services based on each resource</a:t>
                      </a:r>
                    </a:p>
                  </a:txBody>
                  <a:tcPr anchor="ctr"/>
                </a:tc>
                <a:extLst>
                  <a:ext uri="{0D108BD9-81ED-4DB2-BD59-A6C34878D82A}">
                    <a16:rowId xmlns:a16="http://schemas.microsoft.com/office/drawing/2014/main" val="644525928"/>
                  </a:ext>
                </a:extLst>
              </a:tr>
            </a:tbl>
          </a:graphicData>
        </a:graphic>
      </p:graphicFrame>
      <p:sp>
        <p:nvSpPr>
          <p:cNvPr id="8" name="内容占位符 2">
            <a:extLst>
              <a:ext uri="{FF2B5EF4-FFF2-40B4-BE49-F238E27FC236}">
                <a16:creationId xmlns:a16="http://schemas.microsoft.com/office/drawing/2014/main" id="{09851F86-035E-4509-9D04-0A75CCD68CC5}"/>
              </a:ext>
            </a:extLst>
          </p:cNvPr>
          <p:cNvSpPr txBox="1"/>
          <p:nvPr/>
        </p:nvSpPr>
        <p:spPr bwMode="auto">
          <a:xfrm>
            <a:off x="186233" y="1268760"/>
            <a:ext cx="3965551" cy="50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912813" rtl="0" eaLnBrk="1" fontAlgn="base" hangingPunct="1">
              <a:lnSpc>
                <a:spcPct val="150000"/>
              </a:lnSpc>
              <a:spcBef>
                <a:spcPct val="0"/>
              </a:spcBef>
              <a:spcAft>
                <a:spcPct val="0"/>
              </a:spcAft>
              <a:buClr>
                <a:schemeClr val="accent1"/>
              </a:buClr>
              <a:buFont typeface="Wingdings" panose="05000000000000000000" pitchFamily="2" charset="2"/>
              <a:buNone/>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1" fontAlgn="base" hangingPunct="1">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914377" lvl="2" indent="0" algn="l" defTabSz="912813" rtl="0" eaLnBrk="1" fontAlgn="base" hangingPunct="1">
              <a:lnSpc>
                <a:spcPct val="150000"/>
              </a:lnSpc>
              <a:spcBef>
                <a:spcPts val="500"/>
              </a:spcBef>
              <a:spcAft>
                <a:spcPct val="0"/>
              </a:spcAft>
              <a:buClr>
                <a:schemeClr val="accent1"/>
              </a:buClr>
              <a:buFontTx/>
              <a:buNone/>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marL="342900" indent="-342900">
              <a:buFont typeface="Wingdings" panose="05000000000000000000" pitchFamily="2" charset="2"/>
              <a:buChar char="l"/>
            </a:pPr>
            <a:r>
              <a:rPr lang="en-US" sz="2000" dirty="0">
                <a:solidFill>
                  <a:srgbClr val="000000"/>
                </a:solidFill>
                <a:latin typeface="Times New Roman"/>
                <a:ea typeface="Times New Roman"/>
                <a:cs typeface="Times New Roman"/>
              </a:rPr>
              <a:t>Architecture</a:t>
            </a:r>
            <a:r>
              <a:rPr lang="en-US" sz="2000" b="0" i="0" strike="noStrike" cap="none" spc="0" baseline="0" dirty="0">
                <a:solidFill>
                  <a:srgbClr val="000000"/>
                </a:solidFill>
                <a:effectLst/>
                <a:latin typeface="Times New Roman"/>
                <a:ea typeface="Times New Roman"/>
                <a:cs typeface="Times New Roman"/>
              </a:rPr>
              <a:t> design consists of </a:t>
            </a:r>
          </a:p>
          <a:p>
            <a:r>
              <a:rPr lang="en-US" sz="2000" b="0" i="0" strike="noStrike" cap="none" spc="0" baseline="0" dirty="0">
                <a:solidFill>
                  <a:srgbClr val="000000"/>
                </a:solidFill>
                <a:effectLst/>
                <a:latin typeface="Times New Roman"/>
                <a:ea typeface="Times New Roman"/>
                <a:cs typeface="Times New Roman"/>
              </a:rPr>
              <a:t>     </a:t>
            </a:r>
            <a:r>
              <a:rPr lang="en-US" sz="2000" dirty="0">
                <a:solidFill>
                  <a:srgbClr val="000000"/>
                </a:solidFill>
                <a:latin typeface="Times New Roman"/>
                <a:ea typeface="Times New Roman"/>
                <a:cs typeface="Times New Roman"/>
              </a:rPr>
              <a:t>5</a:t>
            </a:r>
            <a:r>
              <a:rPr lang="en-US" sz="2000" b="0" i="0" strike="noStrike" cap="none" spc="0" baseline="0" dirty="0">
                <a:solidFill>
                  <a:srgbClr val="000000"/>
                </a:solidFill>
                <a:effectLst/>
                <a:latin typeface="Times New Roman"/>
                <a:ea typeface="Times New Roman"/>
                <a:cs typeface="Times New Roman"/>
              </a:rPr>
              <a:t> parts:</a:t>
            </a:r>
          </a:p>
          <a:p>
            <a:r>
              <a:rPr lang="en-US" sz="2000" dirty="0">
                <a:solidFill>
                  <a:srgbClr val="000000"/>
                </a:solidFill>
                <a:latin typeface="Times New Roman"/>
                <a:ea typeface="Times New Roman"/>
                <a:cs typeface="Times New Roman"/>
              </a:rPr>
              <a:t>     1. </a:t>
            </a:r>
            <a:r>
              <a:rPr lang="en-US" sz="1800" b="0" i="0" strike="noStrike" cap="none" spc="0" baseline="0" dirty="0">
                <a:solidFill>
                  <a:srgbClr val="000000"/>
                </a:solidFill>
                <a:effectLst/>
                <a:latin typeface="Times New Roman"/>
                <a:ea typeface="Times New Roman"/>
                <a:cs typeface="Times New Roman"/>
              </a:rPr>
              <a:t>Network architecture design</a:t>
            </a:r>
            <a:endParaRPr lang="en-US" sz="1800" dirty="0">
              <a:latin typeface="Times New Roman"/>
              <a:ea typeface="腾讯体 W7" panose="020C08030202040F0204" pitchFamily="34" charset="-122"/>
            </a:endParaRPr>
          </a:p>
          <a:p>
            <a:r>
              <a:rPr lang="en-US" sz="1800" b="0" i="0" strike="noStrike" cap="none" spc="0" baseline="0" dirty="0">
                <a:solidFill>
                  <a:srgbClr val="000000"/>
                </a:solidFill>
                <a:effectLst/>
                <a:latin typeface="Times New Roman"/>
                <a:ea typeface="腾讯体 W7" panose="020C08030202040F0204" pitchFamily="34" charset="-122"/>
                <a:cs typeface="Times New Roman"/>
              </a:rPr>
              <a:t>      2. </a:t>
            </a:r>
            <a:r>
              <a:rPr lang="en-US" sz="1800" b="0" i="0" strike="noStrike" cap="none" spc="0" baseline="0" dirty="0">
                <a:solidFill>
                  <a:srgbClr val="000000"/>
                </a:solidFill>
                <a:effectLst/>
                <a:latin typeface="Times New Roman"/>
                <a:ea typeface="Times New Roman"/>
                <a:cs typeface="Times New Roman"/>
              </a:rPr>
              <a:t>Cloud OPS architecture design</a:t>
            </a:r>
            <a:endParaRPr lang="en-US" sz="1800" dirty="0">
              <a:latin typeface="Times New Roman"/>
              <a:ea typeface="腾讯体 W7" panose="020C08030202040F0204" pitchFamily="34" charset="-122"/>
            </a:endParaRPr>
          </a:p>
          <a:p>
            <a:r>
              <a:rPr lang="en-US" sz="1800" b="0" i="0" strike="noStrike" cap="none" spc="0" baseline="0" dirty="0">
                <a:solidFill>
                  <a:srgbClr val="000000"/>
                </a:solidFill>
                <a:effectLst/>
                <a:latin typeface="Times New Roman"/>
                <a:ea typeface="腾讯体 W7" panose="020C08030202040F0204" pitchFamily="34" charset="-122"/>
                <a:cs typeface="Times New Roman"/>
              </a:rPr>
              <a:t>      3. </a:t>
            </a:r>
            <a:r>
              <a:rPr lang="en-US" sz="1800" b="0" i="0" strike="noStrike" cap="none" spc="0" baseline="0" dirty="0">
                <a:solidFill>
                  <a:srgbClr val="000000"/>
                </a:solidFill>
                <a:effectLst/>
                <a:latin typeface="Times New Roman"/>
                <a:ea typeface="Times New Roman"/>
                <a:cs typeface="Times New Roman"/>
              </a:rPr>
              <a:t>Application architecture design</a:t>
            </a:r>
            <a:endParaRPr lang="en-US" sz="1800" dirty="0">
              <a:latin typeface="Times New Roman"/>
              <a:ea typeface="腾讯体 W7" panose="020C08030202040F0204" pitchFamily="34" charset="-122"/>
            </a:endParaRPr>
          </a:p>
          <a:p>
            <a:r>
              <a:rPr lang="zh-CN" altLang="en-US" sz="1800" b="0" i="0" strike="noStrike" cap="none" spc="0" baseline="0" dirty="0">
                <a:solidFill>
                  <a:srgbClr val="000000"/>
                </a:solidFill>
                <a:effectLst/>
                <a:latin typeface="Times New Roman"/>
                <a:ea typeface="腾讯体 W7" panose="020C08030202040F0204" pitchFamily="34" charset="-122"/>
                <a:cs typeface="Times New Roman"/>
              </a:rPr>
              <a:t>      </a:t>
            </a:r>
            <a:r>
              <a:rPr lang="en-US" altLang="zh-CN" sz="1800" b="0" i="0" strike="noStrike" cap="none" spc="0" baseline="0" dirty="0">
                <a:solidFill>
                  <a:srgbClr val="000000"/>
                </a:solidFill>
                <a:effectLst/>
                <a:latin typeface="Times New Roman"/>
                <a:ea typeface="腾讯体 W7" panose="020C08030202040F0204" pitchFamily="34" charset="-122"/>
                <a:cs typeface="Times New Roman"/>
              </a:rPr>
              <a:t>4.</a:t>
            </a:r>
            <a:r>
              <a:rPr lang="zh-CN" altLang="en-US" sz="1800" b="0" i="0" strike="noStrike" cap="none" spc="0" baseline="0" dirty="0">
                <a:solidFill>
                  <a:srgbClr val="000000"/>
                </a:solidFill>
                <a:effectLst/>
                <a:latin typeface="Times New Roman"/>
                <a:ea typeface="腾讯体 W7" panose="020C08030202040F0204" pitchFamily="34" charset="-122"/>
                <a:cs typeface="Times New Roman"/>
              </a:rPr>
              <a:t> </a:t>
            </a:r>
            <a:r>
              <a:rPr lang="en-US" sz="1800" b="0" i="0" strike="noStrike" cap="none" spc="0" baseline="0" dirty="0">
                <a:solidFill>
                  <a:srgbClr val="000000"/>
                </a:solidFill>
                <a:effectLst/>
                <a:latin typeface="Times New Roman"/>
                <a:ea typeface="Times New Roman"/>
                <a:cs typeface="Times New Roman"/>
              </a:rPr>
              <a:t>Application transformation design</a:t>
            </a:r>
          </a:p>
          <a:p>
            <a:r>
              <a:rPr lang="zh-CN" altLang="en-US" sz="1800" dirty="0">
                <a:solidFill>
                  <a:srgbClr val="000000"/>
                </a:solidFill>
                <a:latin typeface="Times New Roman"/>
                <a:ea typeface="Times New Roman"/>
                <a:cs typeface="Times New Roman"/>
              </a:rPr>
              <a:t>      </a:t>
            </a:r>
            <a:r>
              <a:rPr lang="en-US" altLang="zh-CN" sz="1800" dirty="0">
                <a:solidFill>
                  <a:srgbClr val="000000"/>
                </a:solidFill>
                <a:latin typeface="Times New Roman"/>
                <a:ea typeface="Times New Roman"/>
                <a:cs typeface="Times New Roman"/>
              </a:rPr>
              <a:t>5.</a:t>
            </a:r>
            <a:r>
              <a:rPr lang="zh-CN" altLang="en-US" sz="1800" dirty="0">
                <a:solidFill>
                  <a:srgbClr val="000000"/>
                </a:solidFill>
                <a:latin typeface="Times New Roman"/>
                <a:ea typeface="Times New Roman"/>
                <a:cs typeface="Times New Roman"/>
              </a:rPr>
              <a:t> </a:t>
            </a:r>
            <a:r>
              <a:rPr lang="en-US" sz="1800" b="1" i="0" strike="noStrike" cap="none" spc="0" baseline="0" dirty="0">
                <a:solidFill>
                  <a:srgbClr val="000000"/>
                </a:solidFill>
                <a:effectLst/>
                <a:latin typeface="Times New Roman"/>
                <a:ea typeface="Times New Roman"/>
                <a:cs typeface="Times New Roman"/>
              </a:rPr>
              <a:t>Capacity planning</a:t>
            </a:r>
          </a:p>
        </p:txBody>
      </p:sp>
    </p:spTree>
    <p:extLst>
      <p:ext uri="{BB962C8B-B14F-4D97-AF65-F5344CB8AC3E}">
        <p14:creationId xmlns:p14="http://schemas.microsoft.com/office/powerpoint/2010/main" val="1292136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C56A7B-A88E-4092-8095-10041751E245}"/>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Objectives</a:t>
            </a:r>
          </a:p>
        </p:txBody>
      </p:sp>
      <p:sp>
        <p:nvSpPr>
          <p:cNvPr id="3" name="内容占位符 2">
            <a:extLst>
              <a:ext uri="{FF2B5EF4-FFF2-40B4-BE49-F238E27FC236}">
                <a16:creationId xmlns:a16="http://schemas.microsoft.com/office/drawing/2014/main" id="{7494E922-E753-49E1-BCAA-2318296419C8}"/>
              </a:ext>
            </a:extLst>
          </p:cNvPr>
          <p:cNvSpPr>
            <a:spLocks noGrp="1"/>
          </p:cNvSpPr>
          <p:nvPr>
            <p:ph idx="1"/>
          </p:nvPr>
        </p:nvSpPr>
        <p:spPr/>
        <p:txBody>
          <a:bodyPr/>
          <a:lstStyle/>
          <a:p>
            <a:r>
              <a:rPr lang="en-US" sz="2400" b="0" i="0" strike="noStrike" cap="none" spc="0" baseline="0">
                <a:solidFill>
                  <a:srgbClr val="000000"/>
                </a:solidFill>
                <a:effectLst/>
                <a:latin typeface="Times New Roman"/>
                <a:ea typeface="Times New Roman"/>
                <a:cs typeface="Times New Roman"/>
              </a:rPr>
              <a:t>After completing this course, you will be able to:</a:t>
            </a:r>
            <a:endParaRPr lang="en-US" altLang="zh-CN"/>
          </a:p>
          <a:p>
            <a:pPr lvl="1"/>
            <a:r>
              <a:rPr lang="en-US" sz="2000" b="0" i="0" strike="noStrike" cap="none" spc="0" baseline="0">
                <a:solidFill>
                  <a:srgbClr val="000000"/>
                </a:solidFill>
                <a:effectLst/>
                <a:latin typeface="Times New Roman"/>
                <a:ea typeface="Times New Roman"/>
                <a:cs typeface="Times New Roman"/>
              </a:rPr>
              <a:t>Master the information assessment methods before cloud migration</a:t>
            </a:r>
            <a:endParaRPr lang="en-US" altLang="zh-CN"/>
          </a:p>
          <a:p>
            <a:pPr lvl="1"/>
            <a:r>
              <a:rPr lang="en-US" sz="2000" b="0" i="0" strike="noStrike" cap="none" spc="0" baseline="0">
                <a:solidFill>
                  <a:srgbClr val="000000"/>
                </a:solidFill>
                <a:effectLst/>
                <a:latin typeface="Times New Roman"/>
                <a:ea typeface="Times New Roman"/>
                <a:cs typeface="Times New Roman"/>
              </a:rPr>
              <a:t>Understand the overall process of cloud migration</a:t>
            </a:r>
            <a:endParaRPr lang="en-US" altLang="zh-CN"/>
          </a:p>
          <a:p>
            <a:pPr lvl="1"/>
            <a:r>
              <a:rPr lang="en-US" sz="2000" b="0" i="0" strike="noStrike" cap="none" spc="0" baseline="0">
                <a:solidFill>
                  <a:srgbClr val="000000"/>
                </a:solidFill>
                <a:effectLst/>
                <a:latin typeface="Times New Roman"/>
                <a:ea typeface="Times New Roman"/>
                <a:cs typeface="Times New Roman"/>
              </a:rPr>
              <a:t>Get familiar with Tencent Cloud migration tools</a:t>
            </a:r>
            <a:endParaRPr lang="en-US" altLang="zh-CN"/>
          </a:p>
          <a:p>
            <a:pPr lvl="1"/>
            <a:r>
              <a:rPr lang="en-US" sz="2000" b="0" i="0" strike="noStrike" cap="none" spc="0" baseline="0">
                <a:solidFill>
                  <a:srgbClr val="000000"/>
                </a:solidFill>
                <a:effectLst/>
                <a:latin typeface="Times New Roman"/>
                <a:ea typeface="Times New Roman"/>
                <a:cs typeface="Times New Roman"/>
              </a:rPr>
              <a:t>Understand the entire cloud migration process through industry-specific case study</a:t>
            </a:r>
            <a:endParaRPr lang="en-US" altLang="zh-CN"/>
          </a:p>
          <a:p>
            <a:endParaRPr lang="en-US" altLang="zh-CN"/>
          </a:p>
          <a:p>
            <a:endParaRPr lang="en-US" altLang="zh-CN"/>
          </a:p>
          <a:p>
            <a:endParaRPr lang="zh-CN" altLang="en-US"/>
          </a:p>
        </p:txBody>
      </p:sp>
    </p:spTree>
    <p:extLst>
      <p:ext uri="{BB962C8B-B14F-4D97-AF65-F5344CB8AC3E}">
        <p14:creationId xmlns:p14="http://schemas.microsoft.com/office/powerpoint/2010/main" val="13074842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4650FF-EF3C-40B8-8D3D-459D7EAC278B}"/>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2.5 Infrastructure Environment </a:t>
            </a:r>
            <a:r>
              <a:rPr lang="en-US" dirty="0">
                <a:latin typeface="Times New Roman"/>
                <a:ea typeface="Times New Roman"/>
                <a:cs typeface="Times New Roman"/>
              </a:rPr>
              <a:t>C</a:t>
            </a:r>
            <a:r>
              <a:rPr lang="en-US" sz="3600" b="1" i="0" strike="noStrike" cap="none" spc="0" baseline="0" dirty="0">
                <a:solidFill>
                  <a:srgbClr val="00A4FF"/>
                </a:solidFill>
                <a:effectLst/>
                <a:latin typeface="Times New Roman"/>
                <a:ea typeface="Times New Roman"/>
                <a:cs typeface="Times New Roman"/>
              </a:rPr>
              <a:t>onstruction</a:t>
            </a:r>
          </a:p>
        </p:txBody>
      </p:sp>
      <p:sp>
        <p:nvSpPr>
          <p:cNvPr id="7" name="内容占位符 2">
            <a:extLst>
              <a:ext uri="{FF2B5EF4-FFF2-40B4-BE49-F238E27FC236}">
                <a16:creationId xmlns:a16="http://schemas.microsoft.com/office/drawing/2014/main" id="{8A463D68-2C74-4E04-A28D-C4E1D6F2BF23}"/>
              </a:ext>
            </a:extLst>
          </p:cNvPr>
          <p:cNvSpPr txBox="1"/>
          <p:nvPr/>
        </p:nvSpPr>
        <p:spPr bwMode="auto">
          <a:xfrm>
            <a:off x="838201" y="1268760"/>
            <a:ext cx="10658399" cy="50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912813" rtl="0" eaLnBrk="1" fontAlgn="base" hangingPunct="1">
              <a:lnSpc>
                <a:spcPct val="150000"/>
              </a:lnSpc>
              <a:spcBef>
                <a:spcPct val="0"/>
              </a:spcBef>
              <a:spcAft>
                <a:spcPct val="0"/>
              </a:spcAft>
              <a:buClr>
                <a:schemeClr val="accent1"/>
              </a:buClr>
              <a:buFont typeface="Wingdings" panose="05000000000000000000" pitchFamily="2" charset="2"/>
              <a:buNone/>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1" fontAlgn="base" hangingPunct="1">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914377" lvl="2" indent="0" algn="l" defTabSz="912813" rtl="0" eaLnBrk="1" fontAlgn="base" hangingPunct="1">
              <a:lnSpc>
                <a:spcPct val="150000"/>
              </a:lnSpc>
              <a:spcBef>
                <a:spcPts val="500"/>
              </a:spcBef>
              <a:spcAft>
                <a:spcPct val="0"/>
              </a:spcAft>
              <a:buClr>
                <a:schemeClr val="accent1"/>
              </a:buClr>
              <a:buFontTx/>
              <a:buNone/>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marL="342900" indent="-342900">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Infrastructure environment construction</a:t>
            </a:r>
            <a:endParaRPr lang="en-US" altLang="zh-CN" dirty="0">
              <a:latin typeface="腾讯体 W7" panose="020C08030202040F0204" pitchFamily="34" charset="-122"/>
              <a:ea typeface="腾讯体 W7" panose="020C08030202040F0204" pitchFamily="34" charset="-122"/>
            </a:endParaRPr>
          </a:p>
          <a:p>
            <a:pPr marL="1178963" lvl="1" indent="-342900"/>
            <a:r>
              <a:rPr lang="en-US" sz="2000" b="0" i="0" strike="noStrike" cap="none" spc="0" baseline="0" dirty="0">
                <a:solidFill>
                  <a:srgbClr val="000000"/>
                </a:solidFill>
                <a:effectLst/>
                <a:latin typeface="Times New Roman"/>
                <a:ea typeface="Times New Roman"/>
                <a:cs typeface="Times New Roman"/>
              </a:rPr>
              <a:t>System architecture: select the CVM instance models (operating system, disk medium, etc.) corresponding to the source systems</a:t>
            </a:r>
            <a:endParaRPr lang="en-US" altLang="zh-CN" dirty="0">
              <a:latin typeface="腾讯体 W7" panose="020C08030202040F0204" pitchFamily="34" charset="-122"/>
              <a:ea typeface="腾讯体 W7" panose="020C08030202040F0204" pitchFamily="34" charset="-122"/>
            </a:endParaRPr>
          </a:p>
          <a:p>
            <a:pPr marL="1178963" lvl="1" indent="-342900"/>
            <a:r>
              <a:rPr lang="en-US" sz="2000" b="0" i="0" strike="noStrike" cap="none" spc="0" baseline="0" dirty="0">
                <a:solidFill>
                  <a:srgbClr val="000000"/>
                </a:solidFill>
                <a:effectLst/>
                <a:latin typeface="Times New Roman"/>
                <a:ea typeface="Times New Roman"/>
                <a:cs typeface="Times New Roman"/>
              </a:rPr>
              <a:t>Network architecture: replan the network services in the cloud according to the original network architecture</a:t>
            </a:r>
            <a:endParaRPr lang="en-US" altLang="zh-CN" dirty="0">
              <a:latin typeface="腾讯体 W7" panose="020C08030202040F0204" pitchFamily="34" charset="-122"/>
              <a:ea typeface="腾讯体 W7" panose="020C08030202040F0204" pitchFamily="34" charset="-122"/>
            </a:endParaRPr>
          </a:p>
          <a:p>
            <a:pPr marL="1178963" lvl="1" indent="-342900"/>
            <a:r>
              <a:rPr lang="en-US" sz="2000" b="0" i="0" strike="noStrike" cap="none" spc="0" baseline="0" dirty="0">
                <a:solidFill>
                  <a:srgbClr val="000000"/>
                </a:solidFill>
                <a:effectLst/>
                <a:latin typeface="Times New Roman"/>
                <a:ea typeface="Times New Roman"/>
                <a:cs typeface="Times New Roman"/>
              </a:rPr>
              <a:t>Database: select the cloud database services corresponding to the source systems</a:t>
            </a:r>
            <a:endParaRPr lang="en-US" altLang="zh-CN" dirty="0">
              <a:latin typeface="腾讯体 W7" panose="020C08030202040F0204" pitchFamily="34" charset="-122"/>
              <a:ea typeface="腾讯体 W7" panose="020C08030202040F0204" pitchFamily="34" charset="-122"/>
            </a:endParaRPr>
          </a:p>
          <a:p>
            <a:pPr marL="1178963" lvl="1" indent="-342900"/>
            <a:r>
              <a:rPr lang="en-US" sz="2000" b="0" i="0" strike="noStrike" cap="none" spc="0" baseline="0" dirty="0">
                <a:solidFill>
                  <a:srgbClr val="000000"/>
                </a:solidFill>
                <a:effectLst/>
                <a:latin typeface="Times New Roman"/>
                <a:ea typeface="Times New Roman"/>
                <a:cs typeface="Times New Roman"/>
              </a:rPr>
              <a:t>Application: refer to the API specifications at the official website for transformation; for example, change the original storage location of images to COS</a:t>
            </a:r>
          </a:p>
          <a:p>
            <a:pPr marL="342900" indent="-342900"/>
            <a:endParaRPr lang="zh-CN" altLang="en-US" dirty="0">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15355806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4650FF-EF3C-40B8-8D3D-459D7EAC278B}"/>
              </a:ext>
            </a:extLst>
          </p:cNvPr>
          <p:cNvSpPr>
            <a:spLocks noGrp="1"/>
          </p:cNvSpPr>
          <p:nvPr>
            <p:ph type="title"/>
          </p:nvPr>
        </p:nvSpPr>
        <p:spPr>
          <a:xfrm>
            <a:off x="1055440" y="0"/>
            <a:ext cx="9821113" cy="907731"/>
          </a:xfrm>
        </p:spPr>
        <p:txBody>
          <a:bodyPr/>
          <a:lstStyle/>
          <a:p>
            <a:r>
              <a:rPr lang="en-US" sz="3600" b="1" i="0" strike="noStrike" cap="none" spc="0" baseline="0" dirty="0">
                <a:solidFill>
                  <a:srgbClr val="00A4FF"/>
                </a:solidFill>
                <a:effectLst/>
                <a:latin typeface="Times New Roman"/>
                <a:ea typeface="Times New Roman"/>
                <a:cs typeface="Times New Roman"/>
              </a:rPr>
              <a:t>2.6 System Cutover</a:t>
            </a:r>
          </a:p>
        </p:txBody>
      </p:sp>
      <p:sp>
        <p:nvSpPr>
          <p:cNvPr id="5" name="内容占位符 2">
            <a:extLst>
              <a:ext uri="{FF2B5EF4-FFF2-40B4-BE49-F238E27FC236}">
                <a16:creationId xmlns:a16="http://schemas.microsoft.com/office/drawing/2014/main" id="{E0A014C3-8F9B-47D7-8BBC-EA1314B7DF98}"/>
              </a:ext>
            </a:extLst>
          </p:cNvPr>
          <p:cNvSpPr txBox="1"/>
          <p:nvPr/>
        </p:nvSpPr>
        <p:spPr bwMode="auto">
          <a:xfrm>
            <a:off x="263352" y="1150573"/>
            <a:ext cx="3385591" cy="50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912813" rtl="0" eaLnBrk="1" fontAlgn="base" hangingPunct="1">
              <a:lnSpc>
                <a:spcPct val="150000"/>
              </a:lnSpc>
              <a:spcBef>
                <a:spcPct val="0"/>
              </a:spcBef>
              <a:spcAft>
                <a:spcPct val="0"/>
              </a:spcAft>
              <a:buClr>
                <a:schemeClr val="accent1"/>
              </a:buClr>
              <a:buFont typeface="Wingdings" panose="05000000000000000000" pitchFamily="2" charset="2"/>
              <a:buNone/>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1" fontAlgn="base" hangingPunct="1">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914377" lvl="2" indent="0" algn="l" defTabSz="912813" rtl="0" eaLnBrk="1" fontAlgn="base" hangingPunct="1">
              <a:lnSpc>
                <a:spcPct val="150000"/>
              </a:lnSpc>
              <a:spcBef>
                <a:spcPts val="500"/>
              </a:spcBef>
              <a:spcAft>
                <a:spcPct val="0"/>
              </a:spcAft>
              <a:buClr>
                <a:schemeClr val="accent1"/>
              </a:buClr>
              <a:buFontTx/>
              <a:buNone/>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marL="342900" indent="-342900">
              <a:buFont typeface="Wingdings" panose="05000000000000000000" pitchFamily="2" charset="2"/>
              <a:buChar char="l"/>
            </a:pPr>
            <a:r>
              <a:rPr lang="en-US" sz="1600" b="0" i="0" strike="noStrike" cap="none" spc="0" baseline="0" dirty="0">
                <a:solidFill>
                  <a:srgbClr val="000000"/>
                </a:solidFill>
                <a:effectLst/>
                <a:latin typeface="Times New Roman"/>
                <a:ea typeface="Times New Roman"/>
                <a:cs typeface="Times New Roman"/>
              </a:rPr>
              <a:t>System cutover </a:t>
            </a:r>
            <a:r>
              <a:rPr lang="en-US" sz="1600" dirty="0">
                <a:solidFill>
                  <a:srgbClr val="000000"/>
                </a:solidFill>
                <a:latin typeface="Times New Roman"/>
                <a:ea typeface="Times New Roman"/>
                <a:cs typeface="Times New Roman"/>
              </a:rPr>
              <a:t>details</a:t>
            </a:r>
            <a:r>
              <a:rPr lang="en-US" sz="1600" b="0" i="0" strike="noStrike" cap="none" spc="0" baseline="0" dirty="0">
                <a:solidFill>
                  <a:srgbClr val="000000"/>
                </a:solidFill>
                <a:effectLst/>
                <a:latin typeface="Times New Roman"/>
                <a:ea typeface="Times New Roman"/>
                <a:cs typeface="Times New Roman"/>
              </a:rPr>
              <a:t> and risks</a:t>
            </a:r>
            <a:endParaRPr lang="en-US" altLang="zh-CN" sz="1600" dirty="0">
              <a:latin typeface="腾讯体 W7" panose="020C08030202040F0204" pitchFamily="34" charset="-122"/>
              <a:ea typeface="腾讯体 W7" panose="020C08030202040F0204" pitchFamily="34" charset="-122"/>
            </a:endParaRPr>
          </a:p>
          <a:p>
            <a:pPr marL="1178963" lvl="1" indent="-342900"/>
            <a:r>
              <a:rPr lang="en-US" sz="1600" b="0" i="0" strike="noStrike" cap="none" spc="0" baseline="0" dirty="0">
                <a:solidFill>
                  <a:srgbClr val="000000"/>
                </a:solidFill>
                <a:effectLst/>
                <a:latin typeface="Times New Roman"/>
                <a:ea typeface="Times New Roman"/>
                <a:cs typeface="Times New Roman"/>
              </a:rPr>
              <a:t>System environment construction</a:t>
            </a:r>
            <a:endParaRPr lang="en-US" altLang="zh-CN" sz="1600" dirty="0">
              <a:latin typeface="腾讯体 W7" panose="020C08030202040F0204" pitchFamily="34" charset="-122"/>
              <a:ea typeface="腾讯体 W7" panose="020C08030202040F0204" pitchFamily="34" charset="-122"/>
            </a:endParaRPr>
          </a:p>
          <a:p>
            <a:pPr marL="1178963" lvl="1" indent="-342900"/>
            <a:r>
              <a:rPr lang="en-US" sz="1600" b="0" i="0" strike="noStrike" cap="none" spc="0" baseline="0" dirty="0">
                <a:solidFill>
                  <a:srgbClr val="000000"/>
                </a:solidFill>
                <a:effectLst/>
                <a:latin typeface="Times New Roman"/>
                <a:ea typeface="Times New Roman"/>
                <a:cs typeface="Times New Roman"/>
              </a:rPr>
              <a:t>File/Database sync</a:t>
            </a:r>
          </a:p>
          <a:p>
            <a:pPr marL="1178963" lvl="1" indent="-342900"/>
            <a:r>
              <a:rPr lang="en-US" sz="1600" b="0" i="0" strike="noStrike" cap="none" spc="0" baseline="0" dirty="0">
                <a:solidFill>
                  <a:srgbClr val="000000"/>
                </a:solidFill>
                <a:effectLst/>
                <a:latin typeface="Times New Roman"/>
                <a:ea typeface="Times New Roman"/>
                <a:cs typeface="Times New Roman"/>
              </a:rPr>
              <a:t>Application deployment</a:t>
            </a:r>
            <a:endParaRPr lang="en-US" altLang="zh-CN" sz="1600" dirty="0">
              <a:latin typeface="腾讯体 W7" panose="020C08030202040F0204" pitchFamily="34" charset="-122"/>
              <a:ea typeface="腾讯体 W7" panose="020C08030202040F0204" pitchFamily="34" charset="-122"/>
            </a:endParaRPr>
          </a:p>
          <a:p>
            <a:pPr marL="1178963" lvl="1" indent="-342900"/>
            <a:r>
              <a:rPr lang="en-US" sz="1600" b="0" i="0" strike="noStrike" cap="none" spc="0" baseline="0" dirty="0">
                <a:solidFill>
                  <a:srgbClr val="000000"/>
                </a:solidFill>
                <a:effectLst/>
                <a:latin typeface="Times New Roman"/>
                <a:ea typeface="Times New Roman"/>
                <a:cs typeface="Times New Roman"/>
              </a:rPr>
              <a:t>Business cutover</a:t>
            </a:r>
            <a:endParaRPr lang="en-US" altLang="zh-CN" sz="1600" dirty="0">
              <a:latin typeface="腾讯体 W7" panose="020C08030202040F0204" pitchFamily="34" charset="-122"/>
              <a:ea typeface="腾讯体 W7" panose="020C08030202040F0204" pitchFamily="34" charset="-122"/>
            </a:endParaRPr>
          </a:p>
          <a:p>
            <a:pPr marL="1178963" lvl="1" indent="-342900"/>
            <a:r>
              <a:rPr lang="en-US" sz="1600" b="0" i="0" strike="noStrike" cap="none" spc="0" baseline="0" dirty="0">
                <a:solidFill>
                  <a:srgbClr val="FF0000"/>
                </a:solidFill>
                <a:effectLst/>
                <a:latin typeface="Times New Roman"/>
                <a:ea typeface="Times New Roman"/>
                <a:cs typeface="Times New Roman"/>
              </a:rPr>
              <a:t>Rollback mechanism</a:t>
            </a:r>
            <a:endParaRPr lang="en-US" altLang="zh-CN" sz="1600" dirty="0">
              <a:solidFill>
                <a:srgbClr val="FF0000"/>
              </a:solidFill>
              <a:latin typeface="腾讯体 W7" panose="020C08030202040F0204" pitchFamily="34" charset="-122"/>
              <a:ea typeface="腾讯体 W7" panose="020C08030202040F0204" pitchFamily="34" charset="-122"/>
            </a:endParaRPr>
          </a:p>
          <a:p>
            <a:pPr marL="1178963" lvl="1" indent="-342900"/>
            <a:r>
              <a:rPr lang="en-US" sz="1600" b="0" i="0" strike="noStrike" cap="none" spc="0" baseline="0" dirty="0">
                <a:solidFill>
                  <a:srgbClr val="FF0000"/>
                </a:solidFill>
                <a:effectLst/>
                <a:latin typeface="Times New Roman"/>
                <a:ea typeface="Times New Roman"/>
                <a:cs typeface="Times New Roman"/>
              </a:rPr>
              <a:t>Technical risks</a:t>
            </a:r>
            <a:endParaRPr lang="en-US" altLang="zh-CN" sz="1600" dirty="0">
              <a:solidFill>
                <a:srgbClr val="FF0000"/>
              </a:solidFill>
              <a:latin typeface="腾讯体 W7" panose="020C08030202040F0204" pitchFamily="34" charset="-122"/>
              <a:ea typeface="腾讯体 W7" panose="020C08030202040F0204" pitchFamily="34" charset="-122"/>
            </a:endParaRPr>
          </a:p>
          <a:p>
            <a:pPr marL="1178963" lvl="1" indent="-342900"/>
            <a:r>
              <a:rPr lang="en-US" sz="1600" b="0" i="0" strike="noStrike" cap="none" spc="0" baseline="0" dirty="0">
                <a:solidFill>
                  <a:srgbClr val="FF0000"/>
                </a:solidFill>
                <a:effectLst/>
                <a:latin typeface="Times New Roman"/>
                <a:ea typeface="Times New Roman"/>
                <a:cs typeface="Times New Roman"/>
              </a:rPr>
              <a:t>Business risks</a:t>
            </a:r>
          </a:p>
        </p:txBody>
      </p:sp>
      <p:graphicFrame>
        <p:nvGraphicFramePr>
          <p:cNvPr id="6" name="表格 5">
            <a:extLst>
              <a:ext uri="{FF2B5EF4-FFF2-40B4-BE49-F238E27FC236}">
                <a16:creationId xmlns:a16="http://schemas.microsoft.com/office/drawing/2014/main" id="{874C40CD-20FB-49CE-9936-50203036EC58}"/>
              </a:ext>
            </a:extLst>
          </p:cNvPr>
          <p:cNvGraphicFramePr>
            <a:graphicFrameLocks noGrp="1"/>
          </p:cNvGraphicFramePr>
          <p:nvPr>
            <p:extLst>
              <p:ext uri="{D42A27DB-BD31-4B8C-83A1-F6EECF244321}">
                <p14:modId xmlns:p14="http://schemas.microsoft.com/office/powerpoint/2010/main" val="1131814907"/>
              </p:ext>
            </p:extLst>
          </p:nvPr>
        </p:nvGraphicFramePr>
        <p:xfrm>
          <a:off x="3927102" y="690162"/>
          <a:ext cx="7992888" cy="5961380"/>
        </p:xfrm>
        <a:graphic>
          <a:graphicData uri="http://schemas.openxmlformats.org/drawingml/2006/table">
            <a:tbl>
              <a:tblPr firstRow="1" bandRow="1">
                <a:tableStyleId>{5C22544A-7EE6-4342-B048-85BDC9FD1C3A}</a:tableStyleId>
              </a:tblPr>
              <a:tblGrid>
                <a:gridCol w="2315697">
                  <a:extLst>
                    <a:ext uri="{9D8B030D-6E8A-4147-A177-3AD203B41FA5}">
                      <a16:colId xmlns:a16="http://schemas.microsoft.com/office/drawing/2014/main" val="2119576645"/>
                    </a:ext>
                  </a:extLst>
                </a:gridCol>
                <a:gridCol w="5677191">
                  <a:extLst>
                    <a:ext uri="{9D8B030D-6E8A-4147-A177-3AD203B41FA5}">
                      <a16:colId xmlns:a16="http://schemas.microsoft.com/office/drawing/2014/main" val="601460535"/>
                    </a:ext>
                  </a:extLst>
                </a:gridCol>
              </a:tblGrid>
              <a:tr h="370840">
                <a:tc>
                  <a:txBody>
                    <a:bodyPr/>
                    <a:lstStyle/>
                    <a:p>
                      <a:pPr algn="ctr"/>
                      <a:r>
                        <a:rPr lang="en-US" sz="1800" b="1" i="0" strike="noStrike" cap="none" spc="0" baseline="0">
                          <a:solidFill>
                            <a:srgbClr val="FFFFFF"/>
                          </a:solidFill>
                          <a:effectLst/>
                          <a:latin typeface="Times New Roman"/>
                          <a:ea typeface="Times New Roman"/>
                          <a:cs typeface="Times New Roman"/>
                        </a:rPr>
                        <a:t>Item</a:t>
                      </a:r>
                    </a:p>
                  </a:txBody>
                  <a:tcPr/>
                </a:tc>
                <a:tc>
                  <a:txBody>
                    <a:bodyPr/>
                    <a:lstStyle/>
                    <a:p>
                      <a:pPr algn="ctr"/>
                      <a:r>
                        <a:rPr lang="en-US" sz="1800" b="1" i="0" strike="noStrike" cap="none" spc="0" baseline="0">
                          <a:solidFill>
                            <a:srgbClr val="FFFFFF"/>
                          </a:solidFill>
                          <a:effectLst/>
                          <a:latin typeface="Times New Roman"/>
                          <a:ea typeface="Times New Roman"/>
                          <a:cs typeface="Times New Roman"/>
                        </a:rPr>
                        <a:t>Test Content</a:t>
                      </a:r>
                    </a:p>
                  </a:txBody>
                  <a:tcPr/>
                </a:tc>
                <a:extLst>
                  <a:ext uri="{0D108BD9-81ED-4DB2-BD59-A6C34878D82A}">
                    <a16:rowId xmlns:a16="http://schemas.microsoft.com/office/drawing/2014/main" val="1981661188"/>
                  </a:ext>
                </a:extLst>
              </a:tr>
              <a:tr h="370840">
                <a:tc>
                  <a:txBody>
                    <a:bodyPr/>
                    <a:lstStyle/>
                    <a:p>
                      <a:pPr algn="ctr"/>
                      <a:r>
                        <a:rPr lang="en-US" sz="1600" b="0" i="0" strike="noStrike" cap="none" spc="0" baseline="0" dirty="0">
                          <a:solidFill>
                            <a:srgbClr val="000000"/>
                          </a:solidFill>
                          <a:effectLst/>
                          <a:latin typeface="Times New Roman"/>
                          <a:ea typeface="Times New Roman"/>
                          <a:cs typeface="Times New Roman"/>
                        </a:rPr>
                        <a:t>System environment construction</a:t>
                      </a:r>
                    </a:p>
                  </a:txBody>
                  <a:tcPr anchor="ctr"/>
                </a:tc>
                <a:tc>
                  <a:txBody>
                    <a:bodyPr/>
                    <a:lstStyle/>
                    <a:p>
                      <a:r>
                        <a:rPr lang="en-US" sz="1600" b="0" i="0" strike="noStrike" cap="none" spc="0" baseline="0">
                          <a:solidFill>
                            <a:srgbClr val="000000"/>
                          </a:solidFill>
                          <a:effectLst/>
                          <a:latin typeface="Times New Roman"/>
                          <a:ea typeface="Times New Roman"/>
                          <a:cs typeface="Times New Roman"/>
                        </a:rPr>
                        <a:t>Complete the request (purchase) of the cloud resources required by the application systems and environmental preparations, including preparing migration tools</a:t>
                      </a:r>
                    </a:p>
                  </a:txBody>
                  <a:tcPr/>
                </a:tc>
                <a:extLst>
                  <a:ext uri="{0D108BD9-81ED-4DB2-BD59-A6C34878D82A}">
                    <a16:rowId xmlns:a16="http://schemas.microsoft.com/office/drawing/2014/main" val="808191205"/>
                  </a:ext>
                </a:extLst>
              </a:tr>
              <a:tr h="370840">
                <a:tc>
                  <a:txBody>
                    <a:bodyPr/>
                    <a:lstStyle/>
                    <a:p>
                      <a:pPr marL="0" marR="0" lvl="0" indent="0" algn="ctr" defTabSz="413163" eaLnBrk="1" fontAlgn="base" latinLnBrk="0" hangingPunct="1">
                        <a:lnSpc>
                          <a:spcPct val="100000"/>
                        </a:lnSpc>
                        <a:spcBef>
                          <a:spcPct val="0"/>
                        </a:spcBef>
                        <a:spcAft>
                          <a:spcPct val="0"/>
                        </a:spcAft>
                        <a:buClr>
                          <a:srgbClr val="000000"/>
                        </a:buClr>
                        <a:buSzTx/>
                        <a:buFont typeface="Arial"/>
                        <a:buNone/>
                        <a:tabLst/>
                        <a:defRPr/>
                      </a:pPr>
                      <a:r>
                        <a:rPr lang="en-US" sz="1600" b="0" i="0" strike="noStrike" cap="none" spc="0" baseline="0" dirty="0">
                          <a:solidFill>
                            <a:srgbClr val="000000"/>
                          </a:solidFill>
                          <a:effectLst/>
                          <a:latin typeface="Times New Roman"/>
                          <a:ea typeface="Times New Roman"/>
                          <a:cs typeface="Times New Roman"/>
                        </a:rPr>
                        <a:t>File/Database sync</a:t>
                      </a:r>
                    </a:p>
                    <a:p>
                      <a:pPr algn="ctr"/>
                      <a:endParaRPr lang="en-US" sz="1600" b="0" i="0" strike="noStrike" cap="none" spc="0" baseline="0" dirty="0">
                        <a:solidFill>
                          <a:srgbClr val="000000"/>
                        </a:solidFill>
                        <a:effectLst/>
                        <a:latin typeface="Times New Roman"/>
                        <a:ea typeface="Times New Roman"/>
                        <a:cs typeface="Times New Roman"/>
                      </a:endParaRPr>
                    </a:p>
                  </a:txBody>
                  <a:tcPr anchor="ctr"/>
                </a:tc>
                <a:tc>
                  <a:txBody>
                    <a:bodyPr/>
                    <a:lstStyle/>
                    <a:p>
                      <a:r>
                        <a:rPr lang="en-US" sz="1600" b="0" i="0" strike="noStrike" cap="none" spc="0" baseline="0" dirty="0">
                          <a:solidFill>
                            <a:srgbClr val="000000"/>
                          </a:solidFill>
                          <a:effectLst/>
                          <a:latin typeface="Times New Roman"/>
                          <a:ea typeface="Times New Roman"/>
                          <a:cs typeface="Times New Roman"/>
                        </a:rPr>
                        <a:t>Sync files and existing/incremental databases to the cloud and verify the accuracy of the data in the cloud</a:t>
                      </a:r>
                    </a:p>
                  </a:txBody>
                  <a:tcPr/>
                </a:tc>
                <a:extLst>
                  <a:ext uri="{0D108BD9-81ED-4DB2-BD59-A6C34878D82A}">
                    <a16:rowId xmlns:a16="http://schemas.microsoft.com/office/drawing/2014/main" val="830920956"/>
                  </a:ext>
                </a:extLst>
              </a:tr>
              <a:tr h="370840">
                <a:tc>
                  <a:txBody>
                    <a:bodyPr/>
                    <a:lstStyle/>
                    <a:p>
                      <a:pPr algn="ctr"/>
                      <a:r>
                        <a:rPr lang="en-US" sz="1600" b="0" i="0" strike="noStrike" cap="none" spc="0" baseline="0" dirty="0">
                          <a:solidFill>
                            <a:srgbClr val="000000"/>
                          </a:solidFill>
                          <a:effectLst/>
                          <a:latin typeface="Times New Roman"/>
                          <a:ea typeface="Times New Roman"/>
                          <a:cs typeface="Times New Roman"/>
                        </a:rPr>
                        <a:t>Application deployment</a:t>
                      </a:r>
                    </a:p>
                  </a:txBody>
                  <a:tcPr anchor="ctr"/>
                </a:tc>
                <a:tc>
                  <a:txBody>
                    <a:bodyPr/>
                    <a:lstStyle/>
                    <a:p>
                      <a:r>
                        <a:rPr lang="en-US" sz="1600" b="0" i="0" strike="noStrike" cap="none" spc="0" baseline="0" dirty="0">
                          <a:solidFill>
                            <a:srgbClr val="000000"/>
                          </a:solidFill>
                          <a:effectLst/>
                          <a:latin typeface="Times New Roman"/>
                          <a:ea typeface="Times New Roman"/>
                          <a:cs typeface="Times New Roman"/>
                        </a:rPr>
                        <a:t>Deploy applications officially in the cloud according to the application deployment plan after the tests are passed</a:t>
                      </a:r>
                    </a:p>
                  </a:txBody>
                  <a:tcPr/>
                </a:tc>
                <a:extLst>
                  <a:ext uri="{0D108BD9-81ED-4DB2-BD59-A6C34878D82A}">
                    <a16:rowId xmlns:a16="http://schemas.microsoft.com/office/drawing/2014/main" val="4169191046"/>
                  </a:ext>
                </a:extLst>
              </a:tr>
              <a:tr h="370840">
                <a:tc>
                  <a:txBody>
                    <a:bodyPr/>
                    <a:lstStyle/>
                    <a:p>
                      <a:pPr algn="ctr"/>
                      <a:r>
                        <a:rPr lang="en-US" sz="1600" b="0" i="0" strike="noStrike" cap="none" spc="0" baseline="0" dirty="0">
                          <a:solidFill>
                            <a:srgbClr val="000000"/>
                          </a:solidFill>
                          <a:effectLst/>
                          <a:latin typeface="Times New Roman"/>
                          <a:ea typeface="Times New Roman"/>
                          <a:cs typeface="Times New Roman"/>
                        </a:rPr>
                        <a:t>Business cutover</a:t>
                      </a:r>
                    </a:p>
                  </a:txBody>
                  <a:tcPr anchor="ctr"/>
                </a:tc>
                <a:tc>
                  <a:txBody>
                    <a:bodyPr/>
                    <a:lstStyle/>
                    <a:p>
                      <a:r>
                        <a:rPr lang="en-US" sz="1600" b="0" i="0" strike="noStrike" cap="none" spc="0" baseline="0" dirty="0">
                          <a:solidFill>
                            <a:srgbClr val="000000"/>
                          </a:solidFill>
                          <a:effectLst/>
                          <a:latin typeface="Times New Roman"/>
                          <a:ea typeface="Times New Roman"/>
                          <a:cs typeface="Times New Roman"/>
                        </a:rPr>
                        <a:t>Perform downtime-involved migration or smooth migration according to the business cutover plan and complete the traffic switch</a:t>
                      </a:r>
                      <a:endParaRPr lang="en-US" altLang="zh-CN" sz="1600" dirty="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3506777768"/>
                  </a:ext>
                </a:extLst>
              </a:tr>
              <a:tr h="370840">
                <a:tc>
                  <a:txBody>
                    <a:bodyPr/>
                    <a:lstStyle/>
                    <a:p>
                      <a:pPr algn="ctr"/>
                      <a:r>
                        <a:rPr lang="en-US" sz="1600" b="0" i="0" strike="noStrike" cap="none" spc="0" baseline="0" dirty="0">
                          <a:solidFill>
                            <a:srgbClr val="FF0000"/>
                          </a:solidFill>
                          <a:effectLst/>
                          <a:latin typeface="Times New Roman"/>
                          <a:ea typeface="Times New Roman"/>
                          <a:cs typeface="Times New Roman"/>
                        </a:rPr>
                        <a:t>Rollback mechanism</a:t>
                      </a:r>
                    </a:p>
                  </a:txBody>
                  <a:tcPr anchor="ctr"/>
                </a:tc>
                <a:tc>
                  <a:txBody>
                    <a:bodyPr/>
                    <a:lstStyle/>
                    <a:p>
                      <a:r>
                        <a:rPr lang="en-US" sz="1600" b="0" i="0" strike="noStrike" cap="none" spc="0" baseline="0" dirty="0">
                          <a:solidFill>
                            <a:srgbClr val="000000"/>
                          </a:solidFill>
                          <a:effectLst/>
                          <a:latin typeface="Times New Roman"/>
                          <a:ea typeface="Times New Roman"/>
                          <a:cs typeface="Times New Roman"/>
                        </a:rPr>
                        <a:t>Having rollback plan ready (application rollback and database rollback)</a:t>
                      </a:r>
                    </a:p>
                  </a:txBody>
                  <a:tcPr/>
                </a:tc>
                <a:extLst>
                  <a:ext uri="{0D108BD9-81ED-4DB2-BD59-A6C34878D82A}">
                    <a16:rowId xmlns:a16="http://schemas.microsoft.com/office/drawing/2014/main" val="1368444211"/>
                  </a:ext>
                </a:extLst>
              </a:tr>
              <a:tr h="370840">
                <a:tc rowSpan="2">
                  <a:txBody>
                    <a:bodyPr/>
                    <a:lstStyle/>
                    <a:p>
                      <a:pPr algn="ctr"/>
                      <a:r>
                        <a:rPr lang="en-US" sz="1600" b="0" i="0" strike="noStrike" cap="none" spc="0" baseline="0" dirty="0">
                          <a:solidFill>
                            <a:srgbClr val="FF0000"/>
                          </a:solidFill>
                          <a:effectLst/>
                          <a:latin typeface="Times New Roman"/>
                          <a:ea typeface="Times New Roman"/>
                          <a:cs typeface="Times New Roman"/>
                        </a:rPr>
                        <a:t>Technical risks</a:t>
                      </a:r>
                    </a:p>
                  </a:txBody>
                  <a:tcPr anchor="ctr"/>
                </a:tc>
                <a:tc>
                  <a:txBody>
                    <a:bodyPr/>
                    <a:lstStyle/>
                    <a:p>
                      <a:r>
                        <a:rPr lang="en-US" sz="1600" b="0" i="0" strike="noStrike" cap="none" spc="0" baseline="0" dirty="0">
                          <a:solidFill>
                            <a:srgbClr val="000000"/>
                          </a:solidFill>
                          <a:effectLst/>
                          <a:latin typeface="Times New Roman"/>
                          <a:ea typeface="Times New Roman"/>
                          <a:cs typeface="Times New Roman"/>
                        </a:rPr>
                        <a:t>Incomplete migration</a:t>
                      </a:r>
                    </a:p>
                  </a:txBody>
                  <a:tcPr/>
                </a:tc>
                <a:extLst>
                  <a:ext uri="{0D108BD9-81ED-4DB2-BD59-A6C34878D82A}">
                    <a16:rowId xmlns:a16="http://schemas.microsoft.com/office/drawing/2014/main" val="1890777103"/>
                  </a:ext>
                </a:extLst>
              </a:tr>
              <a:tr h="353060">
                <a:tc vMerge="1">
                  <a:txBody>
                    <a:bodyPr/>
                    <a:lstStyle/>
                    <a:p>
                      <a:pPr algn="ctr" defTabSz="413163" eaLnBrk="1" fontAlgn="base" hangingPunct="1">
                        <a:lnSpc>
                          <a:spcPct val="100000"/>
                        </a:lnSpc>
                        <a:spcBef>
                          <a:spcPct val="0"/>
                        </a:spcBef>
                        <a:spcAft>
                          <a:spcPct val="0"/>
                        </a:spcAft>
                        <a:buClr>
                          <a:srgbClr val="000000"/>
                        </a:buClr>
                        <a:buFont typeface="Arial"/>
                      </a:pPr>
                      <a:endParaRPr lang="zh-CN" altLang="en-US" sz="1600" kern="1200" baseline="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algn="l" defTabSz="413163" eaLnBrk="1" fontAlgn="base" hangingPunct="1">
                        <a:lnSpc>
                          <a:spcPct val="100000"/>
                        </a:lnSpc>
                        <a:spcBef>
                          <a:spcPct val="0"/>
                        </a:spcBef>
                        <a:spcAft>
                          <a:spcPct val="0"/>
                        </a:spcAft>
                        <a:buClr>
                          <a:srgbClr val="000000"/>
                        </a:buClr>
                        <a:buFont typeface="Arial"/>
                      </a:pPr>
                      <a:r>
                        <a:rPr lang="en-US" sz="1600" b="0" i="0" strike="noStrike" cap="none" spc="0" baseline="0" dirty="0">
                          <a:solidFill>
                            <a:srgbClr val="000000"/>
                          </a:solidFill>
                          <a:effectLst/>
                          <a:latin typeface="Times New Roman"/>
                          <a:ea typeface="Times New Roman"/>
                          <a:cs typeface="Times New Roman"/>
                        </a:rPr>
                        <a:t>Business interruption</a:t>
                      </a:r>
                    </a:p>
                  </a:txBody>
                  <a:tcPr/>
                </a:tc>
                <a:extLst>
                  <a:ext uri="{0D108BD9-81ED-4DB2-BD59-A6C34878D82A}">
                    <a16:rowId xmlns:a16="http://schemas.microsoft.com/office/drawing/2014/main" val="2621006530"/>
                  </a:ext>
                </a:extLst>
              </a:tr>
              <a:tr h="370840">
                <a:tc rowSpan="4">
                  <a:txBody>
                    <a:bodyPr/>
                    <a:lstStyle/>
                    <a:p>
                      <a:pPr algn="ctr"/>
                      <a:r>
                        <a:rPr lang="en-US" sz="1600" b="0" i="0" strike="noStrike" cap="none" spc="0" baseline="0" dirty="0">
                          <a:solidFill>
                            <a:srgbClr val="FF0000"/>
                          </a:solidFill>
                          <a:effectLst/>
                          <a:latin typeface="Times New Roman"/>
                          <a:ea typeface="Times New Roman"/>
                          <a:cs typeface="Times New Roman"/>
                        </a:rPr>
                        <a:t>Business risks</a:t>
                      </a:r>
                    </a:p>
                  </a:txBody>
                  <a:tcPr anchor="ctr"/>
                </a:tc>
                <a:tc>
                  <a:txBody>
                    <a:bodyPr/>
                    <a:lstStyle/>
                    <a:p>
                      <a:r>
                        <a:rPr lang="en-US" sz="1600" b="0" i="0" strike="noStrike" cap="none" spc="0" baseline="0">
                          <a:solidFill>
                            <a:srgbClr val="000000"/>
                          </a:solidFill>
                          <a:effectLst/>
                          <a:latin typeface="Times New Roman"/>
                          <a:ea typeface="Times New Roman"/>
                          <a:cs typeface="Times New Roman"/>
                        </a:rPr>
                        <a:t>Data breach</a:t>
                      </a:r>
                    </a:p>
                  </a:txBody>
                  <a:tcPr/>
                </a:tc>
                <a:extLst>
                  <a:ext uri="{0D108BD9-81ED-4DB2-BD59-A6C34878D82A}">
                    <a16:rowId xmlns:a16="http://schemas.microsoft.com/office/drawing/2014/main" val="976187609"/>
                  </a:ext>
                </a:extLst>
              </a:tr>
              <a:tr h="370840">
                <a:tc vMerge="1">
                  <a:txBody>
                    <a:bodyPr/>
                    <a:lstStyle/>
                    <a:p>
                      <a:pPr algn="ctr"/>
                      <a:endParaRPr lang="zh-CN" altLang="en-US" sz="1600">
                        <a:latin typeface="微软雅黑" panose="020B0503020204020204" pitchFamily="34" charset="-122"/>
                        <a:ea typeface="微软雅黑" panose="020B0503020204020204" pitchFamily="34" charset="-122"/>
                      </a:endParaRPr>
                    </a:p>
                  </a:txBody>
                  <a:tcPr anchor="ctr"/>
                </a:tc>
                <a:tc>
                  <a:txBody>
                    <a:bodyPr/>
                    <a:lstStyle/>
                    <a:p>
                      <a:r>
                        <a:rPr lang="en-US" sz="1600" b="0" i="0" strike="noStrike" cap="none" spc="0" baseline="0">
                          <a:solidFill>
                            <a:srgbClr val="000000"/>
                          </a:solidFill>
                          <a:effectLst/>
                          <a:latin typeface="Times New Roman"/>
                          <a:ea typeface="Times New Roman"/>
                          <a:cs typeface="Times New Roman"/>
                        </a:rPr>
                        <a:t>Data loss (corruption)</a:t>
                      </a:r>
                    </a:p>
                  </a:txBody>
                  <a:tcPr/>
                </a:tc>
                <a:extLst>
                  <a:ext uri="{0D108BD9-81ED-4DB2-BD59-A6C34878D82A}">
                    <a16:rowId xmlns:a16="http://schemas.microsoft.com/office/drawing/2014/main" val="1741371872"/>
                  </a:ext>
                </a:extLst>
              </a:tr>
              <a:tr h="370840">
                <a:tc vMerge="1">
                  <a:txBody>
                    <a:bodyPr/>
                    <a:lstStyle/>
                    <a:p>
                      <a:pPr algn="ctr"/>
                      <a:endParaRPr lang="zh-CN" altLang="en-US" sz="1600">
                        <a:latin typeface="微软雅黑" panose="020B0503020204020204" pitchFamily="34" charset="-122"/>
                        <a:ea typeface="微软雅黑" panose="020B0503020204020204" pitchFamily="34" charset="-122"/>
                      </a:endParaRPr>
                    </a:p>
                  </a:txBody>
                  <a:tcPr anchor="ctr"/>
                </a:tc>
                <a:tc>
                  <a:txBody>
                    <a:bodyPr/>
                    <a:lstStyle/>
                    <a:p>
                      <a:r>
                        <a:rPr lang="en-US" sz="1600" b="0" i="0" strike="noStrike" cap="none" spc="0" baseline="0">
                          <a:solidFill>
                            <a:srgbClr val="000000"/>
                          </a:solidFill>
                          <a:effectLst/>
                          <a:latin typeface="Times New Roman"/>
                          <a:ea typeface="Times New Roman"/>
                          <a:cs typeface="Times New Roman"/>
                        </a:rPr>
                        <a:t>Data pollution</a:t>
                      </a:r>
                    </a:p>
                  </a:txBody>
                  <a:tcPr/>
                </a:tc>
                <a:extLst>
                  <a:ext uri="{0D108BD9-81ED-4DB2-BD59-A6C34878D82A}">
                    <a16:rowId xmlns:a16="http://schemas.microsoft.com/office/drawing/2014/main" val="796658109"/>
                  </a:ext>
                </a:extLst>
              </a:tr>
              <a:tr h="370840">
                <a:tc vMerge="1">
                  <a:txBody>
                    <a:bodyPr/>
                    <a:lstStyle/>
                    <a:p>
                      <a:pPr algn="ctr"/>
                      <a:endParaRPr lang="zh-CN" altLang="en-US" sz="1600">
                        <a:latin typeface="微软雅黑" panose="020B0503020204020204" pitchFamily="34" charset="-122"/>
                        <a:ea typeface="微软雅黑" panose="020B0503020204020204" pitchFamily="34" charset="-122"/>
                      </a:endParaRPr>
                    </a:p>
                  </a:txBody>
                  <a:tcPr anchor="ctr"/>
                </a:tc>
                <a:tc>
                  <a:txBody>
                    <a:bodyPr/>
                    <a:lstStyle/>
                    <a:p>
                      <a:r>
                        <a:rPr lang="en-US" sz="1600" b="0" i="0" strike="noStrike" cap="none" spc="0" baseline="0" dirty="0">
                          <a:solidFill>
                            <a:srgbClr val="000000"/>
                          </a:solidFill>
                          <a:effectLst/>
                          <a:latin typeface="Times New Roman"/>
                          <a:ea typeface="Times New Roman"/>
                          <a:cs typeface="Times New Roman"/>
                        </a:rPr>
                        <a:t>Failed feature/performance testing</a:t>
                      </a:r>
                    </a:p>
                  </a:txBody>
                  <a:tcPr/>
                </a:tc>
                <a:extLst>
                  <a:ext uri="{0D108BD9-81ED-4DB2-BD59-A6C34878D82A}">
                    <a16:rowId xmlns:a16="http://schemas.microsoft.com/office/drawing/2014/main" val="1436155974"/>
                  </a:ext>
                </a:extLst>
              </a:tr>
            </a:tbl>
          </a:graphicData>
        </a:graphic>
      </p:graphicFrame>
    </p:spTree>
    <p:extLst>
      <p:ext uri="{BB962C8B-B14F-4D97-AF65-F5344CB8AC3E}">
        <p14:creationId xmlns:p14="http://schemas.microsoft.com/office/powerpoint/2010/main" val="390135732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CF359E-DC00-4A83-A91C-883179FB60AB}"/>
              </a:ext>
            </a:extLst>
          </p:cNvPr>
          <p:cNvSpPr>
            <a:spLocks noGrp="1"/>
          </p:cNvSpPr>
          <p:nvPr>
            <p:ph type="title"/>
          </p:nvPr>
        </p:nvSpPr>
        <p:spPr>
          <a:xfrm>
            <a:off x="1185443" y="12675"/>
            <a:ext cx="9821113" cy="907731"/>
          </a:xfrm>
        </p:spPr>
        <p:txBody>
          <a:bodyPr/>
          <a:lstStyle/>
          <a:p>
            <a:r>
              <a:rPr lang="en-US" sz="3600" b="1" i="0" strike="noStrike" cap="none" spc="0" baseline="0" dirty="0">
                <a:solidFill>
                  <a:srgbClr val="00A4FF"/>
                </a:solidFill>
                <a:effectLst/>
                <a:latin typeface="Times New Roman"/>
                <a:ea typeface="Times New Roman"/>
                <a:cs typeface="Times New Roman"/>
              </a:rPr>
              <a:t>2.7 Performance and </a:t>
            </a:r>
            <a:r>
              <a:rPr lang="en-US" dirty="0">
                <a:latin typeface="Times New Roman"/>
                <a:ea typeface="Times New Roman"/>
                <a:cs typeface="Times New Roman"/>
              </a:rPr>
              <a:t>Functional</a:t>
            </a:r>
            <a:r>
              <a:rPr lang="en-US" sz="3600" b="1" i="0" strike="noStrike" cap="none" spc="0" baseline="0" dirty="0">
                <a:solidFill>
                  <a:srgbClr val="00A4FF"/>
                </a:solidFill>
                <a:effectLst/>
                <a:latin typeface="Times New Roman"/>
                <a:ea typeface="Times New Roman"/>
                <a:cs typeface="Times New Roman"/>
              </a:rPr>
              <a:t> </a:t>
            </a:r>
            <a:r>
              <a:rPr lang="en-US" dirty="0">
                <a:latin typeface="Times New Roman"/>
                <a:ea typeface="Times New Roman"/>
                <a:cs typeface="Times New Roman"/>
              </a:rPr>
              <a:t>T</a:t>
            </a:r>
            <a:r>
              <a:rPr lang="en-US" sz="3600" b="1" i="0" strike="noStrike" cap="none" spc="0" baseline="0" dirty="0">
                <a:solidFill>
                  <a:srgbClr val="00A4FF"/>
                </a:solidFill>
                <a:effectLst/>
                <a:latin typeface="Times New Roman"/>
                <a:ea typeface="Times New Roman"/>
                <a:cs typeface="Times New Roman"/>
              </a:rPr>
              <a:t>esting</a:t>
            </a:r>
          </a:p>
        </p:txBody>
      </p:sp>
      <p:sp>
        <p:nvSpPr>
          <p:cNvPr id="5" name="内容占位符 2">
            <a:extLst>
              <a:ext uri="{FF2B5EF4-FFF2-40B4-BE49-F238E27FC236}">
                <a16:creationId xmlns:a16="http://schemas.microsoft.com/office/drawing/2014/main" id="{D822BF9C-C3CD-44AD-8EFC-51617E7F0ABD}"/>
              </a:ext>
            </a:extLst>
          </p:cNvPr>
          <p:cNvSpPr txBox="1"/>
          <p:nvPr/>
        </p:nvSpPr>
        <p:spPr bwMode="auto">
          <a:xfrm>
            <a:off x="479377" y="1136946"/>
            <a:ext cx="3168352" cy="50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912813" rtl="0" eaLnBrk="1" fontAlgn="base" hangingPunct="1">
              <a:lnSpc>
                <a:spcPct val="150000"/>
              </a:lnSpc>
              <a:spcBef>
                <a:spcPct val="0"/>
              </a:spcBef>
              <a:spcAft>
                <a:spcPct val="0"/>
              </a:spcAft>
              <a:buClr>
                <a:schemeClr val="accent1"/>
              </a:buClr>
              <a:buFont typeface="Wingdings" panose="05000000000000000000" pitchFamily="2" charset="2"/>
              <a:buNone/>
              <a:defRPr sz="2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836063" lvl="1" indent="-355591" algn="l" defTabSz="912813" rtl="0" eaLnBrk="1" fontAlgn="base" hangingPunct="1">
              <a:lnSpc>
                <a:spcPct val="150000"/>
              </a:lnSpc>
              <a:spcBef>
                <a:spcPts val="500"/>
              </a:spcBef>
              <a:spcAft>
                <a:spcPct val="0"/>
              </a:spcAft>
              <a:buClr>
                <a:schemeClr val="accent1"/>
              </a:buClr>
              <a:buFont typeface="Wingdings" panose="05000000000000000000" pitchFamily="2" charset="2"/>
              <a:buChar char="n"/>
              <a:defRPr sz="20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2pPr>
            <a:lvl3pPr marL="914377" lvl="2" indent="0" algn="l" defTabSz="912813" rtl="0" eaLnBrk="1" fontAlgn="base" hangingPunct="1">
              <a:lnSpc>
                <a:spcPct val="150000"/>
              </a:lnSpc>
              <a:spcBef>
                <a:spcPts val="500"/>
              </a:spcBef>
              <a:spcAft>
                <a:spcPct val="0"/>
              </a:spcAft>
              <a:buClr>
                <a:schemeClr val="accent1"/>
              </a:buClr>
              <a:buFontTx/>
              <a:buNone/>
              <a:defRPr sz="18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3pPr>
            <a:lvl4pPr marL="1598613" lvl="3"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4pPr>
            <a:lvl5pPr marL="2055813" lvl="4" indent="-227013" algn="l" defTabSz="912813" rtl="0" eaLnBrk="1" fontAlgn="base" hangingPunct="1">
              <a:lnSpc>
                <a:spcPct val="150000"/>
              </a:lnSpc>
              <a:spcBef>
                <a:spcPts val="500"/>
              </a:spcBef>
              <a:spcAft>
                <a:spcPct val="0"/>
              </a:spcAft>
              <a:buClr>
                <a:schemeClr val="accent1"/>
              </a:buClr>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5pPr>
            <a:lvl6pPr marL="3352716" lvl="5"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6pPr>
            <a:lvl7pPr marL="3962301" lvl="6"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7pPr>
            <a:lvl8pPr marL="4571886" lvl="7"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8pPr>
            <a:lvl9pPr marL="5181470" lvl="8" indent="-304792" algn="l" defTabSz="914377" eaLnBrk="1" fontAlgn="base" latinLnBrk="0" hangingPunct="1">
              <a:lnSpc>
                <a:spcPct val="90000"/>
              </a:lnSpc>
              <a:spcBef>
                <a:spcPts val="500"/>
              </a:spcBef>
              <a:spcAft>
                <a:spcPct val="0"/>
              </a:spcAft>
              <a:buFont typeface="Arial"/>
              <a:buChar char="•"/>
              <a:defRPr sz="1733" kern="1200">
                <a:solidFill>
                  <a:schemeClr val="tx1"/>
                </a:solidFill>
                <a:latin typeface="+mn-lt"/>
                <a:ea typeface="+mn-ea"/>
                <a:cs typeface="+mn-cs"/>
                <a:sym typeface="Calibri" charset="0"/>
              </a:defRPr>
            </a:lvl9pPr>
          </a:lstStyle>
          <a:p>
            <a:pPr marL="342900" indent="-342900">
              <a:buFont typeface="Wingdings" panose="05000000000000000000" pitchFamily="2" charset="2"/>
              <a:buChar char="l"/>
            </a:pPr>
            <a:r>
              <a:rPr lang="en-US" sz="1600" b="0" i="0" strike="noStrike" cap="none" spc="0" baseline="0" dirty="0">
                <a:solidFill>
                  <a:srgbClr val="000000"/>
                </a:solidFill>
                <a:effectLst/>
                <a:latin typeface="Times New Roman"/>
                <a:ea typeface="Times New Roman"/>
                <a:cs typeface="Times New Roman"/>
              </a:rPr>
              <a:t>Performance Testing</a:t>
            </a:r>
            <a:endParaRPr lang="en-US" altLang="zh-CN" sz="1600" dirty="0">
              <a:latin typeface="腾讯体 W7" panose="020C08030202040F0204" pitchFamily="34" charset="-122"/>
              <a:ea typeface="腾讯体 W7" panose="020C08030202040F0204" pitchFamily="34" charset="-122"/>
            </a:endParaRPr>
          </a:p>
          <a:p>
            <a:pPr marL="1178963" lvl="1" indent="-342900"/>
            <a:r>
              <a:rPr lang="en-US" sz="1600" b="0" i="0" strike="noStrike" cap="none" spc="0" baseline="0" dirty="0">
                <a:solidFill>
                  <a:srgbClr val="000000"/>
                </a:solidFill>
                <a:effectLst/>
                <a:latin typeface="Times New Roman"/>
                <a:ea typeface="Times New Roman"/>
                <a:cs typeface="Times New Roman"/>
              </a:rPr>
              <a:t>Response time</a:t>
            </a:r>
            <a:endParaRPr lang="en-US" altLang="zh-CN" sz="1600" dirty="0">
              <a:latin typeface="腾讯体 W7" panose="020C08030202040F0204" pitchFamily="34" charset="-122"/>
              <a:ea typeface="腾讯体 W7" panose="020C08030202040F0204" pitchFamily="34" charset="-122"/>
            </a:endParaRPr>
          </a:p>
          <a:p>
            <a:pPr marL="1178963" lvl="1" indent="-342900"/>
            <a:r>
              <a:rPr lang="en-US" sz="1600" b="0" i="0" strike="noStrike" cap="none" spc="0" baseline="0" dirty="0">
                <a:solidFill>
                  <a:srgbClr val="000000"/>
                </a:solidFill>
                <a:effectLst/>
                <a:latin typeface="Times New Roman"/>
                <a:ea typeface="Times New Roman"/>
                <a:cs typeface="Times New Roman"/>
              </a:rPr>
              <a:t>Error rate</a:t>
            </a:r>
            <a:endParaRPr lang="en-US" altLang="zh-CN" sz="1600" dirty="0">
              <a:latin typeface="腾讯体 W7" panose="020C08030202040F0204" pitchFamily="34" charset="-122"/>
              <a:ea typeface="腾讯体 W7" panose="020C08030202040F0204" pitchFamily="34" charset="-122"/>
            </a:endParaRPr>
          </a:p>
          <a:p>
            <a:pPr marL="1178963" lvl="1" indent="-342900"/>
            <a:r>
              <a:rPr lang="en-US" sz="1600" b="0" i="0" strike="noStrike" cap="none" spc="0" baseline="0" dirty="0">
                <a:solidFill>
                  <a:srgbClr val="000000"/>
                </a:solidFill>
                <a:effectLst/>
                <a:latin typeface="Times New Roman"/>
                <a:ea typeface="Times New Roman"/>
                <a:cs typeface="Times New Roman"/>
              </a:rPr>
              <a:t>CPU utilization</a:t>
            </a:r>
            <a:endParaRPr lang="en-US" altLang="zh-CN" sz="1600" dirty="0">
              <a:latin typeface="腾讯体 W7" panose="020C08030202040F0204" pitchFamily="34" charset="-122"/>
              <a:ea typeface="腾讯体 W7" panose="020C08030202040F0204" pitchFamily="34" charset="-122"/>
            </a:endParaRPr>
          </a:p>
          <a:p>
            <a:pPr marL="1178963" lvl="1" indent="-342900"/>
            <a:r>
              <a:rPr lang="en-US" sz="1600" b="0" i="0" strike="noStrike" cap="none" spc="0" baseline="0" dirty="0">
                <a:solidFill>
                  <a:srgbClr val="000000"/>
                </a:solidFill>
                <a:effectLst/>
                <a:latin typeface="Times New Roman"/>
                <a:ea typeface="Times New Roman"/>
                <a:cs typeface="Times New Roman"/>
              </a:rPr>
              <a:t>Memory utilization</a:t>
            </a:r>
            <a:endParaRPr lang="en-US" altLang="zh-CN" sz="1600" dirty="0">
              <a:latin typeface="腾讯体 W7" panose="020C08030202040F0204" pitchFamily="34" charset="-122"/>
              <a:ea typeface="腾讯体 W7" panose="020C08030202040F0204" pitchFamily="34" charset="-122"/>
            </a:endParaRPr>
          </a:p>
          <a:p>
            <a:pPr marL="1178963" lvl="1" indent="-342900"/>
            <a:r>
              <a:rPr lang="en-US" sz="1600" b="0" i="0" strike="noStrike" cap="none" spc="0" baseline="0" dirty="0">
                <a:solidFill>
                  <a:srgbClr val="000000"/>
                </a:solidFill>
                <a:effectLst/>
                <a:latin typeface="Times New Roman"/>
                <a:ea typeface="Times New Roman"/>
                <a:cs typeface="Times New Roman"/>
              </a:rPr>
              <a:t>Disk throughput</a:t>
            </a:r>
            <a:endParaRPr lang="en-US" altLang="zh-CN" sz="1600" dirty="0">
              <a:latin typeface="腾讯体 W7" panose="020C08030202040F0204" pitchFamily="34" charset="-122"/>
              <a:ea typeface="腾讯体 W7" panose="020C08030202040F0204" pitchFamily="34" charset="-122"/>
            </a:endParaRPr>
          </a:p>
          <a:p>
            <a:pPr marL="1178963" lvl="1" indent="-342900"/>
            <a:r>
              <a:rPr lang="en-US" sz="1600" b="0" i="0" strike="noStrike" cap="none" spc="0" baseline="0" dirty="0">
                <a:solidFill>
                  <a:srgbClr val="000000"/>
                </a:solidFill>
                <a:effectLst/>
                <a:latin typeface="Times New Roman"/>
                <a:ea typeface="Times New Roman"/>
                <a:cs typeface="Times New Roman"/>
              </a:rPr>
              <a:t>Network throughput</a:t>
            </a:r>
            <a:endParaRPr lang="en-US" altLang="zh-CN" sz="1600" dirty="0">
              <a:latin typeface="腾讯体 W7" panose="020C08030202040F0204" pitchFamily="34" charset="-122"/>
              <a:ea typeface="腾讯体 W7" panose="020C08030202040F0204" pitchFamily="34" charset="-122"/>
            </a:endParaRPr>
          </a:p>
          <a:p>
            <a:pPr marL="342900" indent="-342900">
              <a:buFont typeface="Wingdings" panose="05000000000000000000" pitchFamily="2" charset="2"/>
              <a:buChar char="l"/>
            </a:pPr>
            <a:r>
              <a:rPr lang="en-US" sz="1600" b="0" i="0" strike="noStrike" cap="none" spc="0" baseline="0" dirty="0">
                <a:solidFill>
                  <a:srgbClr val="000000"/>
                </a:solidFill>
                <a:effectLst/>
                <a:latin typeface="Times New Roman"/>
                <a:ea typeface="Times New Roman"/>
                <a:cs typeface="Times New Roman"/>
              </a:rPr>
              <a:t>Functional </a:t>
            </a:r>
            <a:r>
              <a:rPr lang="en-US" sz="1600" dirty="0">
                <a:solidFill>
                  <a:srgbClr val="000000"/>
                </a:solidFill>
                <a:latin typeface="Times New Roman"/>
                <a:ea typeface="Times New Roman"/>
                <a:cs typeface="Times New Roman"/>
              </a:rPr>
              <a:t>T</a:t>
            </a:r>
            <a:r>
              <a:rPr lang="en-US" sz="1600" b="0" i="0" strike="noStrike" cap="none" spc="0" baseline="0" dirty="0">
                <a:solidFill>
                  <a:srgbClr val="000000"/>
                </a:solidFill>
                <a:effectLst/>
                <a:latin typeface="Times New Roman"/>
                <a:ea typeface="Times New Roman"/>
                <a:cs typeface="Times New Roman"/>
              </a:rPr>
              <a:t>esting</a:t>
            </a:r>
            <a:endParaRPr lang="en-US" altLang="zh-CN" sz="1600" dirty="0">
              <a:latin typeface="腾讯体 W7" panose="020C08030202040F0204" pitchFamily="34" charset="-122"/>
              <a:ea typeface="腾讯体 W7" panose="020C08030202040F0204" pitchFamily="34" charset="-122"/>
            </a:endParaRPr>
          </a:p>
          <a:p>
            <a:pPr marL="1178963" lvl="1" indent="-342900"/>
            <a:r>
              <a:rPr lang="en-US" sz="1600" b="0" i="0" strike="noStrike" cap="none" spc="0" baseline="0" dirty="0">
                <a:solidFill>
                  <a:srgbClr val="000000"/>
                </a:solidFill>
                <a:effectLst/>
                <a:latin typeface="Times New Roman"/>
                <a:ea typeface="Times New Roman"/>
                <a:cs typeface="Times New Roman"/>
              </a:rPr>
              <a:t>Varies by business system</a:t>
            </a:r>
          </a:p>
        </p:txBody>
      </p:sp>
      <p:graphicFrame>
        <p:nvGraphicFramePr>
          <p:cNvPr id="6" name="表格 5">
            <a:extLst>
              <a:ext uri="{FF2B5EF4-FFF2-40B4-BE49-F238E27FC236}">
                <a16:creationId xmlns:a16="http://schemas.microsoft.com/office/drawing/2014/main" id="{6B64E497-CFC0-4C16-AA1D-8B1D6BA17DD2}"/>
              </a:ext>
            </a:extLst>
          </p:cNvPr>
          <p:cNvGraphicFramePr>
            <a:graphicFrameLocks noGrp="1"/>
          </p:cNvGraphicFramePr>
          <p:nvPr>
            <p:extLst>
              <p:ext uri="{D42A27DB-BD31-4B8C-83A1-F6EECF244321}">
                <p14:modId xmlns:p14="http://schemas.microsoft.com/office/powerpoint/2010/main" val="566423219"/>
              </p:ext>
            </p:extLst>
          </p:nvPr>
        </p:nvGraphicFramePr>
        <p:xfrm>
          <a:off x="3863752" y="840365"/>
          <a:ext cx="7704856" cy="56337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119576645"/>
                    </a:ext>
                  </a:extLst>
                </a:gridCol>
                <a:gridCol w="6120680">
                  <a:extLst>
                    <a:ext uri="{9D8B030D-6E8A-4147-A177-3AD203B41FA5}">
                      <a16:colId xmlns:a16="http://schemas.microsoft.com/office/drawing/2014/main" val="601460535"/>
                    </a:ext>
                  </a:extLst>
                </a:gridCol>
              </a:tblGrid>
              <a:tr h="370840">
                <a:tc>
                  <a:txBody>
                    <a:bodyPr/>
                    <a:lstStyle/>
                    <a:p>
                      <a:pPr algn="ctr"/>
                      <a:r>
                        <a:rPr lang="en-US" sz="1800" b="1" i="0" strike="noStrike" cap="none" spc="0" baseline="0">
                          <a:solidFill>
                            <a:srgbClr val="FFFFFF"/>
                          </a:solidFill>
                          <a:effectLst/>
                          <a:latin typeface="Times New Roman"/>
                          <a:ea typeface="Times New Roman"/>
                          <a:cs typeface="Times New Roman"/>
                        </a:rPr>
                        <a:t>Item</a:t>
                      </a:r>
                    </a:p>
                  </a:txBody>
                  <a:tcPr/>
                </a:tc>
                <a:tc>
                  <a:txBody>
                    <a:bodyPr/>
                    <a:lstStyle/>
                    <a:p>
                      <a:pPr algn="ctr"/>
                      <a:r>
                        <a:rPr lang="en-US" sz="1800" b="1" i="0" strike="noStrike" cap="none" spc="0" baseline="0" dirty="0">
                          <a:solidFill>
                            <a:srgbClr val="FFFFFF"/>
                          </a:solidFill>
                          <a:effectLst/>
                          <a:latin typeface="Times New Roman"/>
                          <a:ea typeface="Times New Roman"/>
                          <a:cs typeface="Times New Roman"/>
                        </a:rPr>
                        <a:t>Test Content</a:t>
                      </a:r>
                    </a:p>
                  </a:txBody>
                  <a:tcPr/>
                </a:tc>
                <a:extLst>
                  <a:ext uri="{0D108BD9-81ED-4DB2-BD59-A6C34878D82A}">
                    <a16:rowId xmlns:a16="http://schemas.microsoft.com/office/drawing/2014/main" val="1981661188"/>
                  </a:ext>
                </a:extLst>
              </a:tr>
              <a:tr h="370840">
                <a:tc rowSpan="4">
                  <a:txBody>
                    <a:bodyPr/>
                    <a:lstStyle/>
                    <a:p>
                      <a:pPr algn="ctr"/>
                      <a:r>
                        <a:rPr lang="en-US" sz="1400" b="0" i="0" strike="noStrike" cap="none" spc="0" baseline="0">
                          <a:solidFill>
                            <a:srgbClr val="000000"/>
                          </a:solidFill>
                          <a:effectLst/>
                          <a:latin typeface="Times New Roman"/>
                          <a:ea typeface="Times New Roman"/>
                          <a:cs typeface="Times New Roman"/>
                        </a:rPr>
                        <a:t>Response time</a:t>
                      </a:r>
                    </a:p>
                  </a:txBody>
                  <a:tcPr anchor="ctr"/>
                </a:tc>
                <a:tc>
                  <a:txBody>
                    <a:bodyPr/>
                    <a:lstStyle/>
                    <a:p>
                      <a:r>
                        <a:rPr lang="en-US" sz="1400" b="0" i="0" strike="noStrike" cap="none" spc="0" baseline="0">
                          <a:solidFill>
                            <a:srgbClr val="000000"/>
                          </a:solidFill>
                          <a:effectLst/>
                          <a:latin typeface="Times New Roman"/>
                          <a:ea typeface="Times New Roman"/>
                          <a:cs typeface="Times New Roman"/>
                        </a:rPr>
                        <a:t>Internet companies: below 500 ms</a:t>
                      </a:r>
                    </a:p>
                  </a:txBody>
                  <a:tcPr/>
                </a:tc>
                <a:extLst>
                  <a:ext uri="{0D108BD9-81ED-4DB2-BD59-A6C34878D82A}">
                    <a16:rowId xmlns:a16="http://schemas.microsoft.com/office/drawing/2014/main" val="808191205"/>
                  </a:ext>
                </a:extLst>
              </a:tr>
              <a:tr h="370840">
                <a:tc vMerge="1">
                  <a:txBody>
                    <a:bodyPr/>
                    <a:lstStyle/>
                    <a:p>
                      <a:endParaRPr lang="zh-CN" altLang="en-US" sz="1600">
                        <a:latin typeface="微软雅黑" panose="020B0503020204020204" pitchFamily="34" charset="-122"/>
                        <a:ea typeface="微软雅黑" panose="020B0503020204020204" pitchFamily="34" charset="-122"/>
                      </a:endParaRPr>
                    </a:p>
                  </a:txBody>
                  <a:tcPr/>
                </a:tc>
                <a:tc>
                  <a:txBody>
                    <a:bodyPr/>
                    <a:lstStyle/>
                    <a:p>
                      <a:r>
                        <a:rPr lang="en-US" sz="1400" b="0" i="0" strike="noStrike" cap="none" spc="0" baseline="0">
                          <a:solidFill>
                            <a:srgbClr val="000000"/>
                          </a:solidFill>
                          <a:effectLst/>
                          <a:latin typeface="Times New Roman"/>
                          <a:ea typeface="Times New Roman"/>
                          <a:cs typeface="Times New Roman"/>
                        </a:rPr>
                        <a:t>Finance companies: below 1s</a:t>
                      </a:r>
                    </a:p>
                  </a:txBody>
                  <a:tcPr/>
                </a:tc>
                <a:extLst>
                  <a:ext uri="{0D108BD9-81ED-4DB2-BD59-A6C34878D82A}">
                    <a16:rowId xmlns:a16="http://schemas.microsoft.com/office/drawing/2014/main" val="830920956"/>
                  </a:ext>
                </a:extLst>
              </a:tr>
              <a:tr h="370840">
                <a:tc vMerge="1">
                  <a:txBody>
                    <a:bodyPr/>
                    <a:lstStyle/>
                    <a:p>
                      <a:endParaRPr lang="zh-CN" altLang="en-US" sz="1600">
                        <a:latin typeface="微软雅黑" panose="020B0503020204020204" pitchFamily="34" charset="-122"/>
                        <a:ea typeface="微软雅黑" panose="020B0503020204020204" pitchFamily="34" charset="-122"/>
                      </a:endParaRPr>
                    </a:p>
                  </a:txBody>
                  <a:tcPr/>
                </a:tc>
                <a:tc>
                  <a:txBody>
                    <a:bodyPr/>
                    <a:lstStyle/>
                    <a:p>
                      <a:r>
                        <a:rPr lang="en-US" sz="1400" b="0" i="0" strike="noStrike" cap="none" spc="0" baseline="0" dirty="0">
                          <a:solidFill>
                            <a:srgbClr val="000000"/>
                          </a:solidFill>
                          <a:effectLst/>
                          <a:latin typeface="Times New Roman"/>
                          <a:ea typeface="Times New Roman"/>
                          <a:cs typeface="Times New Roman"/>
                        </a:rPr>
                        <a:t>Insurance companies: below 3s</a:t>
                      </a:r>
                    </a:p>
                  </a:txBody>
                  <a:tcPr/>
                </a:tc>
                <a:extLst>
                  <a:ext uri="{0D108BD9-81ED-4DB2-BD59-A6C34878D82A}">
                    <a16:rowId xmlns:a16="http://schemas.microsoft.com/office/drawing/2014/main" val="4169191046"/>
                  </a:ext>
                </a:extLst>
              </a:tr>
              <a:tr h="370840">
                <a:tc vMerge="1">
                  <a:txBody>
                    <a:bodyPr/>
                    <a:lstStyle/>
                    <a:p>
                      <a:endParaRPr lang="zh-CN" altLang="en-US" sz="1600">
                        <a:latin typeface="微软雅黑" panose="020B0503020204020204" pitchFamily="34" charset="-122"/>
                        <a:ea typeface="微软雅黑" panose="020B0503020204020204" pitchFamily="34" charset="-122"/>
                      </a:endParaRPr>
                    </a:p>
                  </a:txBody>
                  <a:tcPr/>
                </a:tc>
                <a:tc>
                  <a:txBody>
                    <a:bodyPr/>
                    <a:lstStyle/>
                    <a:p>
                      <a:r>
                        <a:rPr lang="en-US" sz="1400" b="0" i="0" strike="noStrike" cap="none" spc="0" baseline="0">
                          <a:solidFill>
                            <a:srgbClr val="000000"/>
                          </a:solidFill>
                          <a:effectLst/>
                          <a:latin typeface="Times New Roman"/>
                          <a:ea typeface="Times New Roman"/>
                          <a:cs typeface="Times New Roman"/>
                        </a:rPr>
                        <a:t>Manufacturing companies: below 5s</a:t>
                      </a:r>
                      <a:endParaRPr lang="en-US" altLang="zh-CN" sz="140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3506777768"/>
                  </a:ext>
                </a:extLst>
              </a:tr>
              <a:tr h="370840">
                <a:tc>
                  <a:txBody>
                    <a:bodyPr/>
                    <a:lstStyle/>
                    <a:p>
                      <a:pPr algn="ctr"/>
                      <a:r>
                        <a:rPr lang="en-US" sz="1400" b="0" i="0" strike="noStrike" cap="none" spc="0" baseline="0">
                          <a:solidFill>
                            <a:srgbClr val="000000"/>
                          </a:solidFill>
                          <a:effectLst/>
                          <a:latin typeface="Times New Roman"/>
                          <a:ea typeface="Times New Roman"/>
                          <a:cs typeface="Times New Roman"/>
                        </a:rPr>
                        <a:t>Error rate</a:t>
                      </a:r>
                    </a:p>
                  </a:txBody>
                  <a:tcPr anchor="ctr"/>
                </a:tc>
                <a:tc>
                  <a:txBody>
                    <a:bodyPr/>
                    <a:lstStyle/>
                    <a:p>
                      <a:r>
                        <a:rPr lang="en-US" sz="1400" b="0" i="0" strike="noStrike" cap="none" spc="0" baseline="0">
                          <a:solidFill>
                            <a:srgbClr val="000000"/>
                          </a:solidFill>
                          <a:effectLst/>
                          <a:latin typeface="Times New Roman"/>
                          <a:ea typeface="Times New Roman"/>
                          <a:cs typeface="Times New Roman"/>
                        </a:rPr>
                        <a:t>(Number of failed transactions/total number of transactions) * 100%</a:t>
                      </a:r>
                      <a:endParaRPr lang="zh-CN" altLang="en-US" sz="140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1368444211"/>
                  </a:ext>
                </a:extLst>
              </a:tr>
              <a:tr h="0">
                <a:tc rowSpan="2">
                  <a:txBody>
                    <a:bodyPr/>
                    <a:lstStyle/>
                    <a:p>
                      <a:pPr algn="ctr"/>
                      <a:r>
                        <a:rPr lang="en-US" sz="1400" b="0" i="0" strike="noStrike" cap="none" spc="0" baseline="0">
                          <a:solidFill>
                            <a:srgbClr val="000000"/>
                          </a:solidFill>
                          <a:effectLst/>
                          <a:latin typeface="Times New Roman"/>
                          <a:ea typeface="Times New Roman"/>
                          <a:cs typeface="Times New Roman"/>
                        </a:rPr>
                        <a:t>CPU utilization</a:t>
                      </a:r>
                    </a:p>
                  </a:txBody>
                  <a:tcPr anchor="ctr"/>
                </a:tc>
                <a:tc>
                  <a:txBody>
                    <a:bodyPr/>
                    <a:lstStyle/>
                    <a:p>
                      <a:r>
                        <a:rPr lang="en-US" sz="1400" b="0" i="0" strike="noStrike" cap="none" spc="0" baseline="0">
                          <a:solidFill>
                            <a:srgbClr val="000000"/>
                          </a:solidFill>
                          <a:effectLst/>
                          <a:latin typeface="Times New Roman"/>
                          <a:ea typeface="Times New Roman"/>
                          <a:cs typeface="Times New Roman"/>
                        </a:rPr>
                        <a:t>Main CPU metrics: user mode, system, waiting mode utilization, and idle mode utilization</a:t>
                      </a:r>
                    </a:p>
                  </a:txBody>
                  <a:tcPr/>
                </a:tc>
                <a:extLst>
                  <a:ext uri="{0D108BD9-81ED-4DB2-BD59-A6C34878D82A}">
                    <a16:rowId xmlns:a16="http://schemas.microsoft.com/office/drawing/2014/main" val="4085160728"/>
                  </a:ext>
                </a:extLst>
              </a:tr>
              <a:tr h="370840">
                <a:tc vMerge="1">
                  <a:txBody>
                    <a:bodyPr/>
                    <a:lstStyle/>
                    <a:p>
                      <a:pPr algn="ctr"/>
                      <a:endParaRPr lang="zh-CN" altLang="en-US" sz="1600">
                        <a:latin typeface="微软雅黑" panose="020B0503020204020204" pitchFamily="34" charset="-122"/>
                        <a:ea typeface="微软雅黑" panose="020B0503020204020204" pitchFamily="34" charset="-122"/>
                      </a:endParaRPr>
                    </a:p>
                  </a:txBody>
                  <a:tcPr anchor="ctr"/>
                </a:tc>
                <a:tc>
                  <a:txBody>
                    <a:bodyPr/>
                    <a:lstStyle/>
                    <a:p>
                      <a:r>
                        <a:rPr lang="en-US" sz="1400" b="0" i="0" strike="noStrike" cap="none" spc="0" baseline="0">
                          <a:solidFill>
                            <a:srgbClr val="000000"/>
                          </a:solidFill>
                          <a:effectLst/>
                          <a:latin typeface="Times New Roman"/>
                          <a:ea typeface="Times New Roman"/>
                          <a:cs typeface="Times New Roman"/>
                        </a:rPr>
                        <a:t>Normally, the CPU utilization should be less than or equal to 75%</a:t>
                      </a:r>
                      <a:endParaRPr lang="zh-CN" altLang="en-US" sz="140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3206088288"/>
                  </a:ext>
                </a:extLst>
              </a:tr>
              <a:tr h="370840">
                <a:tc rowSpan="2">
                  <a:txBody>
                    <a:bodyPr/>
                    <a:lstStyle/>
                    <a:p>
                      <a:pPr algn="ctr"/>
                      <a:r>
                        <a:rPr lang="en-US" sz="1400" b="0" i="0" strike="noStrike" cap="none" spc="0" baseline="0">
                          <a:solidFill>
                            <a:srgbClr val="000000"/>
                          </a:solidFill>
                          <a:effectLst/>
                          <a:latin typeface="Times New Roman"/>
                          <a:ea typeface="Times New Roman"/>
                          <a:cs typeface="Times New Roman"/>
                        </a:rPr>
                        <a:t>Memory utilization</a:t>
                      </a:r>
                    </a:p>
                  </a:txBody>
                  <a:tcPr anchor="ctr"/>
                </a:tc>
                <a:tc>
                  <a:txBody>
                    <a:bodyPr/>
                    <a:lstStyle/>
                    <a:p>
                      <a:r>
                        <a:rPr lang="en-US" sz="1400" b="0" i="0" strike="noStrike" cap="none" spc="0" baseline="0">
                          <a:solidFill>
                            <a:srgbClr val="000000"/>
                          </a:solidFill>
                          <a:effectLst/>
                          <a:latin typeface="Times New Roman"/>
                          <a:ea typeface="Times New Roman"/>
                          <a:cs typeface="Times New Roman"/>
                        </a:rPr>
                        <a:t>Swap space utilization</a:t>
                      </a:r>
                    </a:p>
                  </a:txBody>
                  <a:tcPr/>
                </a:tc>
                <a:extLst>
                  <a:ext uri="{0D108BD9-81ED-4DB2-BD59-A6C34878D82A}">
                    <a16:rowId xmlns:a16="http://schemas.microsoft.com/office/drawing/2014/main" val="976187609"/>
                  </a:ext>
                </a:extLst>
              </a:tr>
              <a:tr h="370840">
                <a:tc vMerge="1">
                  <a:txBody>
                    <a:bodyPr/>
                    <a:lstStyle/>
                    <a:p>
                      <a:endParaRPr lang="zh-CN" altLang="en-US" sz="1600">
                        <a:latin typeface="微软雅黑" panose="020B0503020204020204" pitchFamily="34" charset="-122"/>
                        <a:ea typeface="微软雅黑" panose="020B0503020204020204" pitchFamily="34" charset="-122"/>
                      </a:endParaRPr>
                    </a:p>
                  </a:txBody>
                  <a:tcPr/>
                </a:tc>
                <a:tc>
                  <a:txBody>
                    <a:bodyPr/>
                    <a:lstStyle/>
                    <a:p>
                      <a:r>
                        <a:rPr lang="en-US" sz="1400" b="0" i="0" strike="noStrike" cap="none" spc="0" baseline="0">
                          <a:solidFill>
                            <a:srgbClr val="000000"/>
                          </a:solidFill>
                          <a:effectLst/>
                          <a:latin typeface="Times New Roman"/>
                          <a:ea typeface="Times New Roman"/>
                          <a:cs typeface="Times New Roman"/>
                        </a:rPr>
                        <a:t>Normally, the swap space utilization should be below 70%</a:t>
                      </a:r>
                      <a:endParaRPr lang="zh-CN" altLang="en-US" sz="140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1741371872"/>
                  </a:ext>
                </a:extLst>
              </a:tr>
              <a:tr h="370840">
                <a:tc rowSpan="2">
                  <a:txBody>
                    <a:bodyPr/>
                    <a:lstStyle/>
                    <a:p>
                      <a:pPr algn="ctr"/>
                      <a:r>
                        <a:rPr lang="en-US" sz="1400" b="0" i="0" strike="noStrike" cap="none" spc="0" baseline="0">
                          <a:solidFill>
                            <a:srgbClr val="000000"/>
                          </a:solidFill>
                          <a:effectLst/>
                          <a:latin typeface="Times New Roman"/>
                          <a:ea typeface="Times New Roman"/>
                          <a:cs typeface="Times New Roman"/>
                        </a:rPr>
                        <a:t>Disk throughput</a:t>
                      </a:r>
                    </a:p>
                  </a:txBody>
                  <a:tcPr anchor="ctr"/>
                </a:tc>
                <a:tc>
                  <a:txBody>
                    <a:bodyPr/>
                    <a:lstStyle/>
                    <a:p>
                      <a:r>
                        <a:rPr lang="en-US" sz="1400" b="0" i="0" strike="noStrike" cap="none" spc="0" baseline="0" dirty="0">
                          <a:solidFill>
                            <a:srgbClr val="000000"/>
                          </a:solidFill>
                          <a:effectLst/>
                          <a:latin typeface="Times New Roman"/>
                          <a:ea typeface="Times New Roman"/>
                          <a:cs typeface="Times New Roman"/>
                        </a:rPr>
                        <a:t>Main metrics: reads and writes per second, disk busy rate, queuing rate, and average service time</a:t>
                      </a:r>
                    </a:p>
                  </a:txBody>
                  <a:tcPr/>
                </a:tc>
                <a:extLst>
                  <a:ext uri="{0D108BD9-81ED-4DB2-BD59-A6C34878D82A}">
                    <a16:rowId xmlns:a16="http://schemas.microsoft.com/office/drawing/2014/main" val="796658109"/>
                  </a:ext>
                </a:extLst>
              </a:tr>
              <a:tr h="370840">
                <a:tc vMerge="1">
                  <a:txBody>
                    <a:bodyPr/>
                    <a:lstStyle/>
                    <a:p>
                      <a:endParaRPr lang="zh-CN" altLang="en-US" sz="1600">
                        <a:latin typeface="微软雅黑" panose="020B0503020204020204" pitchFamily="34" charset="-122"/>
                        <a:ea typeface="微软雅黑" panose="020B0503020204020204" pitchFamily="34" charset="-122"/>
                      </a:endParaRPr>
                    </a:p>
                  </a:txBody>
                  <a:tcPr/>
                </a:tc>
                <a:tc>
                  <a:txBody>
                    <a:bodyPr/>
                    <a:lstStyle/>
                    <a:p>
                      <a:r>
                        <a:rPr lang="en-US" sz="1400" b="0" i="0" strike="noStrike" cap="none" spc="0" baseline="0">
                          <a:solidFill>
                            <a:srgbClr val="000000"/>
                          </a:solidFill>
                          <a:effectLst/>
                          <a:latin typeface="Times New Roman"/>
                          <a:ea typeface="Times New Roman"/>
                          <a:cs typeface="Times New Roman"/>
                        </a:rPr>
                        <a:t>Normally, the disk busy rate should be below 70%</a:t>
                      </a:r>
                      <a:endParaRPr lang="zh-CN" altLang="en-US" sz="140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1436155974"/>
                  </a:ext>
                </a:extLst>
              </a:tr>
              <a:tr h="370840">
                <a:tc rowSpan="2">
                  <a:txBody>
                    <a:bodyPr/>
                    <a:lstStyle/>
                    <a:p>
                      <a:pPr algn="ctr"/>
                      <a:r>
                        <a:rPr lang="en-US" sz="1400" b="0" i="0" strike="noStrike" cap="none" spc="0" baseline="0">
                          <a:solidFill>
                            <a:srgbClr val="000000"/>
                          </a:solidFill>
                          <a:effectLst/>
                          <a:latin typeface="Times New Roman"/>
                          <a:ea typeface="Times New Roman"/>
                          <a:cs typeface="Times New Roman"/>
                        </a:rPr>
                        <a:t>Network throughput</a:t>
                      </a:r>
                    </a:p>
                  </a:txBody>
                  <a:tcPr anchor="ctr"/>
                </a:tc>
                <a:tc>
                  <a:txBody>
                    <a:bodyPr/>
                    <a:lstStyle/>
                    <a:p>
                      <a:r>
                        <a:rPr lang="en-US" sz="1400" b="0" i="0" strike="noStrike" cap="none" spc="0" baseline="0">
                          <a:solidFill>
                            <a:srgbClr val="000000"/>
                          </a:solidFill>
                          <a:effectLst/>
                          <a:latin typeface="Times New Roman"/>
                          <a:ea typeface="Times New Roman"/>
                          <a:cs typeface="Times New Roman"/>
                        </a:rPr>
                        <a:t>System requirements for the network device or linkage transfer capacity</a:t>
                      </a:r>
                    </a:p>
                  </a:txBody>
                  <a:tcPr/>
                </a:tc>
                <a:extLst>
                  <a:ext uri="{0D108BD9-81ED-4DB2-BD59-A6C34878D82A}">
                    <a16:rowId xmlns:a16="http://schemas.microsoft.com/office/drawing/2014/main" val="2068817341"/>
                  </a:ext>
                </a:extLst>
              </a:tr>
              <a:tr h="370840">
                <a:tc vMerge="1">
                  <a:txBody>
                    <a:bodyPr/>
                    <a:lstStyle/>
                    <a:p>
                      <a:endParaRPr lang="zh-CN" altLang="en-US" sz="1600">
                        <a:latin typeface="微软雅黑" panose="020B0503020204020204" pitchFamily="34" charset="-122"/>
                        <a:ea typeface="微软雅黑" panose="020B0503020204020204" pitchFamily="34" charset="-122"/>
                      </a:endParaRPr>
                    </a:p>
                  </a:txBody>
                  <a:tcPr/>
                </a:tc>
                <a:tc>
                  <a:txBody>
                    <a:bodyPr/>
                    <a:lstStyle/>
                    <a:p>
                      <a:r>
                        <a:rPr lang="en-US" sz="1400" b="0" i="0" strike="noStrike" cap="none" spc="0" baseline="0" dirty="0">
                          <a:solidFill>
                            <a:srgbClr val="000000"/>
                          </a:solidFill>
                          <a:effectLst/>
                          <a:latin typeface="Times New Roman"/>
                          <a:ea typeface="Times New Roman"/>
                          <a:cs typeface="Times New Roman"/>
                        </a:rPr>
                        <a:t>Normally, the used capability should not exceed 70% of the maximum transfer capacity of the devices or linkage</a:t>
                      </a:r>
                      <a:endParaRPr lang="zh-CN" altLang="en-US" sz="1400" dirty="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2231056557"/>
                  </a:ext>
                </a:extLst>
              </a:tr>
            </a:tbl>
          </a:graphicData>
        </a:graphic>
      </p:graphicFrame>
    </p:spTree>
    <p:extLst>
      <p:ext uri="{BB962C8B-B14F-4D97-AF65-F5344CB8AC3E}">
        <p14:creationId xmlns:p14="http://schemas.microsoft.com/office/powerpoint/2010/main" val="35802105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3">
            <a:extLst>
              <a:ext uri="{FF2B5EF4-FFF2-40B4-BE49-F238E27FC236}">
                <a16:creationId xmlns:a16="http://schemas.microsoft.com/office/drawing/2014/main" id="{2CAD65C8-B0A0-490D-8FA6-EDB7A8140F42}"/>
              </a:ext>
            </a:extLst>
          </p:cNvPr>
          <p:cNvSpPr txBox="1">
            <a:spLocks noChangeArrowheads="1"/>
          </p:cNvSpPr>
          <p:nvPr>
            <p:custDataLst>
              <p:tags r:id="rId1"/>
            </p:custDataLst>
          </p:nvPr>
        </p:nvSpPr>
        <p:spPr bwMode="auto">
          <a:xfrm>
            <a:off x="2306638"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sz="6600" b="0" i="0" strike="noStrike" cap="none" spc="0" baseline="0">
                <a:solidFill>
                  <a:srgbClr val="1CADE4"/>
                </a:solidFill>
                <a:effectLst/>
                <a:latin typeface="Times New Roman"/>
                <a:ea typeface="Times New Roman"/>
                <a:cs typeface="Times New Roman"/>
              </a:rPr>
              <a:t> </a:t>
            </a:r>
          </a:p>
        </p:txBody>
      </p:sp>
      <p:sp>
        <p:nvSpPr>
          <p:cNvPr id="23" name="MH_Others_4">
            <a:extLst>
              <a:ext uri="{FF2B5EF4-FFF2-40B4-BE49-F238E27FC236}">
                <a16:creationId xmlns:a16="http://schemas.microsoft.com/office/drawing/2014/main" id="{27DB0902-DBE5-427B-B7AA-BE696FE05187}"/>
              </a:ext>
            </a:extLst>
          </p:cNvPr>
          <p:cNvSpPr txBox="1"/>
          <p:nvPr>
            <p:custDataLst>
              <p:tags r:id="rId2"/>
            </p:custDataLst>
          </p:nvPr>
        </p:nvSpPr>
        <p:spPr>
          <a:xfrm>
            <a:off x="488559" y="3109782"/>
            <a:ext cx="3697807" cy="579699"/>
          </a:xfrm>
          <a:prstGeom prst="rect">
            <a:avLst/>
          </a:prstGeom>
          <a:noFill/>
        </p:spPr>
        <p:txBody>
          <a:bodyPr>
            <a:spAutoFit/>
          </a:bodyPr>
          <a:lstStyle/>
          <a:p>
            <a:pPr algn="ctr">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mj-lt"/>
              <a:ea typeface="腾讯体 W7" panose="020C08030202040F0204" pitchFamily="34" charset="-122"/>
              <a:cs typeface="+mn-ea"/>
              <a:sym typeface="+mn-lt"/>
            </a:endParaRPr>
          </a:p>
        </p:txBody>
      </p:sp>
      <p:sp>
        <p:nvSpPr>
          <p:cNvPr id="29" name="任意多边形: 形状 28">
            <a:extLst>
              <a:ext uri="{FF2B5EF4-FFF2-40B4-BE49-F238E27FC236}">
                <a16:creationId xmlns:a16="http://schemas.microsoft.com/office/drawing/2014/main" id="{703B1077-0751-4116-9730-0AA1F0C0BAF8}"/>
              </a:ext>
            </a:extLst>
          </p:cNvPr>
          <p:cNvSpPr/>
          <p:nvPr/>
        </p:nvSpPr>
        <p:spPr>
          <a:xfrm>
            <a:off x="4950360" y="2265778"/>
            <a:ext cx="396175" cy="1600673"/>
          </a:xfrm>
          <a:custGeom>
            <a:avLst/>
            <a:gdLst>
              <a:gd name="connsiteX0" fmla="*/ 0 w 396175"/>
              <a:gd name="connsiteY0" fmla="*/ 0 h 1600673"/>
              <a:gd name="connsiteX1" fmla="*/ 396175 w 396175"/>
              <a:gd name="connsiteY1" fmla="*/ 0 h 1600673"/>
              <a:gd name="connsiteX2" fmla="*/ 396175 w 396175"/>
              <a:gd name="connsiteY2" fmla="*/ 1600673 h 1600673"/>
              <a:gd name="connsiteX3" fmla="*/ 0 w 396175"/>
              <a:gd name="connsiteY3" fmla="*/ 1600673 h 1600673"/>
              <a:gd name="connsiteX4" fmla="*/ 0 w 396175"/>
              <a:gd name="connsiteY4" fmla="*/ 0 h 16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75" h="1600673">
                <a:moveTo>
                  <a:pt x="0" y="0"/>
                </a:moveTo>
                <a:lnTo>
                  <a:pt x="396175" y="0"/>
                </a:lnTo>
                <a:lnTo>
                  <a:pt x="396175" y="1600673"/>
                </a:lnTo>
                <a:lnTo>
                  <a:pt x="0" y="16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strike="noStrike" cap="none" spc="0" baseline="0">
                <a:solidFill>
                  <a:srgbClr val="FFFFFF"/>
                </a:solidFill>
                <a:effectLst/>
                <a:latin typeface="Times New Roman"/>
                <a:ea typeface="Times New Roman"/>
                <a:cs typeface="Times New Roman"/>
              </a:rPr>
              <a:t>Section 1. Evolution of Cloud Computing</a:t>
            </a:r>
            <a:endParaRPr lang="en-US" sz="2000" b="1" kern="1200">
              <a:solidFill>
                <a:srgbClr val="FFFFFF"/>
              </a:solidFill>
              <a:latin typeface="腾讯体 W7" panose="020C08030202040F0204" pitchFamily="34" charset="-122"/>
              <a:ea typeface="腾讯体 W7" panose="020C08030202040F0204" pitchFamily="34" charset="-122"/>
              <a:cs typeface="+mn-ea"/>
              <a:sym typeface="+mn-lt"/>
            </a:endParaRPr>
          </a:p>
        </p:txBody>
      </p:sp>
      <p:sp>
        <p:nvSpPr>
          <p:cNvPr id="26" name="MH_Entry_1">
            <a:extLst>
              <a:ext uri="{FF2B5EF4-FFF2-40B4-BE49-F238E27FC236}">
                <a16:creationId xmlns:a16="http://schemas.microsoft.com/office/drawing/2014/main" id="{299E2050-7BA2-47CF-A086-8F505DE63053}"/>
              </a:ext>
            </a:extLst>
          </p:cNvPr>
          <p:cNvSpPr/>
          <p:nvPr>
            <p:custDataLst>
              <p:tags r:id="rId3"/>
            </p:custDataLst>
          </p:nvPr>
        </p:nvSpPr>
        <p:spPr>
          <a:xfrm>
            <a:off x="5015880" y="1552575"/>
            <a:ext cx="5904656"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7500"/>
          </a:bodyPr>
          <a:lstStyle/>
          <a:p>
            <a:pPr>
              <a:defRPr/>
            </a:pPr>
            <a:r>
              <a:rPr lang="en-US" sz="2400" b="1" i="0" strike="noStrike" cap="none" spc="0" baseline="0" dirty="0">
                <a:solidFill>
                  <a:srgbClr val="1CADE4"/>
                </a:solidFill>
                <a:effectLst/>
                <a:latin typeface="Times New Roman"/>
                <a:ea typeface="Times New Roman"/>
                <a:cs typeface="Times New Roman"/>
              </a:rPr>
              <a:t>Section 3. Overview of Migration Tools</a:t>
            </a:r>
          </a:p>
        </p:txBody>
      </p:sp>
      <p:sp>
        <p:nvSpPr>
          <p:cNvPr id="27" name="MH_Others_1">
            <a:extLst>
              <a:ext uri="{FF2B5EF4-FFF2-40B4-BE49-F238E27FC236}">
                <a16:creationId xmlns:a16="http://schemas.microsoft.com/office/drawing/2014/main" id="{15FC8F70-3474-4986-8C0B-C8802BC0D679}"/>
              </a:ext>
            </a:extLst>
          </p:cNvPr>
          <p:cNvSpPr/>
          <p:nvPr>
            <p:custDataLst>
              <p:tags r:id="rId4"/>
            </p:custDataLst>
          </p:nvPr>
        </p:nvSpPr>
        <p:spPr>
          <a:xfrm>
            <a:off x="4950792" y="1552575"/>
            <a:ext cx="68263"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aphicFrame>
        <p:nvGraphicFramePr>
          <p:cNvPr id="15" name="Diagram 4">
            <a:extLst>
              <a:ext uri="{FF2B5EF4-FFF2-40B4-BE49-F238E27FC236}">
                <a16:creationId xmlns:a16="http://schemas.microsoft.com/office/drawing/2014/main" id="{27E1538B-5F5D-423E-B8D7-ADA9DF733E20}"/>
              </a:ext>
            </a:extLst>
          </p:cNvPr>
          <p:cNvGraphicFramePr/>
          <p:nvPr>
            <p:extLst>
              <p:ext uri="{D42A27DB-BD31-4B8C-83A1-F6EECF244321}">
                <p14:modId xmlns:p14="http://schemas.microsoft.com/office/powerpoint/2010/main" val="4131752162"/>
              </p:ext>
            </p:extLst>
          </p:nvPr>
        </p:nvGraphicFramePr>
        <p:xfrm>
          <a:off x="4950788" y="2288853"/>
          <a:ext cx="4078720" cy="33003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7931105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669434-0BCC-4F03-AD30-37F17BEC258C}"/>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3.1 Overview of MSP</a:t>
            </a:r>
          </a:p>
        </p:txBody>
      </p:sp>
      <p:sp>
        <p:nvSpPr>
          <p:cNvPr id="3" name="内容占位符 2">
            <a:extLst>
              <a:ext uri="{FF2B5EF4-FFF2-40B4-BE49-F238E27FC236}">
                <a16:creationId xmlns:a16="http://schemas.microsoft.com/office/drawing/2014/main" id="{3833DB53-E24B-483A-86F7-9BE172D71B08}"/>
              </a:ext>
            </a:extLst>
          </p:cNvPr>
          <p:cNvSpPr>
            <a:spLocks noGrp="1"/>
          </p:cNvSpPr>
          <p:nvPr>
            <p:ph idx="1"/>
          </p:nvPr>
        </p:nvSpPr>
        <p:spPr>
          <a:xfrm>
            <a:off x="827377" y="1136946"/>
            <a:ext cx="10658399" cy="5040559"/>
          </a:xfrm>
        </p:spPr>
        <p:txBody>
          <a:bodyPr/>
          <a:lstStyle/>
          <a:p>
            <a:pPr marL="342900" indent="-342900">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Migration Service Platform (MSP) is a migration tool integration and monitoring platform provided by Tencent Cloud. It can provide Tencent Cloud's official migration tools and integrate with officially certified third-party migration tools.</a:t>
            </a:r>
            <a:endParaRPr lang="en-US" altLang="zh-CN" sz="2000" dirty="0"/>
          </a:p>
          <a:p>
            <a:pPr lvl="1"/>
            <a:r>
              <a:rPr lang="en-US" sz="2000" b="0" i="0" strike="noStrike" cap="none" spc="0" baseline="0" dirty="0">
                <a:solidFill>
                  <a:srgbClr val="000000"/>
                </a:solidFill>
                <a:effectLst/>
                <a:latin typeface="Times New Roman"/>
                <a:ea typeface="Times New Roman"/>
                <a:cs typeface="Times New Roman"/>
              </a:rPr>
              <a:t>Unified monitoring</a:t>
            </a:r>
            <a:endParaRPr lang="en-US" altLang="zh-CN" dirty="0">
              <a:latin typeface="腾讯体 W7" panose="020C08030202040F0204" pitchFamily="34" charset="-122"/>
              <a:ea typeface="腾讯体 W7" panose="020C08030202040F0204" pitchFamily="34" charset="-122"/>
            </a:endParaRPr>
          </a:p>
          <a:p>
            <a:pPr lvl="1"/>
            <a:r>
              <a:rPr lang="en-US" sz="2000" b="0" i="0" strike="noStrike" cap="none" spc="0" baseline="0" dirty="0">
                <a:solidFill>
                  <a:srgbClr val="000000"/>
                </a:solidFill>
                <a:effectLst/>
                <a:latin typeface="Times New Roman"/>
                <a:ea typeface="Times New Roman"/>
                <a:cs typeface="Times New Roman"/>
              </a:rPr>
              <a:t>Visual operations</a:t>
            </a:r>
            <a:endParaRPr lang="en-US" altLang="zh-CN" dirty="0">
              <a:latin typeface="腾讯体 W7" panose="020C08030202040F0204" pitchFamily="34" charset="-122"/>
              <a:ea typeface="腾讯体 W7" panose="020C08030202040F0204" pitchFamily="34" charset="-122"/>
            </a:endParaRPr>
          </a:p>
          <a:p>
            <a:pPr lvl="1"/>
            <a:r>
              <a:rPr lang="en-US" sz="2000" b="0" i="0" strike="noStrike" cap="none" spc="0" baseline="0" dirty="0">
                <a:solidFill>
                  <a:srgbClr val="000000"/>
                </a:solidFill>
                <a:effectLst/>
                <a:latin typeface="Times New Roman"/>
                <a:ea typeface="Times New Roman"/>
                <a:cs typeface="Times New Roman"/>
              </a:rPr>
              <a:t>Simple management</a:t>
            </a:r>
            <a:endParaRPr lang="en-US" altLang="zh-CN" dirty="0">
              <a:latin typeface="腾讯体 W7" panose="020C08030202040F0204" pitchFamily="34" charset="-122"/>
              <a:ea typeface="腾讯体 W7" panose="020C08030202040F0204" pitchFamily="34" charset="-122"/>
            </a:endParaRPr>
          </a:p>
          <a:p>
            <a:pPr lvl="1"/>
            <a:r>
              <a:rPr lang="en-US" sz="2000" b="0" i="0" strike="noStrike" cap="none" spc="0" baseline="0" dirty="0">
                <a:solidFill>
                  <a:srgbClr val="000000"/>
                </a:solidFill>
                <a:effectLst/>
                <a:latin typeface="Times New Roman"/>
                <a:ea typeface="Times New Roman"/>
                <a:cs typeface="Times New Roman"/>
              </a:rPr>
              <a:t>Extensive support</a:t>
            </a:r>
            <a:endParaRPr lang="en-US" altLang="zh-CN" dirty="0">
              <a:latin typeface="腾讯体 W7" panose="020C08030202040F0204" pitchFamily="34" charset="-122"/>
              <a:ea typeface="腾讯体 W7" panose="020C08030202040F0204" pitchFamily="34" charset="-122"/>
            </a:endParaRPr>
          </a:p>
          <a:p>
            <a:pPr lvl="1"/>
            <a:r>
              <a:rPr lang="en-US" sz="2000" b="0" i="0" strike="noStrike" cap="none" spc="0" baseline="0" dirty="0">
                <a:solidFill>
                  <a:srgbClr val="000000"/>
                </a:solidFill>
                <a:effectLst/>
                <a:latin typeface="Times New Roman"/>
                <a:ea typeface="Times New Roman"/>
                <a:cs typeface="Times New Roman"/>
              </a:rPr>
              <a:t>Reliability certification</a:t>
            </a:r>
            <a:endParaRPr lang="en-US" altLang="zh-CN" dirty="0">
              <a:latin typeface="腾讯体 W7" panose="020C08030202040F0204" pitchFamily="34" charset="-122"/>
              <a:ea typeface="腾讯体 W7" panose="020C08030202040F0204" pitchFamily="34" charset="-122"/>
            </a:endParaRPr>
          </a:p>
          <a:p>
            <a:endParaRPr lang="zh-CN" altLang="en-US" dirty="0"/>
          </a:p>
          <a:p>
            <a:endParaRPr lang="zh-CN" altLang="en-US" dirty="0"/>
          </a:p>
        </p:txBody>
      </p:sp>
      <p:pic>
        <p:nvPicPr>
          <p:cNvPr id="4" name="图片 3">
            <a:extLst>
              <a:ext uri="{FF2B5EF4-FFF2-40B4-BE49-F238E27FC236}">
                <a16:creationId xmlns:a16="http://schemas.microsoft.com/office/drawing/2014/main" id="{9851355F-BAAD-44F3-A505-2AE19C77F88C}"/>
              </a:ext>
            </a:extLst>
          </p:cNvPr>
          <p:cNvPicPr>
            <a:picLocks noChangeAspect="1"/>
          </p:cNvPicPr>
          <p:nvPr/>
        </p:nvPicPr>
        <p:blipFill>
          <a:blip r:embed="rId3"/>
          <a:stretch>
            <a:fillRect/>
          </a:stretch>
        </p:blipFill>
        <p:spPr>
          <a:xfrm>
            <a:off x="5303912" y="2751072"/>
            <a:ext cx="6192688" cy="3703228"/>
          </a:xfrm>
          <a:prstGeom prst="rect">
            <a:avLst/>
          </a:prstGeom>
          <a:ln>
            <a:solidFill>
              <a:schemeClr val="tx1"/>
            </a:solidFill>
          </a:ln>
        </p:spPr>
      </p:pic>
    </p:spTree>
    <p:extLst>
      <p:ext uri="{BB962C8B-B14F-4D97-AF65-F5344CB8AC3E}">
        <p14:creationId xmlns:p14="http://schemas.microsoft.com/office/powerpoint/2010/main" val="8361647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6D6E43-153D-4436-A248-544B152DB936}"/>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3.1 Overview of MSP (continued)</a:t>
            </a:r>
          </a:p>
        </p:txBody>
      </p:sp>
      <p:sp>
        <p:nvSpPr>
          <p:cNvPr id="3" name="内容占位符 2">
            <a:extLst>
              <a:ext uri="{FF2B5EF4-FFF2-40B4-BE49-F238E27FC236}">
                <a16:creationId xmlns:a16="http://schemas.microsoft.com/office/drawing/2014/main" id="{B031361B-0091-4F1E-A217-DF1D02BDD116}"/>
              </a:ext>
            </a:extLst>
          </p:cNvPr>
          <p:cNvSpPr>
            <a:spLocks noGrp="1"/>
          </p:cNvSpPr>
          <p:nvPr>
            <p:ph idx="1"/>
          </p:nvPr>
        </p:nvSpPr>
        <p:spPr/>
        <p:txBody>
          <a:bodyPr/>
          <a:lstStyle/>
          <a:p>
            <a:pPr marL="342900" indent="-342900">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MSP migration capabilities</a:t>
            </a:r>
          </a:p>
          <a:p>
            <a:endParaRPr lang="zh-CN" altLang="en-US" dirty="0"/>
          </a:p>
        </p:txBody>
      </p:sp>
      <p:grpSp>
        <p:nvGrpSpPr>
          <p:cNvPr id="17" name="组合 16">
            <a:extLst>
              <a:ext uri="{FF2B5EF4-FFF2-40B4-BE49-F238E27FC236}">
                <a16:creationId xmlns:a16="http://schemas.microsoft.com/office/drawing/2014/main" id="{4F2CE3CF-D9B6-47F4-921C-F05DE114234D}"/>
              </a:ext>
            </a:extLst>
          </p:cNvPr>
          <p:cNvGrpSpPr/>
          <p:nvPr/>
        </p:nvGrpSpPr>
        <p:grpSpPr>
          <a:xfrm>
            <a:off x="995202" y="2564904"/>
            <a:ext cx="2264849" cy="2106736"/>
            <a:chOff x="1120090" y="2527007"/>
            <a:chExt cx="2264849" cy="2106736"/>
          </a:xfrm>
        </p:grpSpPr>
        <p:sp>
          <p:nvSpPr>
            <p:cNvPr id="18" name="Oval 2">
              <a:extLst>
                <a:ext uri="{FF2B5EF4-FFF2-40B4-BE49-F238E27FC236}">
                  <a16:creationId xmlns:a16="http://schemas.microsoft.com/office/drawing/2014/main" id="{59B082B3-E259-4D60-BC87-89983C301730}"/>
                </a:ext>
              </a:extLst>
            </p:cNvPr>
            <p:cNvSpPr/>
            <p:nvPr/>
          </p:nvSpPr>
          <p:spPr bwMode="auto">
            <a:xfrm>
              <a:off x="1120090" y="2527007"/>
              <a:ext cx="2106736" cy="2106736"/>
            </a:xfrm>
            <a:prstGeom prst="ellipse">
              <a:avLst/>
            </a:prstGeom>
            <a:solidFill>
              <a:srgbClr val="0072C6">
                <a:lumMod val="50000"/>
                <a:alpha val="95000"/>
              </a:srgbClr>
            </a:solidFill>
            <a:ln w="9525" cap="flat" cmpd="sng" algn="ctr">
              <a:noFill/>
              <a:prstDash val="solid"/>
              <a:headEnd type="none" w="med" len="med"/>
              <a:tailEnd type="none" w="med" len="med"/>
            </a:ln>
            <a:effectLst/>
          </p:spPr>
          <p:txBody>
            <a:bodyPr rot="0" spcFirstLastPara="0" vertOverflow="overflow" horzOverflow="overflow" vert="horz" wrap="square" lIns="0" tIns="0" rIns="0" bIns="243840" numCol="1" spcCol="0" rtlCol="0" fromWordArt="0" anchor="b" anchorCtr="0" forceAA="0" compatLnSpc="1">
              <a:prstTxWarp prst="textNoShape">
                <a:avLst/>
              </a:prstTxWarp>
              <a:noAutofit/>
            </a:bodyPr>
            <a:lstStyle/>
            <a:p>
              <a:pPr algn="ctr" defTabSz="1243265" fontAlgn="base">
                <a:lnSpc>
                  <a:spcPct val="90000"/>
                </a:lnSpc>
                <a:spcBef>
                  <a:spcPct val="0"/>
                </a:spcBef>
                <a:spcAft>
                  <a:spcPct val="0"/>
                </a:spcAft>
                <a:defRPr/>
              </a:pPr>
              <a:endParaRPr lang="en-US" sz="4267" kern="0">
                <a:solidFill>
                  <a:srgbClr val="FFFFFF"/>
                </a:solidFill>
                <a:latin typeface="Segoe UI Light"/>
                <a:ea typeface="Segoe UI" pitchFamily="34" charset="0"/>
                <a:cs typeface="Segoe UI" pitchFamily="34" charset="0"/>
              </a:endParaRPr>
            </a:p>
          </p:txBody>
        </p:sp>
        <p:sp>
          <p:nvSpPr>
            <p:cNvPr id="19" name="矩形 18">
              <a:extLst>
                <a:ext uri="{FF2B5EF4-FFF2-40B4-BE49-F238E27FC236}">
                  <a16:creationId xmlns:a16="http://schemas.microsoft.com/office/drawing/2014/main" id="{3CCAAA53-9F95-4F7D-A857-9658A2C3A229}"/>
                </a:ext>
              </a:extLst>
            </p:cNvPr>
            <p:cNvSpPr/>
            <p:nvPr/>
          </p:nvSpPr>
          <p:spPr>
            <a:xfrm>
              <a:off x="1284829" y="3914391"/>
              <a:ext cx="2100110" cy="457657"/>
            </a:xfrm>
            <a:prstGeom prst="rect">
              <a:avLst/>
            </a:prstGeom>
          </p:spPr>
          <p:txBody>
            <a:bodyPr wrap="none">
              <a:spAutoFit/>
            </a:bodyPr>
            <a:lstStyle/>
            <a:p>
              <a:pPr marL="847">
                <a:lnSpc>
                  <a:spcPct val="120000"/>
                </a:lnSpc>
                <a:buClr>
                  <a:srgbClr val="00A4FF"/>
                </a:buClr>
                <a:buSzPct val="80000"/>
              </a:pPr>
              <a:r>
                <a:rPr lang="en-US" sz="2000" b="0" i="0" strike="noStrike" cap="none" spc="-1" baseline="0" dirty="0">
                  <a:solidFill>
                    <a:srgbClr val="FFFFFF"/>
                  </a:solidFill>
                  <a:effectLst/>
                  <a:latin typeface="Times New Roman"/>
                  <a:ea typeface="Times New Roman"/>
                  <a:cs typeface="Times New Roman"/>
                </a:rPr>
                <a:t>Data migration</a:t>
              </a:r>
              <a:endParaRPr lang="en-US" altLang="zh-CN" sz="2000" spc="-1" dirty="0">
                <a:solidFill>
                  <a:srgbClr val="FFFFFF"/>
                </a:solidFill>
                <a:uFill>
                  <a:solidFill>
                    <a:srgbClr val="FFFFFF"/>
                  </a:solidFill>
                </a:uFill>
                <a:latin typeface="腾讯体 W7" panose="020C08030202040F0204" pitchFamily="34" charset="-122"/>
                <a:ea typeface="腾讯体 W7" panose="020C08030202040F0204" pitchFamily="34" charset="-122"/>
              </a:endParaRPr>
            </a:p>
          </p:txBody>
        </p:sp>
      </p:grpSp>
      <p:grpSp>
        <p:nvGrpSpPr>
          <p:cNvPr id="40" name="组合 39">
            <a:extLst>
              <a:ext uri="{FF2B5EF4-FFF2-40B4-BE49-F238E27FC236}">
                <a16:creationId xmlns:a16="http://schemas.microsoft.com/office/drawing/2014/main" id="{451348A7-3BB3-4DA3-9A9A-57CF4FC0E07F}"/>
              </a:ext>
            </a:extLst>
          </p:cNvPr>
          <p:cNvGrpSpPr/>
          <p:nvPr/>
        </p:nvGrpSpPr>
        <p:grpSpPr>
          <a:xfrm>
            <a:off x="1506721" y="2880427"/>
            <a:ext cx="1079500" cy="1079500"/>
            <a:chOff x="1557478" y="2587944"/>
            <a:chExt cx="1079500" cy="1079500"/>
          </a:xfrm>
        </p:grpSpPr>
        <p:sp>
          <p:nvSpPr>
            <p:cNvPr id="37" name="圆角矩形 11">
              <a:extLst>
                <a:ext uri="{FF2B5EF4-FFF2-40B4-BE49-F238E27FC236}">
                  <a16:creationId xmlns:a16="http://schemas.microsoft.com/office/drawing/2014/main" id="{DC561B97-85C9-48E6-981C-B1103F7B3392}"/>
                </a:ext>
              </a:extLst>
            </p:cNvPr>
            <p:cNvSpPr>
              <a:spLocks noChangeAspect="1"/>
            </p:cNvSpPr>
            <p:nvPr/>
          </p:nvSpPr>
          <p:spPr>
            <a:xfrm>
              <a:off x="1557478" y="2587944"/>
              <a:ext cx="1079500" cy="1079500"/>
            </a:xfrm>
            <a:prstGeom prst="roundRect">
              <a:avLst>
                <a:gd name="adj" fmla="val 16667"/>
              </a:avLst>
            </a:prstGeom>
            <a:noFill/>
            <a:ln w="19050" cap="flat" cmpd="sng">
              <a:solidFill>
                <a:schemeClr val="bg1"/>
              </a:solidFill>
              <a:prstDash val="solid"/>
              <a:headEnd type="none" w="med" len="med"/>
              <a:tailEnd type="none" w="med" len="med"/>
            </a:ln>
          </p:spPr>
          <p:txBody>
            <a:bodyPr anchor="ctr"/>
            <a:lst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lnSpc>
                  <a:spcPct val="100000"/>
                </a:lnSpc>
                <a:spcBef>
                  <a:spcPct val="0"/>
                </a:spcBef>
                <a:buNone/>
              </a:pPr>
              <a:endParaRPr lang="zh-CN" altLang="en-US" sz="1800">
                <a:solidFill>
                  <a:srgbClr val="FFFFFF"/>
                </a:solidFill>
              </a:endParaRPr>
            </a:p>
          </p:txBody>
        </p:sp>
        <p:pic>
          <p:nvPicPr>
            <p:cNvPr id="39" name="图片 38">
              <a:extLst>
                <a:ext uri="{FF2B5EF4-FFF2-40B4-BE49-F238E27FC236}">
                  <a16:creationId xmlns:a16="http://schemas.microsoft.com/office/drawing/2014/main" id="{B095FC28-F163-4E07-993A-6299CBD8A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823" y="2772356"/>
              <a:ext cx="677294" cy="717135"/>
            </a:xfrm>
            <a:prstGeom prst="rect">
              <a:avLst/>
            </a:prstGeom>
          </p:spPr>
        </p:pic>
      </p:grpSp>
      <p:grpSp>
        <p:nvGrpSpPr>
          <p:cNvPr id="47" name="组合 46">
            <a:extLst>
              <a:ext uri="{FF2B5EF4-FFF2-40B4-BE49-F238E27FC236}">
                <a16:creationId xmlns:a16="http://schemas.microsoft.com/office/drawing/2014/main" id="{E08E3D43-76B2-4D50-9E50-1DB0955DED26}"/>
              </a:ext>
            </a:extLst>
          </p:cNvPr>
          <p:cNvGrpSpPr/>
          <p:nvPr/>
        </p:nvGrpSpPr>
        <p:grpSpPr>
          <a:xfrm>
            <a:off x="3741997" y="2564904"/>
            <a:ext cx="2115290" cy="2106736"/>
            <a:chOff x="1120090" y="2527007"/>
            <a:chExt cx="2115290" cy="2106736"/>
          </a:xfrm>
        </p:grpSpPr>
        <p:sp>
          <p:nvSpPr>
            <p:cNvPr id="48" name="Oval 2">
              <a:extLst>
                <a:ext uri="{FF2B5EF4-FFF2-40B4-BE49-F238E27FC236}">
                  <a16:creationId xmlns:a16="http://schemas.microsoft.com/office/drawing/2014/main" id="{8356BD32-CAC1-42FA-A9F2-F18937876D96}"/>
                </a:ext>
              </a:extLst>
            </p:cNvPr>
            <p:cNvSpPr/>
            <p:nvPr/>
          </p:nvSpPr>
          <p:spPr bwMode="auto">
            <a:xfrm>
              <a:off x="1120090" y="2527007"/>
              <a:ext cx="2106736" cy="2106736"/>
            </a:xfrm>
            <a:prstGeom prst="ellipse">
              <a:avLst/>
            </a:prstGeom>
            <a:solidFill>
              <a:srgbClr val="0072C6">
                <a:lumMod val="50000"/>
                <a:alpha val="95000"/>
              </a:srgbClr>
            </a:solidFill>
            <a:ln w="9525" cap="flat" cmpd="sng" algn="ctr">
              <a:noFill/>
              <a:prstDash val="solid"/>
              <a:headEnd type="none" w="med" len="med"/>
              <a:tailEnd type="none" w="med" len="med"/>
            </a:ln>
            <a:effectLst/>
          </p:spPr>
          <p:txBody>
            <a:bodyPr rot="0" spcFirstLastPara="0" vertOverflow="overflow" horzOverflow="overflow" vert="horz" wrap="square" lIns="0" tIns="0" rIns="0" bIns="243840" numCol="1" spcCol="0" rtlCol="0" fromWordArt="0" anchor="b" anchorCtr="0" forceAA="0" compatLnSpc="1">
              <a:prstTxWarp prst="textNoShape">
                <a:avLst/>
              </a:prstTxWarp>
              <a:noAutofit/>
            </a:bodyPr>
            <a:lstStyle/>
            <a:p>
              <a:pPr algn="ctr" defTabSz="1243265" fontAlgn="base">
                <a:lnSpc>
                  <a:spcPct val="90000"/>
                </a:lnSpc>
                <a:spcBef>
                  <a:spcPct val="0"/>
                </a:spcBef>
                <a:spcAft>
                  <a:spcPct val="0"/>
                </a:spcAft>
                <a:defRPr/>
              </a:pPr>
              <a:endParaRPr lang="en-US" sz="4267" kern="0">
                <a:solidFill>
                  <a:srgbClr val="FFFFFF"/>
                </a:solidFill>
                <a:latin typeface="Segoe UI Light"/>
                <a:ea typeface="Segoe UI" pitchFamily="34" charset="0"/>
                <a:cs typeface="Segoe UI" pitchFamily="34" charset="0"/>
              </a:endParaRPr>
            </a:p>
          </p:txBody>
        </p:sp>
        <p:sp>
          <p:nvSpPr>
            <p:cNvPr id="49" name="矩形 48">
              <a:extLst>
                <a:ext uri="{FF2B5EF4-FFF2-40B4-BE49-F238E27FC236}">
                  <a16:creationId xmlns:a16="http://schemas.microsoft.com/office/drawing/2014/main" id="{A033F36A-95BA-4517-9221-9B81EBD6AB4F}"/>
                </a:ext>
              </a:extLst>
            </p:cNvPr>
            <p:cNvSpPr/>
            <p:nvPr/>
          </p:nvSpPr>
          <p:spPr>
            <a:xfrm>
              <a:off x="1297431" y="3941454"/>
              <a:ext cx="1937949" cy="457657"/>
            </a:xfrm>
            <a:prstGeom prst="rect">
              <a:avLst/>
            </a:prstGeom>
          </p:spPr>
          <p:txBody>
            <a:bodyPr wrap="none">
              <a:spAutoFit/>
            </a:bodyPr>
            <a:lstStyle/>
            <a:p>
              <a:pPr marL="847">
                <a:lnSpc>
                  <a:spcPct val="120000"/>
                </a:lnSpc>
                <a:buClr>
                  <a:srgbClr val="00A4FF"/>
                </a:buClr>
                <a:buSzPct val="80000"/>
              </a:pPr>
              <a:r>
                <a:rPr lang="en-US" sz="2000" b="0" i="0" strike="noStrike" cap="none" spc="-1" baseline="0" dirty="0">
                  <a:solidFill>
                    <a:srgbClr val="FFFFFF"/>
                  </a:solidFill>
                  <a:effectLst/>
                  <a:latin typeface="Times New Roman"/>
                  <a:ea typeface="Times New Roman"/>
                  <a:cs typeface="Times New Roman"/>
                </a:rPr>
                <a:t>File migration</a:t>
              </a:r>
              <a:endParaRPr lang="en-US" altLang="zh-CN" sz="2000" spc="-1" dirty="0">
                <a:solidFill>
                  <a:srgbClr val="FFFFFF"/>
                </a:solidFill>
                <a:uFill>
                  <a:solidFill>
                    <a:srgbClr val="FFFFFF"/>
                  </a:solidFill>
                </a:uFill>
                <a:latin typeface="腾讯体 W7" panose="020C08030202040F0204" pitchFamily="34" charset="-122"/>
                <a:ea typeface="腾讯体 W7" panose="020C08030202040F0204" pitchFamily="34" charset="-122"/>
              </a:endParaRPr>
            </a:p>
          </p:txBody>
        </p:sp>
      </p:grpSp>
      <p:grpSp>
        <p:nvGrpSpPr>
          <p:cNvPr id="53" name="组合 52">
            <a:extLst>
              <a:ext uri="{FF2B5EF4-FFF2-40B4-BE49-F238E27FC236}">
                <a16:creationId xmlns:a16="http://schemas.microsoft.com/office/drawing/2014/main" id="{3D13F318-B5A9-4DF2-9554-A6986ECB683C}"/>
              </a:ext>
            </a:extLst>
          </p:cNvPr>
          <p:cNvGrpSpPr/>
          <p:nvPr/>
        </p:nvGrpSpPr>
        <p:grpSpPr>
          <a:xfrm>
            <a:off x="6488792" y="2564904"/>
            <a:ext cx="2106736" cy="2106736"/>
            <a:chOff x="1120090" y="2527007"/>
            <a:chExt cx="2106736" cy="2106736"/>
          </a:xfrm>
        </p:grpSpPr>
        <p:sp>
          <p:nvSpPr>
            <p:cNvPr id="54" name="Oval 2">
              <a:extLst>
                <a:ext uri="{FF2B5EF4-FFF2-40B4-BE49-F238E27FC236}">
                  <a16:creationId xmlns:a16="http://schemas.microsoft.com/office/drawing/2014/main" id="{76D47FF5-D06C-4517-9360-4F476F6890D7}"/>
                </a:ext>
              </a:extLst>
            </p:cNvPr>
            <p:cNvSpPr/>
            <p:nvPr/>
          </p:nvSpPr>
          <p:spPr bwMode="auto">
            <a:xfrm>
              <a:off x="1120090" y="2527007"/>
              <a:ext cx="2106736" cy="2106736"/>
            </a:xfrm>
            <a:prstGeom prst="ellipse">
              <a:avLst/>
            </a:prstGeom>
            <a:solidFill>
              <a:srgbClr val="0072C6">
                <a:lumMod val="50000"/>
                <a:alpha val="95000"/>
              </a:srgbClr>
            </a:solidFill>
            <a:ln w="9525" cap="flat" cmpd="sng" algn="ctr">
              <a:noFill/>
              <a:prstDash val="solid"/>
              <a:headEnd type="none" w="med" len="med"/>
              <a:tailEnd type="none" w="med" len="med"/>
            </a:ln>
            <a:effectLst/>
          </p:spPr>
          <p:txBody>
            <a:bodyPr rot="0" spcFirstLastPara="0" vertOverflow="overflow" horzOverflow="overflow" vert="horz" wrap="square" lIns="0" tIns="0" rIns="0" bIns="243840" numCol="1" spcCol="0" rtlCol="0" fromWordArt="0" anchor="b" anchorCtr="0" forceAA="0" compatLnSpc="1">
              <a:prstTxWarp prst="textNoShape">
                <a:avLst/>
              </a:prstTxWarp>
              <a:noAutofit/>
            </a:bodyPr>
            <a:lstStyle/>
            <a:p>
              <a:pPr algn="ctr" defTabSz="1243265" fontAlgn="base">
                <a:lnSpc>
                  <a:spcPct val="90000"/>
                </a:lnSpc>
                <a:spcBef>
                  <a:spcPct val="0"/>
                </a:spcBef>
                <a:spcAft>
                  <a:spcPct val="0"/>
                </a:spcAft>
                <a:defRPr/>
              </a:pPr>
              <a:endParaRPr lang="en-US" sz="4267" kern="0">
                <a:solidFill>
                  <a:srgbClr val="FFFFFF"/>
                </a:solidFill>
                <a:latin typeface="Segoe UI Light"/>
                <a:ea typeface="Segoe UI" pitchFamily="34" charset="0"/>
                <a:cs typeface="Segoe UI" pitchFamily="34" charset="0"/>
              </a:endParaRPr>
            </a:p>
          </p:txBody>
        </p:sp>
        <p:sp>
          <p:nvSpPr>
            <p:cNvPr id="55" name="矩形 54">
              <a:extLst>
                <a:ext uri="{FF2B5EF4-FFF2-40B4-BE49-F238E27FC236}">
                  <a16:creationId xmlns:a16="http://schemas.microsoft.com/office/drawing/2014/main" id="{C6533A65-3B27-493F-A6D2-11AA675F0540}"/>
                </a:ext>
              </a:extLst>
            </p:cNvPr>
            <p:cNvSpPr/>
            <p:nvPr/>
          </p:nvSpPr>
          <p:spPr>
            <a:xfrm>
              <a:off x="1678009" y="3895315"/>
              <a:ext cx="1178015" cy="707886"/>
            </a:xfrm>
            <a:prstGeom prst="rect">
              <a:avLst/>
            </a:prstGeom>
          </p:spPr>
          <p:txBody>
            <a:bodyPr wrap="none">
              <a:spAutoFit/>
            </a:bodyPr>
            <a:lstStyle/>
            <a:p>
              <a:pPr marL="847">
                <a:buClr>
                  <a:srgbClr val="00A4FF"/>
                </a:buClr>
                <a:buSzPct val="80000"/>
              </a:pPr>
              <a:r>
                <a:rPr lang="en-US" sz="2000" b="0" i="0" strike="noStrike" cap="none" spc="-1" baseline="0" dirty="0">
                  <a:solidFill>
                    <a:srgbClr val="FFFFFF"/>
                  </a:solidFill>
                  <a:effectLst/>
                  <a:latin typeface="Times New Roman"/>
                  <a:ea typeface="Times New Roman"/>
                  <a:cs typeface="Times New Roman"/>
                </a:rPr>
                <a:t>Server </a:t>
              </a:r>
            </a:p>
            <a:p>
              <a:pPr marL="847">
                <a:buClr>
                  <a:srgbClr val="00A4FF"/>
                </a:buClr>
                <a:buSzPct val="80000"/>
              </a:pPr>
              <a:r>
                <a:rPr lang="en-US" sz="2000" b="0" i="0" strike="noStrike" cap="none" spc="-1" baseline="0" dirty="0">
                  <a:solidFill>
                    <a:srgbClr val="FFFFFF"/>
                  </a:solidFill>
                  <a:effectLst/>
                  <a:latin typeface="Times New Roman"/>
                  <a:ea typeface="Times New Roman"/>
                  <a:cs typeface="Times New Roman"/>
                </a:rPr>
                <a:t>migration</a:t>
              </a:r>
              <a:endParaRPr lang="en-US" altLang="zh-CN" sz="2000" spc="-1" dirty="0">
                <a:solidFill>
                  <a:srgbClr val="FFFFFF"/>
                </a:solidFill>
                <a:uFill>
                  <a:solidFill>
                    <a:srgbClr val="FFFFFF"/>
                  </a:solidFill>
                </a:uFill>
                <a:latin typeface="腾讯体 W7" panose="020C08030202040F0204" pitchFamily="34" charset="-122"/>
                <a:ea typeface="腾讯体 W7" panose="020C08030202040F0204" pitchFamily="34" charset="-122"/>
              </a:endParaRPr>
            </a:p>
          </p:txBody>
        </p:sp>
      </p:grpSp>
      <p:grpSp>
        <p:nvGrpSpPr>
          <p:cNvPr id="59" name="组合 58">
            <a:extLst>
              <a:ext uri="{FF2B5EF4-FFF2-40B4-BE49-F238E27FC236}">
                <a16:creationId xmlns:a16="http://schemas.microsoft.com/office/drawing/2014/main" id="{7590226E-54C9-448A-ABE0-51C588C2E07E}"/>
              </a:ext>
            </a:extLst>
          </p:cNvPr>
          <p:cNvGrpSpPr/>
          <p:nvPr/>
        </p:nvGrpSpPr>
        <p:grpSpPr>
          <a:xfrm>
            <a:off x="9235587" y="2564904"/>
            <a:ext cx="2106736" cy="2106736"/>
            <a:chOff x="1120090" y="2527007"/>
            <a:chExt cx="2106736" cy="2106736"/>
          </a:xfrm>
        </p:grpSpPr>
        <p:sp>
          <p:nvSpPr>
            <p:cNvPr id="60" name="Oval 2">
              <a:extLst>
                <a:ext uri="{FF2B5EF4-FFF2-40B4-BE49-F238E27FC236}">
                  <a16:creationId xmlns:a16="http://schemas.microsoft.com/office/drawing/2014/main" id="{1C731021-7637-439C-B54C-07C796512DE3}"/>
                </a:ext>
              </a:extLst>
            </p:cNvPr>
            <p:cNvSpPr/>
            <p:nvPr/>
          </p:nvSpPr>
          <p:spPr bwMode="auto">
            <a:xfrm>
              <a:off x="1120090" y="2527007"/>
              <a:ext cx="2106736" cy="2106736"/>
            </a:xfrm>
            <a:prstGeom prst="ellipse">
              <a:avLst/>
            </a:prstGeom>
            <a:solidFill>
              <a:srgbClr val="0072C6">
                <a:lumMod val="50000"/>
                <a:alpha val="95000"/>
              </a:srgbClr>
            </a:solidFill>
            <a:ln w="9525" cap="flat" cmpd="sng" algn="ctr">
              <a:noFill/>
              <a:prstDash val="solid"/>
              <a:headEnd type="none" w="med" len="med"/>
              <a:tailEnd type="none" w="med" len="med"/>
            </a:ln>
            <a:effectLst/>
          </p:spPr>
          <p:txBody>
            <a:bodyPr rot="0" spcFirstLastPara="0" vertOverflow="overflow" horzOverflow="overflow" vert="horz" wrap="square" lIns="0" tIns="0" rIns="0" bIns="243840" numCol="1" spcCol="0" rtlCol="0" fromWordArt="0" anchor="b" anchorCtr="0" forceAA="0" compatLnSpc="1">
              <a:prstTxWarp prst="textNoShape">
                <a:avLst/>
              </a:prstTxWarp>
              <a:noAutofit/>
            </a:bodyPr>
            <a:lstStyle/>
            <a:p>
              <a:pPr algn="ctr" defTabSz="1243265" fontAlgn="base">
                <a:lnSpc>
                  <a:spcPct val="90000"/>
                </a:lnSpc>
                <a:spcBef>
                  <a:spcPct val="0"/>
                </a:spcBef>
                <a:spcAft>
                  <a:spcPct val="0"/>
                </a:spcAft>
                <a:defRPr/>
              </a:pPr>
              <a:endParaRPr lang="en-US" sz="4267" kern="0">
                <a:solidFill>
                  <a:srgbClr val="FFFFFF"/>
                </a:solidFill>
                <a:latin typeface="Segoe UI Light"/>
                <a:ea typeface="Segoe UI" pitchFamily="34" charset="0"/>
                <a:cs typeface="Segoe UI" pitchFamily="34" charset="0"/>
              </a:endParaRPr>
            </a:p>
          </p:txBody>
        </p:sp>
        <p:sp>
          <p:nvSpPr>
            <p:cNvPr id="61" name="矩形 60">
              <a:extLst>
                <a:ext uri="{FF2B5EF4-FFF2-40B4-BE49-F238E27FC236}">
                  <a16:creationId xmlns:a16="http://schemas.microsoft.com/office/drawing/2014/main" id="{1CFD232B-088B-40EC-B78A-8FDE8E73BE00}"/>
                </a:ext>
              </a:extLst>
            </p:cNvPr>
            <p:cNvSpPr/>
            <p:nvPr/>
          </p:nvSpPr>
          <p:spPr>
            <a:xfrm>
              <a:off x="1612400" y="3834229"/>
              <a:ext cx="1178015" cy="707886"/>
            </a:xfrm>
            <a:prstGeom prst="rect">
              <a:avLst/>
            </a:prstGeom>
          </p:spPr>
          <p:txBody>
            <a:bodyPr wrap="none">
              <a:spAutoFit/>
            </a:bodyPr>
            <a:lstStyle/>
            <a:p>
              <a:pPr marL="847">
                <a:buClr>
                  <a:srgbClr val="00A4FF"/>
                </a:buClr>
                <a:buSzPct val="80000"/>
              </a:pPr>
              <a:r>
                <a:rPr lang="en-US" sz="2000" b="0" i="0" strike="noStrike" cap="none" spc="-1" baseline="0" dirty="0">
                  <a:solidFill>
                    <a:srgbClr val="FFFFFF"/>
                  </a:solidFill>
                  <a:effectLst/>
                  <a:latin typeface="Times New Roman"/>
                  <a:ea typeface="Times New Roman"/>
                  <a:cs typeface="Times New Roman"/>
                </a:rPr>
                <a:t>Big data </a:t>
              </a:r>
            </a:p>
            <a:p>
              <a:pPr marL="847">
                <a:buClr>
                  <a:srgbClr val="00A4FF"/>
                </a:buClr>
                <a:buSzPct val="80000"/>
              </a:pPr>
              <a:r>
                <a:rPr lang="en-US" sz="2000" b="0" i="0" strike="noStrike" cap="none" spc="-1" baseline="0" dirty="0">
                  <a:solidFill>
                    <a:srgbClr val="FFFFFF"/>
                  </a:solidFill>
                  <a:effectLst/>
                  <a:latin typeface="Times New Roman"/>
                  <a:ea typeface="Times New Roman"/>
                  <a:cs typeface="Times New Roman"/>
                </a:rPr>
                <a:t>migration</a:t>
              </a:r>
              <a:endParaRPr lang="en-US" altLang="zh-CN" sz="2000" spc="-1" dirty="0">
                <a:solidFill>
                  <a:srgbClr val="FFFFFF"/>
                </a:solidFill>
                <a:uFill>
                  <a:solidFill>
                    <a:srgbClr val="FFFFFF"/>
                  </a:solidFill>
                </a:uFill>
                <a:latin typeface="腾讯体 W7" panose="020C08030202040F0204" pitchFamily="34" charset="-122"/>
                <a:ea typeface="腾讯体 W7" panose="020C08030202040F0204" pitchFamily="34" charset="-122"/>
              </a:endParaRPr>
            </a:p>
          </p:txBody>
        </p:sp>
      </p:grpSp>
      <p:grpSp>
        <p:nvGrpSpPr>
          <p:cNvPr id="80" name="组合 79">
            <a:extLst>
              <a:ext uri="{FF2B5EF4-FFF2-40B4-BE49-F238E27FC236}">
                <a16:creationId xmlns:a16="http://schemas.microsoft.com/office/drawing/2014/main" id="{E6B6007C-7CA8-4499-9EA2-243B606699C3}"/>
              </a:ext>
            </a:extLst>
          </p:cNvPr>
          <p:cNvGrpSpPr/>
          <p:nvPr/>
        </p:nvGrpSpPr>
        <p:grpSpPr>
          <a:xfrm>
            <a:off x="7000311" y="2899851"/>
            <a:ext cx="1079500" cy="1079500"/>
            <a:chOff x="-3086864" y="4817702"/>
            <a:chExt cx="1079500" cy="1079500"/>
          </a:xfrm>
        </p:grpSpPr>
        <p:sp>
          <p:nvSpPr>
            <p:cNvPr id="72" name="圆角矩形 8">
              <a:extLst>
                <a:ext uri="{FF2B5EF4-FFF2-40B4-BE49-F238E27FC236}">
                  <a16:creationId xmlns:a16="http://schemas.microsoft.com/office/drawing/2014/main" id="{AA77D01A-70DA-4C7F-AB1F-91796994A571}"/>
                </a:ext>
              </a:extLst>
            </p:cNvPr>
            <p:cNvSpPr>
              <a:spLocks noChangeAspect="1"/>
            </p:cNvSpPr>
            <p:nvPr/>
          </p:nvSpPr>
          <p:spPr>
            <a:xfrm>
              <a:off x="-3086864" y="4817702"/>
              <a:ext cx="1079500" cy="1079500"/>
            </a:xfrm>
            <a:prstGeom prst="roundRect">
              <a:avLst>
                <a:gd name="adj" fmla="val 16667"/>
              </a:avLst>
            </a:prstGeom>
            <a:noFill/>
            <a:ln w="19050" cap="flat" cmpd="sng">
              <a:solidFill>
                <a:schemeClr val="bg1"/>
              </a:solidFill>
              <a:prstDash val="solid"/>
              <a:headEnd type="none" w="med" len="med"/>
              <a:tailEnd type="none" w="med" len="med"/>
            </a:ln>
          </p:spPr>
          <p:txBody>
            <a:bodyPr anchor="ctr"/>
            <a:lst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lnSpc>
                  <a:spcPct val="100000"/>
                </a:lnSpc>
                <a:spcBef>
                  <a:spcPct val="0"/>
                </a:spcBef>
                <a:buNone/>
              </a:pPr>
              <a:endParaRPr lang="zh-CN" altLang="en-US" sz="1800">
                <a:solidFill>
                  <a:srgbClr val="FFFFFF"/>
                </a:solidFill>
              </a:endParaRPr>
            </a:p>
          </p:txBody>
        </p:sp>
        <p:pic>
          <p:nvPicPr>
            <p:cNvPr id="75" name="图片 74">
              <a:extLst>
                <a:ext uri="{FF2B5EF4-FFF2-40B4-BE49-F238E27FC236}">
                  <a16:creationId xmlns:a16="http://schemas.microsoft.com/office/drawing/2014/main" id="{B3C7935E-681D-42CC-9D73-A043CD941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8489" y="5002114"/>
              <a:ext cx="717135" cy="717135"/>
            </a:xfrm>
            <a:prstGeom prst="rect">
              <a:avLst/>
            </a:prstGeom>
          </p:spPr>
        </p:pic>
      </p:grpSp>
      <p:grpSp>
        <p:nvGrpSpPr>
          <p:cNvPr id="81" name="组合 80">
            <a:extLst>
              <a:ext uri="{FF2B5EF4-FFF2-40B4-BE49-F238E27FC236}">
                <a16:creationId xmlns:a16="http://schemas.microsoft.com/office/drawing/2014/main" id="{C91936CC-D1BE-4C40-803D-34187D248D6A}"/>
              </a:ext>
            </a:extLst>
          </p:cNvPr>
          <p:cNvGrpSpPr/>
          <p:nvPr/>
        </p:nvGrpSpPr>
        <p:grpSpPr>
          <a:xfrm>
            <a:off x="9747106" y="2883123"/>
            <a:ext cx="1079500" cy="1079500"/>
            <a:chOff x="-826830" y="4817702"/>
            <a:chExt cx="1079500" cy="1079500"/>
          </a:xfrm>
        </p:grpSpPr>
        <p:sp>
          <p:nvSpPr>
            <p:cNvPr id="71" name="圆角矩形 7">
              <a:extLst>
                <a:ext uri="{FF2B5EF4-FFF2-40B4-BE49-F238E27FC236}">
                  <a16:creationId xmlns:a16="http://schemas.microsoft.com/office/drawing/2014/main" id="{132D7D7F-50C4-4501-BBB1-AD89F4A9E96C}"/>
                </a:ext>
              </a:extLst>
            </p:cNvPr>
            <p:cNvSpPr>
              <a:spLocks noChangeAspect="1"/>
            </p:cNvSpPr>
            <p:nvPr/>
          </p:nvSpPr>
          <p:spPr>
            <a:xfrm>
              <a:off x="-826830" y="4817702"/>
              <a:ext cx="1079500" cy="1079500"/>
            </a:xfrm>
            <a:prstGeom prst="roundRect">
              <a:avLst>
                <a:gd name="adj" fmla="val 16667"/>
              </a:avLst>
            </a:prstGeom>
            <a:noFill/>
            <a:ln w="19050" cap="flat" cmpd="sng">
              <a:solidFill>
                <a:schemeClr val="bg1"/>
              </a:solidFill>
              <a:prstDash val="solid"/>
              <a:headEnd type="none" w="med" len="med"/>
              <a:tailEnd type="none" w="med" len="med"/>
            </a:ln>
          </p:spPr>
          <p:txBody>
            <a:bodyPr anchor="ctr"/>
            <a:lst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lnSpc>
                  <a:spcPct val="100000"/>
                </a:lnSpc>
                <a:spcBef>
                  <a:spcPct val="0"/>
                </a:spcBef>
                <a:buNone/>
              </a:pPr>
              <a:endParaRPr lang="zh-CN" altLang="en-US" sz="1800">
                <a:solidFill>
                  <a:srgbClr val="FFFFFF"/>
                </a:solidFill>
              </a:endParaRPr>
            </a:p>
          </p:txBody>
        </p:sp>
        <p:pic>
          <p:nvPicPr>
            <p:cNvPr id="76" name="图片 75">
              <a:extLst>
                <a:ext uri="{FF2B5EF4-FFF2-40B4-BE49-F238E27FC236}">
                  <a16:creationId xmlns:a16="http://schemas.microsoft.com/office/drawing/2014/main" id="{71564023-C153-4705-BA6B-013F5F2661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827" y="5002114"/>
              <a:ext cx="757619" cy="719738"/>
            </a:xfrm>
            <a:prstGeom prst="rect">
              <a:avLst/>
            </a:prstGeom>
          </p:spPr>
        </p:pic>
      </p:grpSp>
      <p:grpSp>
        <p:nvGrpSpPr>
          <p:cNvPr id="79" name="组合 78">
            <a:extLst>
              <a:ext uri="{FF2B5EF4-FFF2-40B4-BE49-F238E27FC236}">
                <a16:creationId xmlns:a16="http://schemas.microsoft.com/office/drawing/2014/main" id="{537B463D-38B2-434B-9D80-B7496AB68609}"/>
              </a:ext>
            </a:extLst>
          </p:cNvPr>
          <p:cNvGrpSpPr/>
          <p:nvPr/>
        </p:nvGrpSpPr>
        <p:grpSpPr>
          <a:xfrm>
            <a:off x="4253516" y="2899851"/>
            <a:ext cx="1079500" cy="1079500"/>
            <a:chOff x="-1906330" y="1338707"/>
            <a:chExt cx="1079500" cy="1079500"/>
          </a:xfrm>
        </p:grpSpPr>
        <p:sp>
          <p:nvSpPr>
            <p:cNvPr id="77" name="圆角矩形 5">
              <a:extLst>
                <a:ext uri="{FF2B5EF4-FFF2-40B4-BE49-F238E27FC236}">
                  <a16:creationId xmlns:a16="http://schemas.microsoft.com/office/drawing/2014/main" id="{463713D7-0CF8-48DE-BA4A-8F0238227954}"/>
                </a:ext>
              </a:extLst>
            </p:cNvPr>
            <p:cNvSpPr>
              <a:spLocks noChangeAspect="1"/>
            </p:cNvSpPr>
            <p:nvPr/>
          </p:nvSpPr>
          <p:spPr>
            <a:xfrm>
              <a:off x="-1906330" y="1338707"/>
              <a:ext cx="1079500" cy="1079500"/>
            </a:xfrm>
            <a:prstGeom prst="roundRect">
              <a:avLst>
                <a:gd name="adj" fmla="val 16667"/>
              </a:avLst>
            </a:prstGeom>
            <a:noFill/>
            <a:ln w="19050" cap="flat" cmpd="sng">
              <a:solidFill>
                <a:schemeClr val="bg1"/>
              </a:solidFill>
              <a:prstDash val="solid"/>
              <a:headEnd type="none" w="med" len="med"/>
              <a:tailEnd type="none" w="med" len="med"/>
            </a:ln>
          </p:spPr>
          <p:txBody>
            <a:bodyPr anchor="ctr"/>
            <a:lst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stStyle>
            <a:p>
              <a:pPr marL="0" lvl="0" indent="0" algn="ctr" eaLnBrk="1" hangingPunct="1">
                <a:lnSpc>
                  <a:spcPct val="100000"/>
                </a:lnSpc>
                <a:spcBef>
                  <a:spcPct val="0"/>
                </a:spcBef>
                <a:buNone/>
              </a:pPr>
              <a:endParaRPr lang="zh-CN" altLang="en-US" sz="1800">
                <a:solidFill>
                  <a:srgbClr val="FFFFFF"/>
                </a:solidFill>
              </a:endParaRPr>
            </a:p>
          </p:txBody>
        </p:sp>
        <p:pic>
          <p:nvPicPr>
            <p:cNvPr id="78" name="图片 77">
              <a:extLst>
                <a:ext uri="{FF2B5EF4-FFF2-40B4-BE49-F238E27FC236}">
                  <a16:creationId xmlns:a16="http://schemas.microsoft.com/office/drawing/2014/main" id="{D4376F37-3FC4-4115-ABD0-344966A6DB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6555" y="1523119"/>
              <a:ext cx="717135" cy="717135"/>
            </a:xfrm>
            <a:prstGeom prst="rect">
              <a:avLst/>
            </a:prstGeom>
          </p:spPr>
        </p:pic>
      </p:grpSp>
    </p:spTree>
    <p:extLst>
      <p:ext uri="{BB962C8B-B14F-4D97-AF65-F5344CB8AC3E}">
        <p14:creationId xmlns:p14="http://schemas.microsoft.com/office/powerpoint/2010/main" val="876613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29AB6F-5659-496E-84D2-E65EB4E6939F}"/>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3.1 Overview of MSP (continued)</a:t>
            </a:r>
          </a:p>
        </p:txBody>
      </p:sp>
      <p:sp>
        <p:nvSpPr>
          <p:cNvPr id="3" name="内容占位符 2">
            <a:extLst>
              <a:ext uri="{FF2B5EF4-FFF2-40B4-BE49-F238E27FC236}">
                <a16:creationId xmlns:a16="http://schemas.microsoft.com/office/drawing/2014/main" id="{B2659504-2E27-4912-BD5E-1358938F8C73}"/>
              </a:ext>
            </a:extLst>
          </p:cNvPr>
          <p:cNvSpPr>
            <a:spLocks noGrp="1"/>
          </p:cNvSpPr>
          <p:nvPr>
            <p:ph idx="1"/>
          </p:nvPr>
        </p:nvSpPr>
        <p:spPr/>
        <p:txBody>
          <a:bodyPr/>
          <a:lstStyle/>
          <a:p>
            <a:pPr marL="342900" indent="-342900">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Migration tools on MSP</a:t>
            </a:r>
          </a:p>
        </p:txBody>
      </p:sp>
      <p:pic>
        <p:nvPicPr>
          <p:cNvPr id="62" name="图片 61">
            <a:extLst>
              <a:ext uri="{FF2B5EF4-FFF2-40B4-BE49-F238E27FC236}">
                <a16:creationId xmlns:a16="http://schemas.microsoft.com/office/drawing/2014/main" id="{C7B33ABF-E15D-4968-9AED-051C1A64EFF9}"/>
              </a:ext>
            </a:extLst>
          </p:cNvPr>
          <p:cNvPicPr>
            <a:picLocks noChangeAspect="1"/>
          </p:cNvPicPr>
          <p:nvPr/>
        </p:nvPicPr>
        <p:blipFill>
          <a:blip r:embed="rId3"/>
          <a:stretch>
            <a:fillRect/>
          </a:stretch>
        </p:blipFill>
        <p:spPr>
          <a:xfrm>
            <a:off x="1258461" y="3028681"/>
            <a:ext cx="572977" cy="572977"/>
          </a:xfrm>
          <a:prstGeom prst="rect">
            <a:avLst/>
          </a:prstGeom>
        </p:spPr>
      </p:pic>
      <p:sp>
        <p:nvSpPr>
          <p:cNvPr id="63" name="矩形 62">
            <a:extLst>
              <a:ext uri="{FF2B5EF4-FFF2-40B4-BE49-F238E27FC236}">
                <a16:creationId xmlns:a16="http://schemas.microsoft.com/office/drawing/2014/main" id="{6F1233EE-E6DD-4E1F-B1E2-5BBC72F9F5A4}"/>
              </a:ext>
            </a:extLst>
          </p:cNvPr>
          <p:cNvSpPr/>
          <p:nvPr/>
        </p:nvSpPr>
        <p:spPr>
          <a:xfrm>
            <a:off x="1878550" y="3142013"/>
            <a:ext cx="6901248" cy="400110"/>
          </a:xfrm>
          <a:prstGeom prst="rect">
            <a:avLst/>
          </a:prstGeom>
        </p:spPr>
        <p:txBody>
          <a:bodyPr wrap="none">
            <a:spAutoFit/>
          </a:bodyPr>
          <a:lstStyle/>
          <a:p>
            <a:r>
              <a:rPr lang="en-US" sz="2000" b="1" i="0" strike="noStrike" cap="none" spc="0" baseline="0" dirty="0">
                <a:solidFill>
                  <a:srgbClr val="00A2FF"/>
                </a:solidFill>
                <a:effectLst/>
                <a:latin typeface="Times New Roman"/>
                <a:ea typeface="Times New Roman"/>
                <a:cs typeface="Times New Roman"/>
              </a:rPr>
              <a:t>File migration tools: </a:t>
            </a:r>
            <a:r>
              <a:rPr lang="en-US" sz="2000" b="1" i="0" strike="noStrike" cap="none" spc="0" baseline="0" dirty="0">
                <a:effectLst/>
                <a:latin typeface="Times New Roman"/>
                <a:ea typeface="Times New Roman"/>
                <a:cs typeface="Times New Roman"/>
              </a:rPr>
              <a:t>COS Upload and COS Online </a:t>
            </a:r>
            <a:r>
              <a:rPr lang="en-US" sz="2000" b="1" dirty="0">
                <a:latin typeface="Times New Roman"/>
                <a:ea typeface="Times New Roman"/>
                <a:cs typeface="Times New Roman"/>
              </a:rPr>
              <a:t>M</a:t>
            </a:r>
            <a:r>
              <a:rPr lang="en-US" sz="2000" b="1" i="0" strike="noStrike" cap="none" spc="0" baseline="0" dirty="0">
                <a:effectLst/>
                <a:latin typeface="Times New Roman"/>
                <a:ea typeface="Times New Roman"/>
                <a:cs typeface="Times New Roman"/>
              </a:rPr>
              <a:t>igration</a:t>
            </a:r>
          </a:p>
        </p:txBody>
      </p:sp>
      <p:pic>
        <p:nvPicPr>
          <p:cNvPr id="74" name="图片 73">
            <a:extLst>
              <a:ext uri="{FF2B5EF4-FFF2-40B4-BE49-F238E27FC236}">
                <a16:creationId xmlns:a16="http://schemas.microsoft.com/office/drawing/2014/main" id="{880F0E3B-B081-4EF6-8FC8-6FC3A3B4DFBD}"/>
              </a:ext>
            </a:extLst>
          </p:cNvPr>
          <p:cNvPicPr>
            <a:picLocks noChangeAspect="1"/>
          </p:cNvPicPr>
          <p:nvPr/>
        </p:nvPicPr>
        <p:blipFill>
          <a:blip r:embed="rId4"/>
          <a:stretch>
            <a:fillRect/>
          </a:stretch>
        </p:blipFill>
        <p:spPr>
          <a:xfrm>
            <a:off x="1258461" y="2241443"/>
            <a:ext cx="572977" cy="572977"/>
          </a:xfrm>
          <a:prstGeom prst="rect">
            <a:avLst/>
          </a:prstGeom>
        </p:spPr>
      </p:pic>
      <p:sp>
        <p:nvSpPr>
          <p:cNvPr id="75" name="矩形 74">
            <a:extLst>
              <a:ext uri="{FF2B5EF4-FFF2-40B4-BE49-F238E27FC236}">
                <a16:creationId xmlns:a16="http://schemas.microsoft.com/office/drawing/2014/main" id="{149ACC90-49BD-42EB-AD04-21804A3193EC}"/>
              </a:ext>
            </a:extLst>
          </p:cNvPr>
          <p:cNvSpPr/>
          <p:nvPr/>
        </p:nvSpPr>
        <p:spPr>
          <a:xfrm>
            <a:off x="1878551" y="2358603"/>
            <a:ext cx="3565400" cy="400110"/>
          </a:xfrm>
          <a:prstGeom prst="rect">
            <a:avLst/>
          </a:prstGeom>
        </p:spPr>
        <p:txBody>
          <a:bodyPr wrap="none">
            <a:spAutoFit/>
          </a:bodyPr>
          <a:lstStyle/>
          <a:p>
            <a:r>
              <a:rPr lang="en-US" sz="2000" b="1" i="0" strike="noStrike" cap="none" spc="0" baseline="0" dirty="0">
                <a:solidFill>
                  <a:srgbClr val="00A2FF"/>
                </a:solidFill>
                <a:effectLst/>
                <a:latin typeface="Times New Roman"/>
                <a:ea typeface="Times New Roman"/>
                <a:cs typeface="Times New Roman"/>
              </a:rPr>
              <a:t>Database migration tools: </a:t>
            </a:r>
            <a:r>
              <a:rPr lang="en-US" sz="2000" b="1" i="0" strike="noStrike" cap="none" spc="0" baseline="0" dirty="0">
                <a:effectLst/>
                <a:latin typeface="Times New Roman"/>
                <a:ea typeface="Times New Roman"/>
                <a:cs typeface="Times New Roman"/>
              </a:rPr>
              <a:t>DTS</a:t>
            </a:r>
            <a:endParaRPr lang="zh-CN" altLang="en-US" sz="2000" b="1" dirty="0">
              <a:latin typeface="腾讯体 W7" panose="020C08030202040F0204" pitchFamily="34" charset="-122"/>
              <a:ea typeface="腾讯体 W7" panose="020C08030202040F0204" pitchFamily="34" charset="-122"/>
              <a:cs typeface="Hiragino Sans GB W6" charset="-122"/>
            </a:endParaRPr>
          </a:p>
        </p:txBody>
      </p:sp>
      <p:sp>
        <p:nvSpPr>
          <p:cNvPr id="85" name="矩形 84">
            <a:extLst>
              <a:ext uri="{FF2B5EF4-FFF2-40B4-BE49-F238E27FC236}">
                <a16:creationId xmlns:a16="http://schemas.microsoft.com/office/drawing/2014/main" id="{D024FB8B-D9E4-45F4-B18E-34BA862F8CCF}"/>
              </a:ext>
            </a:extLst>
          </p:cNvPr>
          <p:cNvSpPr/>
          <p:nvPr/>
        </p:nvSpPr>
        <p:spPr>
          <a:xfrm>
            <a:off x="1878551" y="3925423"/>
            <a:ext cx="9907456" cy="400110"/>
          </a:xfrm>
          <a:prstGeom prst="rect">
            <a:avLst/>
          </a:prstGeom>
        </p:spPr>
        <p:txBody>
          <a:bodyPr wrap="none">
            <a:spAutoFit/>
          </a:bodyPr>
          <a:lstStyle/>
          <a:p>
            <a:r>
              <a:rPr lang="en-US" sz="2000" b="1" i="0" strike="noStrike" cap="none" spc="0" baseline="0" dirty="0">
                <a:solidFill>
                  <a:srgbClr val="00A2FF"/>
                </a:solidFill>
                <a:effectLst/>
                <a:latin typeface="Times New Roman"/>
                <a:ea typeface="Times New Roman"/>
                <a:cs typeface="Times New Roman"/>
              </a:rPr>
              <a:t>Server migration tools:</a:t>
            </a:r>
            <a:r>
              <a:rPr lang="en-US" sz="2000" b="1" i="0" strike="noStrike" cap="none" spc="0" baseline="0" dirty="0">
                <a:effectLst/>
                <a:latin typeface="Times New Roman"/>
                <a:ea typeface="Times New Roman"/>
                <a:cs typeface="Times New Roman"/>
              </a:rPr>
              <a:t> CVM Image creation and CVM instance creation based on image</a:t>
            </a:r>
            <a:endParaRPr lang="zh-CN" altLang="en-US" sz="2000" b="1" dirty="0">
              <a:latin typeface="腾讯体 W7" panose="020C08030202040F0204" pitchFamily="34" charset="-122"/>
              <a:ea typeface="腾讯体 W7" panose="020C08030202040F0204" pitchFamily="34" charset="-122"/>
              <a:cs typeface="Hiragino Sans GB W6" charset="-122"/>
            </a:endParaRPr>
          </a:p>
        </p:txBody>
      </p:sp>
      <p:pic>
        <p:nvPicPr>
          <p:cNvPr id="86" name="图片 85">
            <a:extLst>
              <a:ext uri="{FF2B5EF4-FFF2-40B4-BE49-F238E27FC236}">
                <a16:creationId xmlns:a16="http://schemas.microsoft.com/office/drawing/2014/main" id="{8CE920FA-6E30-4122-B0A2-86C4EB9EE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5574" y="3828400"/>
            <a:ext cx="572977" cy="572977"/>
          </a:xfrm>
          <a:prstGeom prst="rect">
            <a:avLst/>
          </a:prstGeom>
        </p:spPr>
      </p:pic>
      <p:sp>
        <p:nvSpPr>
          <p:cNvPr id="92" name="矩形 91">
            <a:extLst>
              <a:ext uri="{FF2B5EF4-FFF2-40B4-BE49-F238E27FC236}">
                <a16:creationId xmlns:a16="http://schemas.microsoft.com/office/drawing/2014/main" id="{1F701A36-F3E2-437F-A52B-293C541A2DAE}"/>
              </a:ext>
            </a:extLst>
          </p:cNvPr>
          <p:cNvSpPr/>
          <p:nvPr/>
        </p:nvSpPr>
        <p:spPr>
          <a:xfrm>
            <a:off x="1878551" y="4708834"/>
            <a:ext cx="7673833" cy="400110"/>
          </a:xfrm>
          <a:prstGeom prst="rect">
            <a:avLst/>
          </a:prstGeom>
        </p:spPr>
        <p:txBody>
          <a:bodyPr wrap="square">
            <a:spAutoFit/>
          </a:bodyPr>
          <a:lstStyle/>
          <a:p>
            <a:r>
              <a:rPr lang="en-US" sz="2000" b="1" i="0" strike="noStrike" cap="none" spc="0" baseline="0" dirty="0">
                <a:solidFill>
                  <a:srgbClr val="00A2FF"/>
                </a:solidFill>
                <a:effectLst/>
                <a:latin typeface="Times New Roman"/>
                <a:ea typeface="Times New Roman"/>
                <a:cs typeface="Times New Roman"/>
              </a:rPr>
              <a:t>Big data migration tools: </a:t>
            </a:r>
            <a:r>
              <a:rPr lang="en-US" sz="2000" b="1" i="0" strike="noStrike" cap="none" spc="0" baseline="0" dirty="0">
                <a:effectLst/>
                <a:latin typeface="Times New Roman"/>
                <a:ea typeface="Times New Roman"/>
                <a:cs typeface="Times New Roman"/>
              </a:rPr>
              <a:t>HDFS_TO_COS</a:t>
            </a:r>
          </a:p>
        </p:txBody>
      </p:sp>
      <p:pic>
        <p:nvPicPr>
          <p:cNvPr id="93" name="图片 92">
            <a:extLst>
              <a:ext uri="{FF2B5EF4-FFF2-40B4-BE49-F238E27FC236}">
                <a16:creationId xmlns:a16="http://schemas.microsoft.com/office/drawing/2014/main" id="{787A88BE-9D4B-4C9A-A109-C8DDD1F1B0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8461" y="4542651"/>
            <a:ext cx="572977" cy="572977"/>
          </a:xfrm>
          <a:prstGeom prst="rect">
            <a:avLst/>
          </a:prstGeom>
        </p:spPr>
      </p:pic>
      <p:pic>
        <p:nvPicPr>
          <p:cNvPr id="94" name="图片 93">
            <a:extLst>
              <a:ext uri="{FF2B5EF4-FFF2-40B4-BE49-F238E27FC236}">
                <a16:creationId xmlns:a16="http://schemas.microsoft.com/office/drawing/2014/main" id="{385EA288-AE9C-4BF0-88C2-C9C6DEEE533E}"/>
              </a:ext>
            </a:extLst>
          </p:cNvPr>
          <p:cNvPicPr>
            <a:picLocks noChangeAspect="1"/>
          </p:cNvPicPr>
          <p:nvPr/>
        </p:nvPicPr>
        <p:blipFill>
          <a:blip r:embed="rId7"/>
          <a:stretch>
            <a:fillRect/>
          </a:stretch>
        </p:blipFill>
        <p:spPr>
          <a:xfrm>
            <a:off x="1258461" y="5405809"/>
            <a:ext cx="572977" cy="572977"/>
          </a:xfrm>
          <a:prstGeom prst="rect">
            <a:avLst/>
          </a:prstGeom>
        </p:spPr>
      </p:pic>
      <p:sp>
        <p:nvSpPr>
          <p:cNvPr id="95" name="矩形 94">
            <a:extLst>
              <a:ext uri="{FF2B5EF4-FFF2-40B4-BE49-F238E27FC236}">
                <a16:creationId xmlns:a16="http://schemas.microsoft.com/office/drawing/2014/main" id="{B0A98287-36FB-4E86-9947-EE507A0E2FB5}"/>
              </a:ext>
            </a:extLst>
          </p:cNvPr>
          <p:cNvSpPr/>
          <p:nvPr/>
        </p:nvSpPr>
        <p:spPr>
          <a:xfrm>
            <a:off x="1878550" y="5492243"/>
            <a:ext cx="7393188" cy="1006846"/>
          </a:xfrm>
          <a:prstGeom prst="rect">
            <a:avLst/>
          </a:prstGeom>
        </p:spPr>
        <p:txBody>
          <a:bodyPr wrap="square">
            <a:spAutoFit/>
          </a:bodyPr>
          <a:lstStyle/>
          <a:p>
            <a:r>
              <a:rPr lang="en-US" sz="2000" b="1" i="0" strike="noStrike" cap="none" spc="0" baseline="0" dirty="0">
                <a:solidFill>
                  <a:srgbClr val="00A2FF"/>
                </a:solidFill>
                <a:effectLst/>
                <a:latin typeface="Times New Roman"/>
                <a:ea typeface="Times New Roman"/>
                <a:cs typeface="Times New Roman"/>
              </a:rPr>
              <a:t>Offline migration tools: </a:t>
            </a:r>
            <a:r>
              <a:rPr lang="en-US" sz="2000" b="1" i="0" strike="noStrike" cap="none" spc="0" baseline="0" dirty="0">
                <a:effectLst/>
                <a:latin typeface="Times New Roman"/>
                <a:ea typeface="Times New Roman"/>
                <a:cs typeface="Times New Roman"/>
              </a:rPr>
              <a:t>CDM_M30 and CDM_L80</a:t>
            </a:r>
          </a:p>
          <a:p>
            <a:endParaRPr lang="en-US" altLang="zh-CN" sz="2000" b="1" dirty="0">
              <a:solidFill>
                <a:srgbClr val="00A2FF"/>
              </a:solidFill>
              <a:latin typeface="腾讯体 W7" panose="020C08030202040F0204" pitchFamily="34" charset="-122"/>
              <a:ea typeface="腾讯体 W7" panose="020C08030202040F0204" pitchFamily="34" charset="-122"/>
              <a:cs typeface="Hiragino Sans GB W6" charset="-122"/>
            </a:endParaRPr>
          </a:p>
          <a:p>
            <a:endParaRPr lang="zh-CN" altLang="en-US" sz="2000" b="1" dirty="0">
              <a:solidFill>
                <a:srgbClr val="00A2FF"/>
              </a:solidFill>
              <a:latin typeface="腾讯体 W7" panose="020C08030202040F0204" pitchFamily="34" charset="-122"/>
              <a:ea typeface="腾讯体 W7" panose="020C08030202040F0204" pitchFamily="34" charset="-122"/>
              <a:cs typeface="Hiragino Sans GB W6" charset="-122"/>
            </a:endParaRPr>
          </a:p>
        </p:txBody>
      </p:sp>
    </p:spTree>
    <p:extLst>
      <p:ext uri="{BB962C8B-B14F-4D97-AF65-F5344CB8AC3E}">
        <p14:creationId xmlns:p14="http://schemas.microsoft.com/office/powerpoint/2010/main" val="21185502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0AC007-9AD0-460A-B84E-4D0FAE97F0AB}"/>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3.2 Database Migration</a:t>
            </a:r>
          </a:p>
        </p:txBody>
      </p:sp>
      <p:sp>
        <p:nvSpPr>
          <p:cNvPr id="3" name="内容占位符 2">
            <a:extLst>
              <a:ext uri="{FF2B5EF4-FFF2-40B4-BE49-F238E27FC236}">
                <a16:creationId xmlns:a16="http://schemas.microsoft.com/office/drawing/2014/main" id="{7BB709BC-5ED6-445A-9C8A-9C32D6A3AB68}"/>
              </a:ext>
            </a:extLst>
          </p:cNvPr>
          <p:cNvSpPr>
            <a:spLocks noGrp="1"/>
          </p:cNvSpPr>
          <p:nvPr>
            <p:ph idx="1"/>
          </p:nvPr>
        </p:nvSpPr>
        <p:spPr/>
        <p:txBody>
          <a:bodyPr/>
          <a:lstStyle/>
          <a:p>
            <a:pPr marL="342900" indent="-342900">
              <a:buFont typeface="Wingdings" panose="05000000000000000000" pitchFamily="2" charset="2"/>
              <a:buChar char="l"/>
            </a:pPr>
            <a:r>
              <a:rPr lang="en-US" sz="2400" b="0" i="0" strike="noStrike" cap="none" spc="0" baseline="0">
                <a:solidFill>
                  <a:srgbClr val="000000"/>
                </a:solidFill>
                <a:effectLst/>
                <a:latin typeface="Times New Roman"/>
                <a:ea typeface="Times New Roman"/>
                <a:cs typeface="Times New Roman"/>
              </a:rPr>
              <a:t>Database migration scenarios</a:t>
            </a:r>
          </a:p>
          <a:p>
            <a:endParaRPr lang="zh-CN" altLang="en-US"/>
          </a:p>
        </p:txBody>
      </p:sp>
      <p:sp>
        <p:nvSpPr>
          <p:cNvPr id="4" name="Rectangle 11">
            <a:extLst>
              <a:ext uri="{FF2B5EF4-FFF2-40B4-BE49-F238E27FC236}">
                <a16:creationId xmlns:a16="http://schemas.microsoft.com/office/drawing/2014/main" id="{82B6805F-19DF-44E8-AE9C-18407DD98792}"/>
              </a:ext>
            </a:extLst>
          </p:cNvPr>
          <p:cNvSpPr/>
          <p:nvPr/>
        </p:nvSpPr>
        <p:spPr bwMode="auto">
          <a:xfrm>
            <a:off x="923581" y="2132859"/>
            <a:ext cx="2329313" cy="3692504"/>
          </a:xfrm>
          <a:prstGeom prst="rect">
            <a:avLst/>
          </a:prstGeom>
          <a:solidFill>
            <a:srgbClr val="00A2FF"/>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latin typeface="+mn-ea"/>
            </a:endParaRPr>
          </a:p>
        </p:txBody>
      </p:sp>
      <p:sp>
        <p:nvSpPr>
          <p:cNvPr id="5" name="Rectangle 12">
            <a:extLst>
              <a:ext uri="{FF2B5EF4-FFF2-40B4-BE49-F238E27FC236}">
                <a16:creationId xmlns:a16="http://schemas.microsoft.com/office/drawing/2014/main" id="{0764ADB2-B567-4DDB-9A7C-7F1E1C1EFB3D}"/>
              </a:ext>
            </a:extLst>
          </p:cNvPr>
          <p:cNvSpPr/>
          <p:nvPr/>
        </p:nvSpPr>
        <p:spPr bwMode="auto">
          <a:xfrm>
            <a:off x="999486" y="3439738"/>
            <a:ext cx="2443727" cy="501303"/>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spcBef>
                <a:spcPts val="1600"/>
              </a:spcBef>
            </a:pPr>
            <a:r>
              <a:rPr lang="en-US" sz="2000" b="0" i="0" strike="noStrike" cap="none" spc="0" baseline="0">
                <a:solidFill>
                  <a:srgbClr val="FFFFFF"/>
                </a:solidFill>
                <a:effectLst/>
                <a:latin typeface="Times New Roman"/>
                <a:ea typeface="Times New Roman"/>
                <a:cs typeface="Times New Roman"/>
              </a:rPr>
              <a:t>Cloud migration</a:t>
            </a:r>
            <a:endParaRPr lang="en-US" sz="2000">
              <a:solidFill>
                <a:schemeClr val="bg1"/>
              </a:solidFill>
              <a:latin typeface="+mn-ea"/>
              <a:cs typeface="Microsoft YaHei" charset="-122"/>
              <a:sym typeface="Lato Bold" charset="0"/>
            </a:endParaRPr>
          </a:p>
        </p:txBody>
      </p:sp>
      <p:sp>
        <p:nvSpPr>
          <p:cNvPr id="6" name="Rectangle 13">
            <a:extLst>
              <a:ext uri="{FF2B5EF4-FFF2-40B4-BE49-F238E27FC236}">
                <a16:creationId xmlns:a16="http://schemas.microsoft.com/office/drawing/2014/main" id="{25BFC1C1-C463-4F82-8CDF-39A0E1186F1F}"/>
              </a:ext>
            </a:extLst>
          </p:cNvPr>
          <p:cNvSpPr/>
          <p:nvPr/>
        </p:nvSpPr>
        <p:spPr bwMode="auto">
          <a:xfrm>
            <a:off x="1060871" y="3943794"/>
            <a:ext cx="2016651" cy="1881569"/>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a:lnSpc>
                <a:spcPts val="2200"/>
              </a:lnSpc>
            </a:pPr>
            <a:r>
              <a:rPr lang="en-US" sz="1600" b="0" i="0" strike="noStrike" cap="none" spc="0" baseline="0" dirty="0">
                <a:solidFill>
                  <a:srgbClr val="000000"/>
                </a:solidFill>
                <a:effectLst/>
                <a:latin typeface="Times New Roman"/>
                <a:ea typeface="Times New Roman"/>
                <a:cs typeface="Times New Roman"/>
              </a:rPr>
              <a:t>Data migration solutions help customers easily migrate from local IDCs to </a:t>
            </a:r>
            <a:r>
              <a:rPr lang="en-US" sz="1600" b="0" i="0" strike="noStrike" cap="none" spc="0" baseline="0" dirty="0" err="1">
                <a:solidFill>
                  <a:srgbClr val="000000"/>
                </a:solidFill>
                <a:effectLst/>
                <a:latin typeface="Times New Roman"/>
                <a:ea typeface="Times New Roman"/>
                <a:cs typeface="Times New Roman"/>
              </a:rPr>
              <a:t>TencentDB</a:t>
            </a:r>
            <a:r>
              <a:rPr lang="en-US" sz="1600" b="0" i="0" strike="noStrike" cap="none" spc="0" baseline="0" dirty="0">
                <a:solidFill>
                  <a:srgbClr val="000000"/>
                </a:solidFill>
                <a:effectLst/>
                <a:latin typeface="Times New Roman"/>
                <a:ea typeface="Times New Roman"/>
                <a:cs typeface="Times New Roman"/>
              </a:rPr>
              <a:t>.</a:t>
            </a:r>
          </a:p>
        </p:txBody>
      </p:sp>
      <p:sp>
        <p:nvSpPr>
          <p:cNvPr id="7" name="Rectangle 16">
            <a:extLst>
              <a:ext uri="{FF2B5EF4-FFF2-40B4-BE49-F238E27FC236}">
                <a16:creationId xmlns:a16="http://schemas.microsoft.com/office/drawing/2014/main" id="{2D42B16D-57A2-4187-A03A-09720C129442}"/>
              </a:ext>
            </a:extLst>
          </p:cNvPr>
          <p:cNvSpPr/>
          <p:nvPr/>
        </p:nvSpPr>
        <p:spPr bwMode="auto">
          <a:xfrm>
            <a:off x="3519118" y="2132859"/>
            <a:ext cx="2329313" cy="3684582"/>
          </a:xfrm>
          <a:prstGeom prst="rect">
            <a:avLst/>
          </a:prstGeom>
          <a:solidFill>
            <a:srgbClr val="09C6D8"/>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latin typeface="+mn-ea"/>
            </a:endParaRPr>
          </a:p>
        </p:txBody>
      </p:sp>
      <p:sp>
        <p:nvSpPr>
          <p:cNvPr id="8" name="Rectangle 21">
            <a:extLst>
              <a:ext uri="{FF2B5EF4-FFF2-40B4-BE49-F238E27FC236}">
                <a16:creationId xmlns:a16="http://schemas.microsoft.com/office/drawing/2014/main" id="{E7CFF60C-E8E0-4279-881D-5C656BC93260}"/>
              </a:ext>
            </a:extLst>
          </p:cNvPr>
          <p:cNvSpPr/>
          <p:nvPr/>
        </p:nvSpPr>
        <p:spPr bwMode="auto">
          <a:xfrm>
            <a:off x="6114655" y="2116620"/>
            <a:ext cx="2329313" cy="3684581"/>
          </a:xfrm>
          <a:prstGeom prst="rect">
            <a:avLst/>
          </a:prstGeom>
          <a:solidFill>
            <a:srgbClr val="00A2FF"/>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latin typeface="+mn-ea"/>
            </a:endParaRPr>
          </a:p>
        </p:txBody>
      </p:sp>
      <p:sp>
        <p:nvSpPr>
          <p:cNvPr id="9" name="Rectangle 16">
            <a:extLst>
              <a:ext uri="{FF2B5EF4-FFF2-40B4-BE49-F238E27FC236}">
                <a16:creationId xmlns:a16="http://schemas.microsoft.com/office/drawing/2014/main" id="{D43C2428-7205-44E2-AA2E-756EDF1D9A18}"/>
              </a:ext>
            </a:extLst>
          </p:cNvPr>
          <p:cNvSpPr/>
          <p:nvPr/>
        </p:nvSpPr>
        <p:spPr bwMode="auto">
          <a:xfrm>
            <a:off x="8710192" y="2146201"/>
            <a:ext cx="2329313" cy="3444382"/>
          </a:xfrm>
          <a:prstGeom prst="rect">
            <a:avLst/>
          </a:prstGeom>
          <a:solidFill>
            <a:srgbClr val="09C6D8"/>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latin typeface="+mn-ea"/>
            </a:endParaRPr>
          </a:p>
        </p:txBody>
      </p:sp>
      <p:pic>
        <p:nvPicPr>
          <p:cNvPr id="10" name="图片 9">
            <a:extLst>
              <a:ext uri="{FF2B5EF4-FFF2-40B4-BE49-F238E27FC236}">
                <a16:creationId xmlns:a16="http://schemas.microsoft.com/office/drawing/2014/main" id="{F6E4FF9A-952E-433F-B688-8C26C5173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258" y="2223557"/>
            <a:ext cx="1137104" cy="1137104"/>
          </a:xfrm>
          <a:prstGeom prst="rect">
            <a:avLst/>
          </a:prstGeom>
        </p:spPr>
      </p:pic>
      <p:pic>
        <p:nvPicPr>
          <p:cNvPr id="11" name="图片 10">
            <a:extLst>
              <a:ext uri="{FF2B5EF4-FFF2-40B4-BE49-F238E27FC236}">
                <a16:creationId xmlns:a16="http://schemas.microsoft.com/office/drawing/2014/main" id="{9C5D4D85-420F-4B28-95A7-60CFC285E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400" y="2284349"/>
            <a:ext cx="1016142" cy="1016142"/>
          </a:xfrm>
          <a:prstGeom prst="rect">
            <a:avLst/>
          </a:prstGeom>
        </p:spPr>
      </p:pic>
      <p:pic>
        <p:nvPicPr>
          <p:cNvPr id="12" name="图片 11">
            <a:extLst>
              <a:ext uri="{FF2B5EF4-FFF2-40B4-BE49-F238E27FC236}">
                <a16:creationId xmlns:a16="http://schemas.microsoft.com/office/drawing/2014/main" id="{ECF10026-5130-48A7-8957-48E5DED2D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6900" y="2364453"/>
            <a:ext cx="981631" cy="981631"/>
          </a:xfrm>
          <a:prstGeom prst="rect">
            <a:avLst/>
          </a:prstGeom>
        </p:spPr>
      </p:pic>
      <p:pic>
        <p:nvPicPr>
          <p:cNvPr id="13" name="图片 12">
            <a:extLst>
              <a:ext uri="{FF2B5EF4-FFF2-40B4-BE49-F238E27FC236}">
                <a16:creationId xmlns:a16="http://schemas.microsoft.com/office/drawing/2014/main" id="{5CE9BFD8-5A73-4DBA-8EE3-E8B903D250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2435" y="2282939"/>
            <a:ext cx="986486" cy="986486"/>
          </a:xfrm>
          <a:prstGeom prst="rect">
            <a:avLst/>
          </a:prstGeom>
        </p:spPr>
      </p:pic>
      <p:sp>
        <p:nvSpPr>
          <p:cNvPr id="14" name="Rectangle 12">
            <a:extLst>
              <a:ext uri="{FF2B5EF4-FFF2-40B4-BE49-F238E27FC236}">
                <a16:creationId xmlns:a16="http://schemas.microsoft.com/office/drawing/2014/main" id="{A1C5E09E-3C17-4735-AFA4-354E8DAEA5DC}"/>
              </a:ext>
            </a:extLst>
          </p:cNvPr>
          <p:cNvSpPr/>
          <p:nvPr/>
        </p:nvSpPr>
        <p:spPr bwMode="auto">
          <a:xfrm>
            <a:off x="3586111" y="3451362"/>
            <a:ext cx="2443727" cy="501303"/>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spcBef>
                <a:spcPts val="1600"/>
              </a:spcBef>
            </a:pPr>
            <a:r>
              <a:rPr lang="en-US" sz="2000" b="0" i="0" strike="noStrike" cap="none" spc="0" baseline="0" dirty="0">
                <a:solidFill>
                  <a:srgbClr val="FFFFFF"/>
                </a:solidFill>
                <a:effectLst/>
                <a:latin typeface="Times New Roman"/>
                <a:ea typeface="Times New Roman"/>
                <a:cs typeface="Times New Roman"/>
              </a:rPr>
              <a:t>Data disaster recovery migration</a:t>
            </a:r>
            <a:endParaRPr lang="en-US" sz="2000" dirty="0">
              <a:solidFill>
                <a:srgbClr val="FFFFFF"/>
              </a:solidFill>
              <a:latin typeface="+mn-ea"/>
              <a:cs typeface="Microsoft YaHei" charset="-122"/>
              <a:sym typeface="Lato Bold" charset="0"/>
            </a:endParaRPr>
          </a:p>
        </p:txBody>
      </p:sp>
      <p:sp>
        <p:nvSpPr>
          <p:cNvPr id="15" name="Rectangle 13">
            <a:extLst>
              <a:ext uri="{FF2B5EF4-FFF2-40B4-BE49-F238E27FC236}">
                <a16:creationId xmlns:a16="http://schemas.microsoft.com/office/drawing/2014/main" id="{EED83884-D047-4E23-AFEB-749D3B74C88F}"/>
              </a:ext>
            </a:extLst>
          </p:cNvPr>
          <p:cNvSpPr/>
          <p:nvPr/>
        </p:nvSpPr>
        <p:spPr bwMode="auto">
          <a:xfrm>
            <a:off x="3621183" y="4179812"/>
            <a:ext cx="2132548" cy="1881569"/>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1600" b="0" i="0" strike="noStrike" cap="none" spc="0" baseline="0" dirty="0">
                <a:solidFill>
                  <a:srgbClr val="000000"/>
                </a:solidFill>
                <a:effectLst/>
                <a:latin typeface="Times New Roman"/>
                <a:ea typeface="Times New Roman"/>
                <a:cs typeface="Times New Roman"/>
              </a:rPr>
              <a:t>In all kinds of businesses, data disaster recovery has always been mentioned and focused on.</a:t>
            </a:r>
          </a:p>
        </p:txBody>
      </p:sp>
      <p:sp>
        <p:nvSpPr>
          <p:cNvPr id="16" name="Rectangle 12">
            <a:extLst>
              <a:ext uri="{FF2B5EF4-FFF2-40B4-BE49-F238E27FC236}">
                <a16:creationId xmlns:a16="http://schemas.microsoft.com/office/drawing/2014/main" id="{C5A91EE0-C979-4200-BB09-C984FB6CA2A5}"/>
              </a:ext>
            </a:extLst>
          </p:cNvPr>
          <p:cNvSpPr/>
          <p:nvPr/>
        </p:nvSpPr>
        <p:spPr bwMode="auto">
          <a:xfrm>
            <a:off x="6209270" y="3161869"/>
            <a:ext cx="2443727" cy="501303"/>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spcBef>
                <a:spcPts val="1600"/>
              </a:spcBef>
            </a:pPr>
            <a:r>
              <a:rPr lang="en-US" sz="2000" b="0" i="0" strike="noStrike" cap="none" spc="0" baseline="0" dirty="0">
                <a:solidFill>
                  <a:srgbClr val="FFFFFF"/>
                </a:solidFill>
                <a:effectLst/>
                <a:latin typeface="Times New Roman"/>
                <a:ea typeface="Times New Roman"/>
                <a:cs typeface="Times New Roman"/>
              </a:rPr>
              <a:t>Cross-region deployment migration</a:t>
            </a:r>
            <a:endParaRPr lang="en-US" sz="2000" dirty="0">
              <a:solidFill>
                <a:schemeClr val="bg1"/>
              </a:solidFill>
              <a:latin typeface="+mn-ea"/>
              <a:cs typeface="Microsoft YaHei" charset="-122"/>
              <a:sym typeface="Lato Bold" charset="0"/>
            </a:endParaRPr>
          </a:p>
        </p:txBody>
      </p:sp>
      <p:sp>
        <p:nvSpPr>
          <p:cNvPr id="17" name="Rectangle 13">
            <a:extLst>
              <a:ext uri="{FF2B5EF4-FFF2-40B4-BE49-F238E27FC236}">
                <a16:creationId xmlns:a16="http://schemas.microsoft.com/office/drawing/2014/main" id="{2054F074-4D75-4ACC-8B38-09ADD9B9E936}"/>
              </a:ext>
            </a:extLst>
          </p:cNvPr>
          <p:cNvSpPr/>
          <p:nvPr/>
        </p:nvSpPr>
        <p:spPr bwMode="auto">
          <a:xfrm>
            <a:off x="6197174" y="3800302"/>
            <a:ext cx="2262428" cy="1881569"/>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a:lnSpc>
                <a:spcPts val="2200"/>
              </a:lnSpc>
            </a:pPr>
            <a:r>
              <a:rPr lang="en-US" sz="1400" b="0" i="0" strike="noStrike" cap="none" spc="0" baseline="0" dirty="0">
                <a:solidFill>
                  <a:srgbClr val="000000"/>
                </a:solidFill>
                <a:effectLst/>
                <a:latin typeface="Times New Roman"/>
                <a:ea typeface="Times New Roman"/>
                <a:cs typeface="Times New Roman"/>
              </a:rPr>
              <a:t>For customers with widely distributed businesses, if database instances are deployed in only one region, applications in other regions need to access the data over a long distance.</a:t>
            </a:r>
          </a:p>
        </p:txBody>
      </p:sp>
      <p:sp>
        <p:nvSpPr>
          <p:cNvPr id="18" name="Rectangle 12">
            <a:extLst>
              <a:ext uri="{FF2B5EF4-FFF2-40B4-BE49-F238E27FC236}">
                <a16:creationId xmlns:a16="http://schemas.microsoft.com/office/drawing/2014/main" id="{E2701FC2-9DF6-4809-ABDF-675772BF1D41}"/>
              </a:ext>
            </a:extLst>
          </p:cNvPr>
          <p:cNvSpPr/>
          <p:nvPr/>
        </p:nvSpPr>
        <p:spPr bwMode="auto">
          <a:xfrm>
            <a:off x="8818908" y="3429000"/>
            <a:ext cx="2443727" cy="501303"/>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spcBef>
                <a:spcPts val="1600"/>
              </a:spcBef>
            </a:pPr>
            <a:r>
              <a:rPr lang="en-US" sz="2000" b="0" i="0" strike="noStrike" cap="none" spc="0" baseline="0">
                <a:solidFill>
                  <a:srgbClr val="FFFFFF"/>
                </a:solidFill>
                <a:effectLst/>
                <a:latin typeface="Times New Roman"/>
                <a:ea typeface="Times New Roman"/>
                <a:cs typeface="Times New Roman"/>
              </a:rPr>
              <a:t>Hybrid cloud business support</a:t>
            </a:r>
            <a:endParaRPr lang="en-US" sz="2000">
              <a:solidFill>
                <a:srgbClr val="FFFFFF"/>
              </a:solidFill>
              <a:latin typeface="+mn-ea"/>
              <a:cs typeface="Microsoft YaHei" charset="-122"/>
              <a:sym typeface="Lato Bold" charset="0"/>
            </a:endParaRPr>
          </a:p>
        </p:txBody>
      </p:sp>
      <p:sp>
        <p:nvSpPr>
          <p:cNvPr id="19" name="Rectangle 13">
            <a:extLst>
              <a:ext uri="{FF2B5EF4-FFF2-40B4-BE49-F238E27FC236}">
                <a16:creationId xmlns:a16="http://schemas.microsoft.com/office/drawing/2014/main" id="{3E9DCE47-BA02-4EE1-8D3D-EEF9BB859EDE}"/>
              </a:ext>
            </a:extLst>
          </p:cNvPr>
          <p:cNvSpPr/>
          <p:nvPr/>
        </p:nvSpPr>
        <p:spPr bwMode="auto">
          <a:xfrm>
            <a:off x="8856725" y="4179026"/>
            <a:ext cx="2078260" cy="1881569"/>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1400" b="0" i="0" strike="noStrike" cap="none" spc="0" baseline="0" dirty="0">
                <a:solidFill>
                  <a:srgbClr val="000000"/>
                </a:solidFill>
                <a:effectLst/>
                <a:latin typeface="Times New Roman"/>
                <a:ea typeface="Times New Roman"/>
                <a:cs typeface="Times New Roman"/>
              </a:rPr>
              <a:t>Rapid business growth requires more IT resources for support; however, the corresponding resources and talents cannot be available in a short period of time.</a:t>
            </a:r>
          </a:p>
        </p:txBody>
      </p:sp>
      <p:sp>
        <p:nvSpPr>
          <p:cNvPr id="20" name="Rectangle 11">
            <a:extLst>
              <a:ext uri="{FF2B5EF4-FFF2-40B4-BE49-F238E27FC236}">
                <a16:creationId xmlns:a16="http://schemas.microsoft.com/office/drawing/2014/main" id="{9EC24178-1A56-469A-B2FB-67B5E0F2193F}"/>
              </a:ext>
            </a:extLst>
          </p:cNvPr>
          <p:cNvSpPr/>
          <p:nvPr/>
        </p:nvSpPr>
        <p:spPr bwMode="auto">
          <a:xfrm>
            <a:off x="1849892" y="2146201"/>
            <a:ext cx="1379000" cy="1273297"/>
          </a:xfrm>
          <a:prstGeom prst="rect">
            <a:avLst/>
          </a:prstGeom>
          <a:solidFill>
            <a:srgbClr val="00A2FF">
              <a:alpha val="40000"/>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latin typeface="+mn-ea"/>
            </a:endParaRPr>
          </a:p>
        </p:txBody>
      </p:sp>
      <p:sp>
        <p:nvSpPr>
          <p:cNvPr id="21" name="Rectangle 11">
            <a:extLst>
              <a:ext uri="{FF2B5EF4-FFF2-40B4-BE49-F238E27FC236}">
                <a16:creationId xmlns:a16="http://schemas.microsoft.com/office/drawing/2014/main" id="{DE59CA21-4DA4-4519-BC53-9A636F18BA05}"/>
              </a:ext>
            </a:extLst>
          </p:cNvPr>
          <p:cNvSpPr/>
          <p:nvPr/>
        </p:nvSpPr>
        <p:spPr bwMode="auto">
          <a:xfrm>
            <a:off x="7064968" y="2139224"/>
            <a:ext cx="1379000" cy="1273297"/>
          </a:xfrm>
          <a:prstGeom prst="rect">
            <a:avLst/>
          </a:prstGeom>
          <a:solidFill>
            <a:srgbClr val="00A2FF">
              <a:alpha val="40000"/>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latin typeface="+mn-ea"/>
            </a:endParaRPr>
          </a:p>
        </p:txBody>
      </p:sp>
      <p:sp>
        <p:nvSpPr>
          <p:cNvPr id="22" name="Rectangle 11">
            <a:extLst>
              <a:ext uri="{FF2B5EF4-FFF2-40B4-BE49-F238E27FC236}">
                <a16:creationId xmlns:a16="http://schemas.microsoft.com/office/drawing/2014/main" id="{785F029E-F51A-4899-81C9-BEDD16C96765}"/>
              </a:ext>
            </a:extLst>
          </p:cNvPr>
          <p:cNvSpPr/>
          <p:nvPr/>
        </p:nvSpPr>
        <p:spPr bwMode="auto">
          <a:xfrm>
            <a:off x="4351447" y="2155462"/>
            <a:ext cx="1379000" cy="1273297"/>
          </a:xfrm>
          <a:prstGeom prst="rect">
            <a:avLst/>
          </a:prstGeom>
          <a:solidFill>
            <a:srgbClr val="09C6D8">
              <a:alpha val="35294"/>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latin typeface="+mn-ea"/>
            </a:endParaRPr>
          </a:p>
        </p:txBody>
      </p:sp>
      <p:sp>
        <p:nvSpPr>
          <p:cNvPr id="23" name="Rectangle 11">
            <a:extLst>
              <a:ext uri="{FF2B5EF4-FFF2-40B4-BE49-F238E27FC236}">
                <a16:creationId xmlns:a16="http://schemas.microsoft.com/office/drawing/2014/main" id="{F78C3C01-0D56-470C-8D09-AF0AB4C2A0FB}"/>
              </a:ext>
            </a:extLst>
          </p:cNvPr>
          <p:cNvSpPr/>
          <p:nvPr/>
        </p:nvSpPr>
        <p:spPr bwMode="auto">
          <a:xfrm>
            <a:off x="9603310" y="2155460"/>
            <a:ext cx="1379000" cy="1273297"/>
          </a:xfrm>
          <a:prstGeom prst="rect">
            <a:avLst/>
          </a:prstGeom>
          <a:solidFill>
            <a:srgbClr val="09C6D8">
              <a:alpha val="35294"/>
            </a:srgbClr>
          </a:solidFill>
          <a:ln w="25400" cap="flat">
            <a:solidFill>
              <a:schemeClr val="tx1">
                <a:alpha val="0"/>
              </a:schemeClr>
            </a:solidFill>
            <a:prstDash val="solid"/>
            <a:miter lim="800000"/>
            <a:headEnd type="none" w="med" len="med"/>
            <a:tailEnd type="none" w="med" len="med"/>
          </a:ln>
        </p:spPr>
        <p:txBody>
          <a:bodyPr lIns="0" tIns="0" rIns="0" bIns="0"/>
          <a:lstStyle/>
          <a:p>
            <a:endParaRPr lang="es-ES" sz="5600">
              <a:latin typeface="+mn-ea"/>
            </a:endParaRPr>
          </a:p>
        </p:txBody>
      </p:sp>
    </p:spTree>
    <p:extLst>
      <p:ext uri="{BB962C8B-B14F-4D97-AF65-F5344CB8AC3E}">
        <p14:creationId xmlns:p14="http://schemas.microsoft.com/office/powerpoint/2010/main" val="56417911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7BDA5-7BCA-46D4-ADA1-91CD5A9DF26F}"/>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3.2 Database Migration (continued)</a:t>
            </a:r>
          </a:p>
        </p:txBody>
      </p:sp>
      <p:sp>
        <p:nvSpPr>
          <p:cNvPr id="3" name="内容占位符 2">
            <a:extLst>
              <a:ext uri="{FF2B5EF4-FFF2-40B4-BE49-F238E27FC236}">
                <a16:creationId xmlns:a16="http://schemas.microsoft.com/office/drawing/2014/main" id="{CDB19644-2D97-432F-B165-91ABE7177398}"/>
              </a:ext>
            </a:extLst>
          </p:cNvPr>
          <p:cNvSpPr>
            <a:spLocks noGrp="1"/>
          </p:cNvSpPr>
          <p:nvPr>
            <p:ph idx="1"/>
          </p:nvPr>
        </p:nvSpPr>
        <p:spPr>
          <a:xfrm>
            <a:off x="838201" y="1034028"/>
            <a:ext cx="10658399" cy="5040559"/>
          </a:xfrm>
        </p:spPr>
        <p:txBody>
          <a:bodyPr/>
          <a:lstStyle/>
          <a:p>
            <a:pPr marL="342900" indent="-342900">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Database migration methods</a:t>
            </a:r>
          </a:p>
        </p:txBody>
      </p:sp>
      <p:sp>
        <p:nvSpPr>
          <p:cNvPr id="4" name="矩形 3">
            <a:extLst>
              <a:ext uri="{FF2B5EF4-FFF2-40B4-BE49-F238E27FC236}">
                <a16:creationId xmlns:a16="http://schemas.microsoft.com/office/drawing/2014/main" id="{37386864-CEE4-474D-8F77-3C187C7D95A8}"/>
              </a:ext>
            </a:extLst>
          </p:cNvPr>
          <p:cNvSpPr/>
          <p:nvPr/>
        </p:nvSpPr>
        <p:spPr>
          <a:xfrm>
            <a:off x="432106" y="3312632"/>
            <a:ext cx="1318876" cy="1366304"/>
          </a:xfrm>
          <a:prstGeom prst="rect">
            <a:avLst/>
          </a:prstGeom>
          <a:solidFill>
            <a:srgbClr val="1279A9"/>
          </a:solidFill>
          <a:ln>
            <a:solidFill>
              <a:srgbClr val="2A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Hiragino Sans GB W3" charset="-122"/>
              <a:ea typeface="Hiragino Sans GB W3" charset="-122"/>
              <a:cs typeface="Hiragino Sans GB W3" charset="-122"/>
            </a:endParaRPr>
          </a:p>
        </p:txBody>
      </p:sp>
      <p:sp>
        <p:nvSpPr>
          <p:cNvPr id="5" name="矩形标注 51">
            <a:extLst>
              <a:ext uri="{FF2B5EF4-FFF2-40B4-BE49-F238E27FC236}">
                <a16:creationId xmlns:a16="http://schemas.microsoft.com/office/drawing/2014/main" id="{7E81E47D-41A8-4F2B-A42F-3235BE2DA4A5}"/>
              </a:ext>
            </a:extLst>
          </p:cNvPr>
          <p:cNvSpPr/>
          <p:nvPr/>
        </p:nvSpPr>
        <p:spPr bwMode="auto">
          <a:xfrm>
            <a:off x="1733964" y="2413444"/>
            <a:ext cx="3114987" cy="1265315"/>
          </a:xfrm>
          <a:prstGeom prst="wedgeRectCallout">
            <a:avLst>
              <a:gd name="adj1" fmla="val -4176"/>
              <a:gd name="adj2" fmla="val 89500"/>
            </a:avLst>
          </a:prstGeom>
          <a:solidFill>
            <a:schemeClr val="accent4">
              <a:lumMod val="20000"/>
              <a:lumOff val="80000"/>
              <a:alpha val="32941"/>
            </a:schemeClr>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u="none" strike="noStrike" cap="none" normalizeH="0" baseline="0">
              <a:ln>
                <a:noFill/>
              </a:ln>
              <a:solidFill>
                <a:schemeClr val="tx1"/>
              </a:solidFill>
              <a:effectLst/>
              <a:latin typeface="Hiragino Sans GB W3" charset="-122"/>
              <a:ea typeface="Hiragino Sans GB W3" charset="-122"/>
              <a:cs typeface="Hiragino Sans GB W3" charset="-122"/>
            </a:endParaRPr>
          </a:p>
        </p:txBody>
      </p:sp>
      <p:sp>
        <p:nvSpPr>
          <p:cNvPr id="6" name="矩形 5">
            <a:extLst>
              <a:ext uri="{FF2B5EF4-FFF2-40B4-BE49-F238E27FC236}">
                <a16:creationId xmlns:a16="http://schemas.microsoft.com/office/drawing/2014/main" id="{BF88B4F9-E6C0-4173-B5AC-DBF731646FC3}"/>
              </a:ext>
            </a:extLst>
          </p:cNvPr>
          <p:cNvSpPr/>
          <p:nvPr/>
        </p:nvSpPr>
        <p:spPr>
          <a:xfrm>
            <a:off x="1886186" y="1645682"/>
            <a:ext cx="3226711" cy="640720"/>
          </a:xfrm>
          <a:prstGeom prst="rect">
            <a:avLst/>
          </a:prstGeom>
        </p:spPr>
        <p:txBody>
          <a:bodyPr wrap="none">
            <a:spAutoFit/>
          </a:bodyPr>
          <a:lstStyle/>
          <a:p>
            <a:pPr>
              <a:lnSpc>
                <a:spcPct val="150000"/>
              </a:lnSpc>
            </a:pPr>
            <a:r>
              <a:rPr lang="en-US" sz="2400" b="1" i="0" strike="noStrike" cap="none" spc="0" baseline="0" dirty="0">
                <a:solidFill>
                  <a:srgbClr val="0070C0"/>
                </a:solidFill>
                <a:effectLst/>
                <a:latin typeface="Times New Roman"/>
                <a:ea typeface="Times New Roman"/>
                <a:cs typeface="Times New Roman"/>
              </a:rPr>
              <a:t>Manual migration</a:t>
            </a:r>
            <a:endParaRPr lang="en-US" altLang="zh-CN" sz="2400" b="1" dirty="0">
              <a:solidFill>
                <a:srgbClr val="0070C0"/>
              </a:solidFill>
              <a:latin typeface="Microsoft YaHei" charset="-122"/>
              <a:ea typeface="Microsoft YaHei" charset="-122"/>
              <a:cs typeface="Microsoft YaHei" charset="-122"/>
            </a:endParaRPr>
          </a:p>
        </p:txBody>
      </p:sp>
      <p:sp>
        <p:nvSpPr>
          <p:cNvPr id="7" name="矩形 6">
            <a:extLst>
              <a:ext uri="{FF2B5EF4-FFF2-40B4-BE49-F238E27FC236}">
                <a16:creationId xmlns:a16="http://schemas.microsoft.com/office/drawing/2014/main" id="{C63505BB-EA3E-4E23-846B-C255B95123FE}"/>
              </a:ext>
            </a:extLst>
          </p:cNvPr>
          <p:cNvSpPr/>
          <p:nvPr/>
        </p:nvSpPr>
        <p:spPr>
          <a:xfrm>
            <a:off x="1733964" y="2508051"/>
            <a:ext cx="3825897" cy="732252"/>
          </a:xfrm>
          <a:prstGeom prst="rect">
            <a:avLst/>
          </a:prstGeom>
        </p:spPr>
        <p:txBody>
          <a:bodyPr wrap="none">
            <a:spAutoFit/>
          </a:bodyPr>
          <a:lstStyle/>
          <a:p>
            <a:pPr lvl="0"/>
            <a:r>
              <a:rPr lang="en-US" sz="1400" b="0" i="0" strike="noStrike" cap="none" spc="0" baseline="0" dirty="0">
                <a:solidFill>
                  <a:srgbClr val="000000"/>
                </a:solidFill>
                <a:effectLst/>
                <a:latin typeface="Times New Roman"/>
                <a:ea typeface="Times New Roman"/>
                <a:cs typeface="Times New Roman"/>
              </a:rPr>
              <a:t>1. Migration during scheduled downtime</a:t>
            </a:r>
            <a:endParaRPr lang="en-US" altLang="zh-CN" sz="1400" dirty="0">
              <a:latin typeface="Microsoft YaHei" charset="-122"/>
              <a:ea typeface="Microsoft YaHei" charset="-122"/>
              <a:cs typeface="Microsoft YaHei" charset="-122"/>
            </a:endParaRPr>
          </a:p>
          <a:p>
            <a:pPr lvl="0"/>
            <a:r>
              <a:rPr lang="en-US" sz="1400" b="0" i="0" strike="noStrike" cap="none" spc="0" baseline="0" dirty="0">
                <a:solidFill>
                  <a:srgbClr val="000000"/>
                </a:solidFill>
                <a:effectLst/>
                <a:latin typeface="Times New Roman"/>
                <a:ea typeface="Times New Roman"/>
                <a:cs typeface="Times New Roman"/>
              </a:rPr>
              <a:t>2. Migration with proprietary tools</a:t>
            </a:r>
            <a:endParaRPr lang="en-US" altLang="zh-CN" sz="1400" dirty="0">
              <a:latin typeface="Microsoft YaHei" charset="-122"/>
              <a:ea typeface="Microsoft YaHei" charset="-122"/>
              <a:cs typeface="Microsoft YaHei" charset="-122"/>
            </a:endParaRPr>
          </a:p>
          <a:p>
            <a:pPr lvl="0"/>
            <a:r>
              <a:rPr lang="en-US" sz="1400" b="0" i="0" strike="noStrike" cap="none" spc="0" baseline="0" dirty="0">
                <a:solidFill>
                  <a:srgbClr val="000000"/>
                </a:solidFill>
                <a:effectLst/>
                <a:latin typeface="Times New Roman"/>
                <a:ea typeface="Times New Roman"/>
                <a:cs typeface="Times New Roman"/>
              </a:rPr>
              <a:t>3. Migration with middleware</a:t>
            </a:r>
            <a:endParaRPr lang="en-US" altLang="zh-CN" sz="1400" dirty="0">
              <a:latin typeface="Microsoft YaHei" charset="-122"/>
              <a:ea typeface="Microsoft YaHei" charset="-122"/>
              <a:cs typeface="Microsoft YaHei" charset="-122"/>
            </a:endParaRPr>
          </a:p>
        </p:txBody>
      </p:sp>
      <p:sp>
        <p:nvSpPr>
          <p:cNvPr id="8" name="矩形 7">
            <a:extLst>
              <a:ext uri="{FF2B5EF4-FFF2-40B4-BE49-F238E27FC236}">
                <a16:creationId xmlns:a16="http://schemas.microsoft.com/office/drawing/2014/main" id="{141A8E39-09C3-41BB-A96F-513831F19F74}"/>
              </a:ext>
            </a:extLst>
          </p:cNvPr>
          <p:cNvSpPr/>
          <p:nvPr/>
        </p:nvSpPr>
        <p:spPr>
          <a:xfrm>
            <a:off x="3861649" y="3312632"/>
            <a:ext cx="1318876" cy="1418627"/>
          </a:xfrm>
          <a:prstGeom prst="rect">
            <a:avLst/>
          </a:prstGeom>
          <a:solidFill>
            <a:srgbClr val="1279A9"/>
          </a:solidFill>
          <a:ln>
            <a:solidFill>
              <a:srgbClr val="2A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Hiragino Sans GB W3" charset="-122"/>
              <a:ea typeface="Hiragino Sans GB W3" charset="-122"/>
              <a:cs typeface="Hiragino Sans GB W3" charset="-122"/>
            </a:endParaRPr>
          </a:p>
        </p:txBody>
      </p:sp>
      <p:sp>
        <p:nvSpPr>
          <p:cNvPr id="9" name="矩形 8">
            <a:extLst>
              <a:ext uri="{FF2B5EF4-FFF2-40B4-BE49-F238E27FC236}">
                <a16:creationId xmlns:a16="http://schemas.microsoft.com/office/drawing/2014/main" id="{F9345B78-D7E7-4DAD-A693-ABABB3A35189}"/>
              </a:ext>
            </a:extLst>
          </p:cNvPr>
          <p:cNvSpPr/>
          <p:nvPr/>
        </p:nvSpPr>
        <p:spPr>
          <a:xfrm>
            <a:off x="600122" y="4639671"/>
            <a:ext cx="1104251" cy="499367"/>
          </a:xfrm>
          <a:prstGeom prst="rect">
            <a:avLst/>
          </a:prstGeom>
        </p:spPr>
        <p:txBody>
          <a:bodyPr wrap="square">
            <a:spAutoFit/>
          </a:bodyPr>
          <a:lstStyle/>
          <a:p>
            <a:pPr>
              <a:lnSpc>
                <a:spcPct val="150000"/>
              </a:lnSpc>
            </a:pPr>
            <a:r>
              <a:rPr lang="en-US" sz="2000" b="0" i="0" strike="noStrike" cap="none" spc="0" baseline="0" dirty="0">
                <a:solidFill>
                  <a:srgbClr val="000000"/>
                </a:solidFill>
                <a:effectLst/>
                <a:latin typeface="Times New Roman"/>
                <a:ea typeface="Times New Roman"/>
                <a:cs typeface="Times New Roman"/>
              </a:rPr>
              <a:t>Source</a:t>
            </a:r>
            <a:endParaRPr lang="en-US" altLang="zh-CN" sz="2000" dirty="0">
              <a:latin typeface="Microsoft YaHei" charset="-122"/>
              <a:ea typeface="Microsoft YaHei" charset="-122"/>
              <a:cs typeface="Microsoft YaHei" charset="-122"/>
            </a:endParaRPr>
          </a:p>
        </p:txBody>
      </p:sp>
      <p:sp>
        <p:nvSpPr>
          <p:cNvPr id="10" name="矩形 9">
            <a:extLst>
              <a:ext uri="{FF2B5EF4-FFF2-40B4-BE49-F238E27FC236}">
                <a16:creationId xmlns:a16="http://schemas.microsoft.com/office/drawing/2014/main" id="{B1D15161-2413-4289-B2A4-C3E55056E527}"/>
              </a:ext>
            </a:extLst>
          </p:cNvPr>
          <p:cNvSpPr/>
          <p:nvPr/>
        </p:nvSpPr>
        <p:spPr>
          <a:xfrm>
            <a:off x="4052007" y="4678936"/>
            <a:ext cx="847366" cy="499367"/>
          </a:xfrm>
          <a:prstGeom prst="rect">
            <a:avLst/>
          </a:prstGeom>
        </p:spPr>
        <p:txBody>
          <a:bodyPr wrap="square">
            <a:spAutoFit/>
          </a:bodyPr>
          <a:lstStyle/>
          <a:p>
            <a:pPr>
              <a:lnSpc>
                <a:spcPct val="150000"/>
              </a:lnSpc>
            </a:pPr>
            <a:r>
              <a:rPr lang="en-US" sz="2000" b="0" i="0" strike="noStrike" cap="none" spc="0" baseline="0" dirty="0">
                <a:solidFill>
                  <a:srgbClr val="000000"/>
                </a:solidFill>
                <a:effectLst/>
                <a:latin typeface="Times New Roman"/>
                <a:ea typeface="Times New Roman"/>
                <a:cs typeface="Times New Roman"/>
              </a:rPr>
              <a:t>Target</a:t>
            </a:r>
            <a:endParaRPr lang="en-US" altLang="zh-CN" sz="2000" dirty="0">
              <a:latin typeface="Microsoft YaHei" charset="-122"/>
              <a:ea typeface="Microsoft YaHei" charset="-122"/>
              <a:cs typeface="Microsoft YaHei" charset="-122"/>
            </a:endParaRPr>
          </a:p>
        </p:txBody>
      </p:sp>
      <p:cxnSp>
        <p:nvCxnSpPr>
          <p:cNvPr id="11" name="直线箭头连接符 15">
            <a:extLst>
              <a:ext uri="{FF2B5EF4-FFF2-40B4-BE49-F238E27FC236}">
                <a16:creationId xmlns:a16="http://schemas.microsoft.com/office/drawing/2014/main" id="{BBB101E7-2CB5-4E89-A818-D1834D40415A}"/>
              </a:ext>
            </a:extLst>
          </p:cNvPr>
          <p:cNvCxnSpPr/>
          <p:nvPr/>
        </p:nvCxnSpPr>
        <p:spPr>
          <a:xfrm>
            <a:off x="1858908" y="4126923"/>
            <a:ext cx="1949825" cy="1561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12" name="图片 11">
            <a:extLst>
              <a:ext uri="{FF2B5EF4-FFF2-40B4-BE49-F238E27FC236}">
                <a16:creationId xmlns:a16="http://schemas.microsoft.com/office/drawing/2014/main" id="{14B9FC3C-B50C-4C18-AA53-6343A1773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007" y="3413612"/>
            <a:ext cx="974073" cy="974073"/>
          </a:xfrm>
          <a:prstGeom prst="rect">
            <a:avLst/>
          </a:prstGeom>
        </p:spPr>
      </p:pic>
      <p:pic>
        <p:nvPicPr>
          <p:cNvPr id="13" name="图片 12">
            <a:extLst>
              <a:ext uri="{FF2B5EF4-FFF2-40B4-BE49-F238E27FC236}">
                <a16:creationId xmlns:a16="http://schemas.microsoft.com/office/drawing/2014/main" id="{9C855CFC-0AD7-4683-B852-EA720CBEC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242" y="3458410"/>
            <a:ext cx="786167" cy="786167"/>
          </a:xfrm>
          <a:prstGeom prst="rect">
            <a:avLst/>
          </a:prstGeom>
        </p:spPr>
      </p:pic>
      <p:sp>
        <p:nvSpPr>
          <p:cNvPr id="14" name="矩形 13">
            <a:extLst>
              <a:ext uri="{FF2B5EF4-FFF2-40B4-BE49-F238E27FC236}">
                <a16:creationId xmlns:a16="http://schemas.microsoft.com/office/drawing/2014/main" id="{EF63C996-E597-4669-8EC8-D1ACE0A118B1}"/>
              </a:ext>
            </a:extLst>
          </p:cNvPr>
          <p:cNvSpPr/>
          <p:nvPr/>
        </p:nvSpPr>
        <p:spPr>
          <a:xfrm>
            <a:off x="7253143" y="1679050"/>
            <a:ext cx="3490600" cy="640720"/>
          </a:xfrm>
          <a:prstGeom prst="rect">
            <a:avLst/>
          </a:prstGeom>
        </p:spPr>
        <p:txBody>
          <a:bodyPr wrap="none">
            <a:spAutoFit/>
          </a:bodyPr>
          <a:lstStyle/>
          <a:p>
            <a:pPr>
              <a:lnSpc>
                <a:spcPct val="150000"/>
              </a:lnSpc>
            </a:pPr>
            <a:r>
              <a:rPr lang="en-US" sz="2400" b="1" i="0" strike="noStrike" cap="none" spc="0" baseline="0" dirty="0">
                <a:solidFill>
                  <a:srgbClr val="0070C0"/>
                </a:solidFill>
                <a:effectLst/>
                <a:latin typeface="Times New Roman"/>
                <a:ea typeface="Times New Roman"/>
                <a:cs typeface="Times New Roman"/>
              </a:rPr>
              <a:t>Migration with DTS</a:t>
            </a:r>
            <a:endParaRPr lang="en-US" altLang="zh-CN" sz="2400" b="1" dirty="0">
              <a:solidFill>
                <a:srgbClr val="0070C0"/>
              </a:solidFill>
              <a:latin typeface="Microsoft YaHei" charset="-122"/>
              <a:ea typeface="Microsoft YaHei" charset="-122"/>
            </a:endParaRPr>
          </a:p>
        </p:txBody>
      </p:sp>
      <p:sp>
        <p:nvSpPr>
          <p:cNvPr id="15" name="矩形 14">
            <a:extLst>
              <a:ext uri="{FF2B5EF4-FFF2-40B4-BE49-F238E27FC236}">
                <a16:creationId xmlns:a16="http://schemas.microsoft.com/office/drawing/2014/main" id="{E980E859-DA0B-438E-922A-B59BF2ABBC59}"/>
              </a:ext>
            </a:extLst>
          </p:cNvPr>
          <p:cNvSpPr/>
          <p:nvPr/>
        </p:nvSpPr>
        <p:spPr>
          <a:xfrm>
            <a:off x="6455624" y="2440023"/>
            <a:ext cx="4294765" cy="646331"/>
          </a:xfrm>
          <a:prstGeom prst="rect">
            <a:avLst/>
          </a:prstGeom>
        </p:spPr>
        <p:txBody>
          <a:bodyPr wrap="none">
            <a:spAutoFit/>
          </a:bodyPr>
          <a:lstStyle/>
          <a:p>
            <a:r>
              <a:rPr lang="en-US" sz="1800" b="0" i="0" strike="noStrike" cap="none" spc="0" baseline="0" dirty="0">
                <a:solidFill>
                  <a:srgbClr val="000000"/>
                </a:solidFill>
                <a:effectLst/>
                <a:latin typeface="Times New Roman"/>
                <a:ea typeface="Times New Roman"/>
                <a:cs typeface="Times New Roman"/>
              </a:rPr>
              <a:t>Migration with the help of DTS </a:t>
            </a:r>
          </a:p>
          <a:p>
            <a:r>
              <a:rPr lang="en-US" sz="1800" b="0" i="0" strike="noStrike" cap="none" spc="0" baseline="0" dirty="0">
                <a:solidFill>
                  <a:srgbClr val="000000"/>
                </a:solidFill>
                <a:effectLst/>
                <a:latin typeface="Times New Roman"/>
                <a:ea typeface="Times New Roman"/>
                <a:cs typeface="Times New Roman"/>
              </a:rPr>
              <a:t>(this is the recommended migration method)</a:t>
            </a:r>
          </a:p>
        </p:txBody>
      </p:sp>
      <p:sp>
        <p:nvSpPr>
          <p:cNvPr id="16" name="矩形 15">
            <a:extLst>
              <a:ext uri="{FF2B5EF4-FFF2-40B4-BE49-F238E27FC236}">
                <a16:creationId xmlns:a16="http://schemas.microsoft.com/office/drawing/2014/main" id="{059EC429-8AFD-4096-9244-7D21732D53A6}"/>
              </a:ext>
            </a:extLst>
          </p:cNvPr>
          <p:cNvSpPr/>
          <p:nvPr/>
        </p:nvSpPr>
        <p:spPr>
          <a:xfrm>
            <a:off x="5662537" y="3312633"/>
            <a:ext cx="1835587" cy="1414537"/>
          </a:xfrm>
          <a:prstGeom prst="rect">
            <a:avLst/>
          </a:prstGeom>
          <a:solidFill>
            <a:srgbClr val="1279A9"/>
          </a:solidFill>
          <a:ln>
            <a:solidFill>
              <a:srgbClr val="2A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ea typeface="Hiragino Sans GB W3" charset="-122"/>
            </a:endParaRPr>
          </a:p>
        </p:txBody>
      </p:sp>
      <p:sp>
        <p:nvSpPr>
          <p:cNvPr id="17" name="矩形 16">
            <a:extLst>
              <a:ext uri="{FF2B5EF4-FFF2-40B4-BE49-F238E27FC236}">
                <a16:creationId xmlns:a16="http://schemas.microsoft.com/office/drawing/2014/main" id="{1C32ECC0-2360-4C23-AEBE-56E6CC2B46CC}"/>
              </a:ext>
            </a:extLst>
          </p:cNvPr>
          <p:cNvSpPr/>
          <p:nvPr/>
        </p:nvSpPr>
        <p:spPr>
          <a:xfrm>
            <a:off x="8883722" y="3312632"/>
            <a:ext cx="2643536" cy="1414537"/>
          </a:xfrm>
          <a:prstGeom prst="rect">
            <a:avLst/>
          </a:prstGeom>
          <a:solidFill>
            <a:srgbClr val="1279A9"/>
          </a:solidFill>
          <a:ln>
            <a:solidFill>
              <a:srgbClr val="2A37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ea typeface="Hiragino Sans GB W3" charset="-122"/>
            </a:endParaRPr>
          </a:p>
        </p:txBody>
      </p:sp>
      <p:pic>
        <p:nvPicPr>
          <p:cNvPr id="18" name="图片 17">
            <a:extLst>
              <a:ext uri="{FF2B5EF4-FFF2-40B4-BE49-F238E27FC236}">
                <a16:creationId xmlns:a16="http://schemas.microsoft.com/office/drawing/2014/main" id="{D7627515-A790-428B-9B84-31AD57DB61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2459" y="3612816"/>
            <a:ext cx="731672" cy="731672"/>
          </a:xfrm>
          <a:prstGeom prst="rect">
            <a:avLst/>
          </a:prstGeom>
        </p:spPr>
      </p:pic>
      <p:pic>
        <p:nvPicPr>
          <p:cNvPr id="19" name="图片 18">
            <a:extLst>
              <a:ext uri="{FF2B5EF4-FFF2-40B4-BE49-F238E27FC236}">
                <a16:creationId xmlns:a16="http://schemas.microsoft.com/office/drawing/2014/main" id="{692BB490-A571-4D5B-9BFE-CAFC7D8BF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8330" y="3514130"/>
            <a:ext cx="860110" cy="860110"/>
          </a:xfrm>
          <a:prstGeom prst="rect">
            <a:avLst/>
          </a:prstGeom>
        </p:spPr>
      </p:pic>
      <p:cxnSp>
        <p:nvCxnSpPr>
          <p:cNvPr id="20" name="直线箭头连接符 86">
            <a:extLst>
              <a:ext uri="{FF2B5EF4-FFF2-40B4-BE49-F238E27FC236}">
                <a16:creationId xmlns:a16="http://schemas.microsoft.com/office/drawing/2014/main" id="{677D9AE6-BB44-437A-B0F2-089BFF964BA3}"/>
              </a:ext>
            </a:extLst>
          </p:cNvPr>
          <p:cNvCxnSpPr/>
          <p:nvPr/>
        </p:nvCxnSpPr>
        <p:spPr>
          <a:xfrm>
            <a:off x="7078296" y="3979595"/>
            <a:ext cx="21941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线连接符 54">
            <a:extLst>
              <a:ext uri="{FF2B5EF4-FFF2-40B4-BE49-F238E27FC236}">
                <a16:creationId xmlns:a16="http://schemas.microsoft.com/office/drawing/2014/main" id="{902940CC-C449-4C95-B92F-26F64F1518E7}"/>
              </a:ext>
            </a:extLst>
          </p:cNvPr>
          <p:cNvCxnSpPr/>
          <p:nvPr/>
        </p:nvCxnSpPr>
        <p:spPr>
          <a:xfrm flipH="1">
            <a:off x="7263814" y="3632391"/>
            <a:ext cx="0" cy="70978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线箭头连接符 93">
            <a:extLst>
              <a:ext uri="{FF2B5EF4-FFF2-40B4-BE49-F238E27FC236}">
                <a16:creationId xmlns:a16="http://schemas.microsoft.com/office/drawing/2014/main" id="{2B2B934D-E3EA-4374-BDEB-2CFFFFD594A4}"/>
              </a:ext>
            </a:extLst>
          </p:cNvPr>
          <p:cNvCxnSpPr/>
          <p:nvPr/>
        </p:nvCxnSpPr>
        <p:spPr>
          <a:xfrm>
            <a:off x="10066019" y="3995855"/>
            <a:ext cx="464670" cy="84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线连接符 102">
            <a:extLst>
              <a:ext uri="{FF2B5EF4-FFF2-40B4-BE49-F238E27FC236}">
                <a16:creationId xmlns:a16="http://schemas.microsoft.com/office/drawing/2014/main" id="{A93B49EE-C584-4DC9-925C-14E2BCDB9399}"/>
              </a:ext>
            </a:extLst>
          </p:cNvPr>
          <p:cNvCxnSpPr/>
          <p:nvPr/>
        </p:nvCxnSpPr>
        <p:spPr>
          <a:xfrm flipH="1">
            <a:off x="8973796" y="3596627"/>
            <a:ext cx="0" cy="7380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肘形连接符 70">
            <a:extLst>
              <a:ext uri="{FF2B5EF4-FFF2-40B4-BE49-F238E27FC236}">
                <a16:creationId xmlns:a16="http://schemas.microsoft.com/office/drawing/2014/main" id="{62F4C0E0-85E1-4AA6-859C-BEFC70B3326F}"/>
              </a:ext>
            </a:extLst>
          </p:cNvPr>
          <p:cNvCxnSpPr/>
          <p:nvPr/>
        </p:nvCxnSpPr>
        <p:spPr>
          <a:xfrm>
            <a:off x="7253143" y="3967629"/>
            <a:ext cx="1720653" cy="376926"/>
          </a:xfrm>
          <a:prstGeom prst="bentConnector3">
            <a:avLst>
              <a:gd name="adj1" fmla="val 65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肘形连接符 111">
            <a:extLst>
              <a:ext uri="{FF2B5EF4-FFF2-40B4-BE49-F238E27FC236}">
                <a16:creationId xmlns:a16="http://schemas.microsoft.com/office/drawing/2014/main" id="{8F298218-6CA4-46A2-8FA0-73F727C04EC6}"/>
              </a:ext>
            </a:extLst>
          </p:cNvPr>
          <p:cNvCxnSpPr/>
          <p:nvPr/>
        </p:nvCxnSpPr>
        <p:spPr>
          <a:xfrm flipV="1">
            <a:off x="7255940" y="3619598"/>
            <a:ext cx="1724328" cy="358369"/>
          </a:xfrm>
          <a:prstGeom prst="bentConnector3">
            <a:avLst>
              <a:gd name="adj1" fmla="val 46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4FBD62F6-E923-4A8E-9BCF-ABD0C6E2EE9B}"/>
              </a:ext>
            </a:extLst>
          </p:cNvPr>
          <p:cNvSpPr/>
          <p:nvPr/>
        </p:nvSpPr>
        <p:spPr>
          <a:xfrm>
            <a:off x="9304363" y="4402304"/>
            <a:ext cx="653197" cy="366126"/>
          </a:xfrm>
          <a:prstGeom prst="rect">
            <a:avLst/>
          </a:prstGeom>
        </p:spPr>
        <p:txBody>
          <a:bodyPr wrap="none">
            <a:spAutoFit/>
          </a:bodyPr>
          <a:lstStyle/>
          <a:p>
            <a:r>
              <a:rPr lang="en-US" sz="1800" b="0" i="0" strike="noStrike" cap="none" spc="0" baseline="0">
                <a:solidFill>
                  <a:srgbClr val="000000"/>
                </a:solidFill>
                <a:effectLst/>
                <a:latin typeface="Times New Roman"/>
                <a:ea typeface="Times New Roman"/>
                <a:cs typeface="Times New Roman"/>
              </a:rPr>
              <a:t>DTS</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29" name="矩形 28">
            <a:extLst>
              <a:ext uri="{FF2B5EF4-FFF2-40B4-BE49-F238E27FC236}">
                <a16:creationId xmlns:a16="http://schemas.microsoft.com/office/drawing/2014/main" id="{1A506212-207C-4510-9698-6F62869F8761}"/>
              </a:ext>
            </a:extLst>
          </p:cNvPr>
          <p:cNvSpPr/>
          <p:nvPr/>
        </p:nvSpPr>
        <p:spPr>
          <a:xfrm>
            <a:off x="10314003" y="4374240"/>
            <a:ext cx="1454718" cy="366126"/>
          </a:xfrm>
          <a:prstGeom prst="rect">
            <a:avLst/>
          </a:prstGeom>
        </p:spPr>
        <p:txBody>
          <a:bodyPr wrap="none">
            <a:spAutoFit/>
          </a:bodyPr>
          <a:lstStyle/>
          <a:p>
            <a:r>
              <a:rPr lang="en-US" sz="1800" b="0" i="0" strike="noStrike" cap="none" spc="0" baseline="0" dirty="0" err="1">
                <a:solidFill>
                  <a:srgbClr val="000000"/>
                </a:solidFill>
                <a:effectLst/>
                <a:latin typeface="Times New Roman"/>
                <a:ea typeface="Times New Roman"/>
                <a:cs typeface="Times New Roman"/>
              </a:rPr>
              <a:t>TencentDB</a:t>
            </a:r>
            <a:endParaRPr lang="zh-CN" altLang="en-US" dirty="0">
              <a:latin typeface="腾讯体 W7" panose="020C08030202040F0204" pitchFamily="34" charset="-122"/>
              <a:ea typeface="腾讯体 W7" panose="020C08030202040F0204" pitchFamily="34" charset="-122"/>
              <a:cs typeface="Hiragino Sans GB W3" charset="-122"/>
            </a:endParaRPr>
          </a:p>
        </p:txBody>
      </p:sp>
      <p:sp>
        <p:nvSpPr>
          <p:cNvPr id="30" name="矩形 29">
            <a:extLst>
              <a:ext uri="{FF2B5EF4-FFF2-40B4-BE49-F238E27FC236}">
                <a16:creationId xmlns:a16="http://schemas.microsoft.com/office/drawing/2014/main" id="{7ACC63F9-2556-47EC-851A-92AB4A6EC6DA}"/>
              </a:ext>
            </a:extLst>
          </p:cNvPr>
          <p:cNvSpPr/>
          <p:nvPr/>
        </p:nvSpPr>
        <p:spPr>
          <a:xfrm>
            <a:off x="6085822" y="4379121"/>
            <a:ext cx="1266821" cy="366126"/>
          </a:xfrm>
          <a:prstGeom prst="rect">
            <a:avLst/>
          </a:prstGeom>
        </p:spPr>
        <p:txBody>
          <a:bodyPr wrap="none">
            <a:spAutoFit/>
          </a:bodyPr>
          <a:lstStyle/>
          <a:p>
            <a:r>
              <a:rPr lang="en-US" sz="1800" b="0" i="0" strike="noStrike" cap="none" spc="0" baseline="0">
                <a:solidFill>
                  <a:srgbClr val="000000"/>
                </a:solidFill>
                <a:effectLst/>
                <a:latin typeface="Times New Roman"/>
                <a:ea typeface="Times New Roman"/>
                <a:cs typeface="Times New Roman"/>
              </a:rPr>
              <a:t>Database</a:t>
            </a:r>
          </a:p>
        </p:txBody>
      </p:sp>
      <p:sp>
        <p:nvSpPr>
          <p:cNvPr id="31" name="矩形 30">
            <a:extLst>
              <a:ext uri="{FF2B5EF4-FFF2-40B4-BE49-F238E27FC236}">
                <a16:creationId xmlns:a16="http://schemas.microsoft.com/office/drawing/2014/main" id="{CFDADE19-FBDD-4560-BAE0-4DD3C703761C}"/>
              </a:ext>
            </a:extLst>
          </p:cNvPr>
          <p:cNvSpPr/>
          <p:nvPr/>
        </p:nvSpPr>
        <p:spPr>
          <a:xfrm>
            <a:off x="7876577" y="3312632"/>
            <a:ext cx="551346" cy="305105"/>
          </a:xfrm>
          <a:prstGeom prst="rect">
            <a:avLst/>
          </a:prstGeom>
        </p:spPr>
        <p:txBody>
          <a:bodyPr wrap="none">
            <a:spAutoFit/>
          </a:bodyPr>
          <a:lstStyle/>
          <a:p>
            <a:r>
              <a:rPr lang="en-US" sz="1400" b="0" i="0" strike="noStrike" cap="none" spc="0" baseline="0">
                <a:solidFill>
                  <a:srgbClr val="000000"/>
                </a:solidFill>
                <a:effectLst/>
                <a:latin typeface="Times New Roman"/>
                <a:ea typeface="Times New Roman"/>
                <a:cs typeface="Times New Roman"/>
              </a:rPr>
              <a:t>VPN</a:t>
            </a:r>
            <a:endParaRPr lang="zh-CN" altLang="en-US" sz="1400">
              <a:latin typeface="腾讯体 W7" panose="020C08030202040F0204" pitchFamily="34" charset="-122"/>
              <a:ea typeface="腾讯体 W7" panose="020C08030202040F0204" pitchFamily="34" charset="-122"/>
              <a:cs typeface="Hiragino Sans GB W3" charset="-122"/>
            </a:endParaRPr>
          </a:p>
        </p:txBody>
      </p:sp>
      <p:sp>
        <p:nvSpPr>
          <p:cNvPr id="32" name="矩形 31">
            <a:extLst>
              <a:ext uri="{FF2B5EF4-FFF2-40B4-BE49-F238E27FC236}">
                <a16:creationId xmlns:a16="http://schemas.microsoft.com/office/drawing/2014/main" id="{640B2469-805C-412B-937A-D97A78245FE2}"/>
              </a:ext>
            </a:extLst>
          </p:cNvPr>
          <p:cNvSpPr/>
          <p:nvPr/>
        </p:nvSpPr>
        <p:spPr>
          <a:xfrm>
            <a:off x="7562477" y="3659833"/>
            <a:ext cx="1524923" cy="305105"/>
          </a:xfrm>
          <a:prstGeom prst="rect">
            <a:avLst/>
          </a:prstGeom>
        </p:spPr>
        <p:txBody>
          <a:bodyPr wrap="none">
            <a:spAutoFit/>
          </a:bodyPr>
          <a:lstStyle/>
          <a:p>
            <a:r>
              <a:rPr lang="en-US" sz="1400" b="0" i="0" strike="noStrike" cap="none" spc="0" baseline="0" dirty="0">
                <a:solidFill>
                  <a:srgbClr val="000000"/>
                </a:solidFill>
                <a:effectLst/>
                <a:latin typeface="Times New Roman"/>
                <a:ea typeface="Times New Roman"/>
                <a:cs typeface="Times New Roman"/>
              </a:rPr>
              <a:t>Direct Connect</a:t>
            </a:r>
          </a:p>
        </p:txBody>
      </p:sp>
      <p:sp>
        <p:nvSpPr>
          <p:cNvPr id="33" name="矩形 32">
            <a:extLst>
              <a:ext uri="{FF2B5EF4-FFF2-40B4-BE49-F238E27FC236}">
                <a16:creationId xmlns:a16="http://schemas.microsoft.com/office/drawing/2014/main" id="{CC3A391F-C689-490E-8B60-D3FD58687045}"/>
              </a:ext>
            </a:extLst>
          </p:cNvPr>
          <p:cNvSpPr/>
          <p:nvPr/>
        </p:nvSpPr>
        <p:spPr>
          <a:xfrm>
            <a:off x="7545723" y="3980538"/>
            <a:ext cx="1499336" cy="305105"/>
          </a:xfrm>
          <a:prstGeom prst="rect">
            <a:avLst/>
          </a:prstGeom>
        </p:spPr>
        <p:txBody>
          <a:bodyPr wrap="none">
            <a:spAutoFit/>
          </a:bodyPr>
          <a:lstStyle/>
          <a:p>
            <a:r>
              <a:rPr lang="en-US" sz="1400" b="0" i="0" strike="noStrike" cap="none" spc="0" baseline="0" dirty="0">
                <a:solidFill>
                  <a:srgbClr val="000000"/>
                </a:solidFill>
                <a:effectLst/>
                <a:latin typeface="Times New Roman"/>
                <a:ea typeface="Times New Roman"/>
                <a:cs typeface="Times New Roman"/>
              </a:rPr>
              <a:t>Public network</a:t>
            </a:r>
          </a:p>
        </p:txBody>
      </p:sp>
      <p:pic>
        <p:nvPicPr>
          <p:cNvPr id="34" name="图片 33">
            <a:extLst>
              <a:ext uri="{FF2B5EF4-FFF2-40B4-BE49-F238E27FC236}">
                <a16:creationId xmlns:a16="http://schemas.microsoft.com/office/drawing/2014/main" id="{F25D973C-80CE-4DD9-A158-2DF9F95DA9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321" y="3556009"/>
            <a:ext cx="786167" cy="786167"/>
          </a:xfrm>
          <a:prstGeom prst="rect">
            <a:avLst/>
          </a:prstGeom>
        </p:spPr>
      </p:pic>
      <p:sp>
        <p:nvSpPr>
          <p:cNvPr id="36" name="矩形 35">
            <a:extLst>
              <a:ext uri="{FF2B5EF4-FFF2-40B4-BE49-F238E27FC236}">
                <a16:creationId xmlns:a16="http://schemas.microsoft.com/office/drawing/2014/main" id="{FB6E1271-F78F-40A6-9E03-EACB2124F641}"/>
              </a:ext>
            </a:extLst>
          </p:cNvPr>
          <p:cNvSpPr/>
          <p:nvPr/>
        </p:nvSpPr>
        <p:spPr>
          <a:xfrm>
            <a:off x="643937" y="4273545"/>
            <a:ext cx="1266821" cy="366126"/>
          </a:xfrm>
          <a:prstGeom prst="rect">
            <a:avLst/>
          </a:prstGeom>
        </p:spPr>
        <p:txBody>
          <a:bodyPr wrap="none">
            <a:spAutoFit/>
          </a:bodyPr>
          <a:lstStyle/>
          <a:p>
            <a:r>
              <a:rPr lang="en-US" sz="1800" b="0" i="0" strike="noStrike" cap="none" spc="0" baseline="0" dirty="0">
                <a:solidFill>
                  <a:srgbClr val="000000"/>
                </a:solidFill>
                <a:effectLst/>
                <a:latin typeface="Times New Roman"/>
                <a:ea typeface="Times New Roman"/>
                <a:cs typeface="Times New Roman"/>
              </a:rPr>
              <a:t>Database</a:t>
            </a:r>
          </a:p>
        </p:txBody>
      </p:sp>
      <p:sp>
        <p:nvSpPr>
          <p:cNvPr id="37" name="矩形 36">
            <a:extLst>
              <a:ext uri="{FF2B5EF4-FFF2-40B4-BE49-F238E27FC236}">
                <a16:creationId xmlns:a16="http://schemas.microsoft.com/office/drawing/2014/main" id="{47E46295-622E-4184-AD85-5D936276233B}"/>
              </a:ext>
            </a:extLst>
          </p:cNvPr>
          <p:cNvSpPr/>
          <p:nvPr/>
        </p:nvSpPr>
        <p:spPr>
          <a:xfrm>
            <a:off x="3935698" y="4324321"/>
            <a:ext cx="1454718" cy="366126"/>
          </a:xfrm>
          <a:prstGeom prst="rect">
            <a:avLst/>
          </a:prstGeom>
        </p:spPr>
        <p:txBody>
          <a:bodyPr wrap="none">
            <a:spAutoFit/>
          </a:bodyPr>
          <a:lstStyle/>
          <a:p>
            <a:r>
              <a:rPr lang="en-US" sz="1800" b="0" i="0" strike="noStrike" cap="none" spc="0" baseline="0" dirty="0" err="1">
                <a:solidFill>
                  <a:srgbClr val="000000"/>
                </a:solidFill>
                <a:effectLst/>
                <a:latin typeface="Times New Roman"/>
                <a:ea typeface="Times New Roman"/>
                <a:cs typeface="Times New Roman"/>
              </a:rPr>
              <a:t>TencentDB</a:t>
            </a:r>
            <a:endParaRPr lang="zh-CN" altLang="en-US" dirty="0">
              <a:latin typeface="腾讯体 W7" panose="020C08030202040F0204" pitchFamily="34" charset="-122"/>
              <a:ea typeface="腾讯体 W7" panose="020C08030202040F0204" pitchFamily="34" charset="-122"/>
              <a:cs typeface="Hiragino Sans GB W3" charset="-122"/>
            </a:endParaRPr>
          </a:p>
        </p:txBody>
      </p:sp>
      <p:sp>
        <p:nvSpPr>
          <p:cNvPr id="38" name="矩形 37">
            <a:extLst>
              <a:ext uri="{FF2B5EF4-FFF2-40B4-BE49-F238E27FC236}">
                <a16:creationId xmlns:a16="http://schemas.microsoft.com/office/drawing/2014/main" id="{47CC2338-1F35-4BFE-89BF-2CD2A106C31B}"/>
              </a:ext>
            </a:extLst>
          </p:cNvPr>
          <p:cNvSpPr/>
          <p:nvPr/>
        </p:nvSpPr>
        <p:spPr>
          <a:xfrm>
            <a:off x="6096000" y="4689248"/>
            <a:ext cx="949798" cy="499367"/>
          </a:xfrm>
          <a:prstGeom prst="rect">
            <a:avLst/>
          </a:prstGeom>
        </p:spPr>
        <p:txBody>
          <a:bodyPr wrap="square">
            <a:spAutoFit/>
          </a:bodyPr>
          <a:lstStyle/>
          <a:p>
            <a:pPr>
              <a:lnSpc>
                <a:spcPct val="150000"/>
              </a:lnSpc>
            </a:pPr>
            <a:r>
              <a:rPr lang="en-US" sz="2000" b="0" i="0" strike="noStrike" cap="none" spc="0" baseline="0" dirty="0">
                <a:solidFill>
                  <a:srgbClr val="000000"/>
                </a:solidFill>
                <a:effectLst/>
                <a:latin typeface="Times New Roman"/>
                <a:ea typeface="Times New Roman"/>
                <a:cs typeface="Times New Roman"/>
              </a:rPr>
              <a:t>Source</a:t>
            </a:r>
            <a:endParaRPr lang="en-US" altLang="zh-CN" sz="2000" dirty="0">
              <a:latin typeface="Microsoft YaHei" charset="-122"/>
              <a:ea typeface="Microsoft YaHei" charset="-122"/>
              <a:cs typeface="Microsoft YaHei" charset="-122"/>
            </a:endParaRPr>
          </a:p>
        </p:txBody>
      </p:sp>
      <p:sp>
        <p:nvSpPr>
          <p:cNvPr id="39" name="矩形 38">
            <a:extLst>
              <a:ext uri="{FF2B5EF4-FFF2-40B4-BE49-F238E27FC236}">
                <a16:creationId xmlns:a16="http://schemas.microsoft.com/office/drawing/2014/main" id="{3F36632D-842F-4352-BFD2-24AE73F5660D}"/>
              </a:ext>
            </a:extLst>
          </p:cNvPr>
          <p:cNvSpPr/>
          <p:nvPr/>
        </p:nvSpPr>
        <p:spPr>
          <a:xfrm>
            <a:off x="9633977" y="4685192"/>
            <a:ext cx="949798" cy="499367"/>
          </a:xfrm>
          <a:prstGeom prst="rect">
            <a:avLst/>
          </a:prstGeom>
        </p:spPr>
        <p:txBody>
          <a:bodyPr wrap="square">
            <a:spAutoFit/>
          </a:bodyPr>
          <a:lstStyle/>
          <a:p>
            <a:pPr>
              <a:lnSpc>
                <a:spcPct val="150000"/>
              </a:lnSpc>
            </a:pPr>
            <a:r>
              <a:rPr lang="en-US" sz="2000" b="0" i="0" strike="noStrike" cap="none" spc="0" baseline="0" dirty="0">
                <a:solidFill>
                  <a:srgbClr val="000000"/>
                </a:solidFill>
                <a:effectLst/>
                <a:latin typeface="Times New Roman"/>
                <a:ea typeface="Times New Roman"/>
                <a:cs typeface="Times New Roman"/>
              </a:rPr>
              <a:t>Target</a:t>
            </a:r>
            <a:endParaRPr lang="en-US" altLang="zh-CN" sz="200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15801013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A2B1BB-9BD7-4B1E-8ADD-7DF512DC8C19}"/>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3.2 Database Migration (continued)</a:t>
            </a:r>
          </a:p>
        </p:txBody>
      </p:sp>
      <p:sp>
        <p:nvSpPr>
          <p:cNvPr id="3" name="内容占位符 2">
            <a:extLst>
              <a:ext uri="{FF2B5EF4-FFF2-40B4-BE49-F238E27FC236}">
                <a16:creationId xmlns:a16="http://schemas.microsoft.com/office/drawing/2014/main" id="{6227B210-14E8-49E3-B03C-9FF55E2D72BE}"/>
              </a:ext>
            </a:extLst>
          </p:cNvPr>
          <p:cNvSpPr>
            <a:spLocks noGrp="1"/>
          </p:cNvSpPr>
          <p:nvPr>
            <p:ph idx="1"/>
          </p:nvPr>
        </p:nvSpPr>
        <p:spPr>
          <a:xfrm>
            <a:off x="450525" y="982612"/>
            <a:ext cx="10658399" cy="5040559"/>
          </a:xfrm>
        </p:spPr>
        <p:txBody>
          <a:bodyPr/>
          <a:lstStyle/>
          <a:p>
            <a:pPr marL="342900" indent="-342900">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Data Transfer Service (DTS)</a:t>
            </a:r>
          </a:p>
          <a:p>
            <a:pPr marL="1178963" lvl="1" indent="-342900"/>
            <a:r>
              <a:rPr lang="en-US" sz="2000" b="0" i="0" strike="noStrike" cap="none" spc="0" baseline="0" dirty="0">
                <a:solidFill>
                  <a:srgbClr val="000000"/>
                </a:solidFill>
                <a:effectLst/>
                <a:latin typeface="Times New Roman"/>
                <a:ea typeface="Times New Roman"/>
                <a:cs typeface="Times New Roman"/>
              </a:rPr>
              <a:t>Integrated database migration tool</a:t>
            </a:r>
          </a:p>
          <a:p>
            <a:pPr marL="1178963" lvl="1" indent="-342900"/>
            <a:r>
              <a:rPr lang="en-US" sz="2000" b="0" i="0" strike="noStrike" cap="none" spc="0" baseline="0" dirty="0">
                <a:solidFill>
                  <a:srgbClr val="000000"/>
                </a:solidFill>
                <a:effectLst/>
                <a:latin typeface="Times New Roman"/>
                <a:ea typeface="Times New Roman"/>
                <a:cs typeface="Times New Roman"/>
              </a:rPr>
              <a:t>Unified monitoring of migration progress of </a:t>
            </a:r>
          </a:p>
          <a:p>
            <a:pPr lvl="1" indent="0">
              <a:buNone/>
            </a:pPr>
            <a:r>
              <a:rPr lang="zh-CN" altLang="en-US" dirty="0">
                <a:solidFill>
                  <a:srgbClr val="000000"/>
                </a:solidFill>
                <a:latin typeface="Times New Roman"/>
                <a:ea typeface="Times New Roman"/>
                <a:cs typeface="Times New Roman"/>
              </a:rPr>
              <a:t>      </a:t>
            </a:r>
            <a:r>
              <a:rPr lang="en-US" sz="2000" b="0" i="0" strike="noStrike" cap="none" spc="0" baseline="0" dirty="0">
                <a:solidFill>
                  <a:srgbClr val="000000"/>
                </a:solidFill>
                <a:effectLst/>
                <a:latin typeface="Times New Roman"/>
                <a:ea typeface="Times New Roman"/>
                <a:cs typeface="Times New Roman"/>
              </a:rPr>
              <a:t>multiple databases</a:t>
            </a:r>
          </a:p>
          <a:p>
            <a:pPr marL="1178963" lvl="1" indent="-342900"/>
            <a:r>
              <a:rPr lang="en-US" sz="2000" b="0" i="0" strike="noStrike" cap="none" spc="0" baseline="0" dirty="0">
                <a:solidFill>
                  <a:srgbClr val="000000"/>
                </a:solidFill>
                <a:effectLst/>
                <a:latin typeface="Times New Roman"/>
                <a:ea typeface="Times New Roman"/>
                <a:cs typeface="Times New Roman"/>
              </a:rPr>
              <a:t>Unified migration report</a:t>
            </a:r>
          </a:p>
          <a:p>
            <a:pPr marL="1178963" lvl="1" indent="-342900"/>
            <a:endParaRPr lang="en-US" altLang="zh-CN" dirty="0">
              <a:latin typeface="腾讯体 W7" panose="020C08030202040F0204" pitchFamily="34" charset="-122"/>
              <a:ea typeface="腾讯体 W7" panose="020C08030202040F0204" pitchFamily="34" charset="-122"/>
            </a:endParaRPr>
          </a:p>
          <a:p>
            <a:pPr marL="1178963" lvl="1" indent="-342900">
              <a:buFont typeface="Wingdings" panose="05000000000000000000" pitchFamily="2" charset="2"/>
              <a:buChar char="l"/>
            </a:pPr>
            <a:endParaRPr lang="zh-CN" altLang="en-US" dirty="0">
              <a:latin typeface="腾讯体 W7" panose="020C08030202040F0204" pitchFamily="34" charset="-122"/>
              <a:ea typeface="腾讯体 W7" panose="020C08030202040F0204" pitchFamily="34" charset="-122"/>
            </a:endParaRPr>
          </a:p>
        </p:txBody>
      </p:sp>
      <p:sp>
        <p:nvSpPr>
          <p:cNvPr id="5" name="圆角矩形 40">
            <a:extLst>
              <a:ext uri="{FF2B5EF4-FFF2-40B4-BE49-F238E27FC236}">
                <a16:creationId xmlns:a16="http://schemas.microsoft.com/office/drawing/2014/main" id="{B82159F9-3615-4938-9346-B2CEA08FB370}"/>
              </a:ext>
            </a:extLst>
          </p:cNvPr>
          <p:cNvSpPr/>
          <p:nvPr/>
        </p:nvSpPr>
        <p:spPr bwMode="auto">
          <a:xfrm>
            <a:off x="7320136" y="1268760"/>
            <a:ext cx="4329112" cy="3550179"/>
          </a:xfrm>
          <a:prstGeom prst="roundRec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mn-ea"/>
            </a:endParaRPr>
          </a:p>
        </p:txBody>
      </p:sp>
      <p:grpSp>
        <p:nvGrpSpPr>
          <p:cNvPr id="6" name="组合 5">
            <a:extLst>
              <a:ext uri="{FF2B5EF4-FFF2-40B4-BE49-F238E27FC236}">
                <a16:creationId xmlns:a16="http://schemas.microsoft.com/office/drawing/2014/main" id="{143B32E7-1F28-4910-8C06-0B2E3340CE9F}"/>
              </a:ext>
            </a:extLst>
          </p:cNvPr>
          <p:cNvGrpSpPr/>
          <p:nvPr/>
        </p:nvGrpSpPr>
        <p:grpSpPr>
          <a:xfrm>
            <a:off x="7531334" y="2197449"/>
            <a:ext cx="2742065" cy="792143"/>
            <a:chOff x="3768786" y="2928938"/>
            <a:chExt cx="2742065" cy="792143"/>
          </a:xfrm>
        </p:grpSpPr>
        <p:sp>
          <p:nvSpPr>
            <p:cNvPr id="7" name="矩形 6">
              <a:extLst>
                <a:ext uri="{FF2B5EF4-FFF2-40B4-BE49-F238E27FC236}">
                  <a16:creationId xmlns:a16="http://schemas.microsoft.com/office/drawing/2014/main" id="{DDCF4CA6-8BE8-43E3-9719-6D2B4B54AAAE}"/>
                </a:ext>
              </a:extLst>
            </p:cNvPr>
            <p:cNvSpPr/>
            <p:nvPr/>
          </p:nvSpPr>
          <p:spPr bwMode="auto">
            <a:xfrm>
              <a:off x="3843338" y="2928938"/>
              <a:ext cx="1944411" cy="792143"/>
            </a:xfrm>
            <a:prstGeom prst="rect">
              <a:avLst/>
            </a:prstGeom>
            <a:solidFill>
              <a:srgbClr val="F2F2F2"/>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mn-ea"/>
              </a:endParaRPr>
            </a:p>
          </p:txBody>
        </p:sp>
        <p:sp>
          <p:nvSpPr>
            <p:cNvPr id="8" name="文本框 7">
              <a:extLst>
                <a:ext uri="{FF2B5EF4-FFF2-40B4-BE49-F238E27FC236}">
                  <a16:creationId xmlns:a16="http://schemas.microsoft.com/office/drawing/2014/main" id="{8F748313-2A19-475E-8182-9CD1C42AB07D}"/>
                </a:ext>
              </a:extLst>
            </p:cNvPr>
            <p:cNvSpPr txBox="1"/>
            <p:nvPr/>
          </p:nvSpPr>
          <p:spPr>
            <a:xfrm>
              <a:off x="4371976" y="3023949"/>
              <a:ext cx="708848" cy="338554"/>
            </a:xfrm>
            <a:prstGeom prst="rect">
              <a:avLst/>
            </a:prstGeom>
            <a:noFill/>
          </p:spPr>
          <p:txBody>
            <a:bodyPr wrap="none" rtlCol="0">
              <a:spAutoFit/>
            </a:bodyPr>
            <a:lstStyle/>
            <a:p>
              <a:r>
                <a:rPr lang="en-US" sz="1600" b="0" i="0" strike="noStrike" cap="none" spc="0" baseline="0" dirty="0">
                  <a:solidFill>
                    <a:srgbClr val="000000"/>
                  </a:solidFill>
                  <a:effectLst/>
                  <a:latin typeface="Times New Roman"/>
                  <a:ea typeface="Times New Roman"/>
                  <a:cs typeface="Times New Roman"/>
                </a:rPr>
                <a:t>(DTS)</a:t>
              </a:r>
              <a:endParaRPr kumimoji="1" lang="zh-CN" altLang="en-US" sz="1600" dirty="0">
                <a:latin typeface="+mn-ea"/>
              </a:endParaRPr>
            </a:p>
          </p:txBody>
        </p:sp>
        <p:sp>
          <p:nvSpPr>
            <p:cNvPr id="9" name="文本框 8">
              <a:extLst>
                <a:ext uri="{FF2B5EF4-FFF2-40B4-BE49-F238E27FC236}">
                  <a16:creationId xmlns:a16="http://schemas.microsoft.com/office/drawing/2014/main" id="{F00B24A0-6BC2-4AC3-ACC4-651A598F3EF6}"/>
                </a:ext>
              </a:extLst>
            </p:cNvPr>
            <p:cNvSpPr txBox="1"/>
            <p:nvPr/>
          </p:nvSpPr>
          <p:spPr>
            <a:xfrm>
              <a:off x="3768786" y="3443505"/>
              <a:ext cx="2742065" cy="274594"/>
            </a:xfrm>
            <a:prstGeom prst="rect">
              <a:avLst/>
            </a:prstGeom>
            <a:noFill/>
          </p:spPr>
          <p:txBody>
            <a:bodyPr wrap="none" rtlCol="0">
              <a:spAutoFit/>
            </a:bodyPr>
            <a:lstStyle/>
            <a:p>
              <a:r>
                <a:rPr lang="en-US" sz="1200" b="0" i="0" strike="noStrike" cap="none" spc="0" baseline="0" dirty="0">
                  <a:solidFill>
                    <a:srgbClr val="000000"/>
                  </a:solidFill>
                  <a:effectLst/>
                  <a:latin typeface="Times New Roman"/>
                  <a:ea typeface="Times New Roman"/>
                  <a:cs typeface="Times New Roman"/>
                </a:rPr>
                <a:t>Real-Time data sync and transfer</a:t>
              </a:r>
              <a:endParaRPr kumimoji="1" lang="zh-CN" altLang="en-US" sz="1200" dirty="0">
                <a:latin typeface="+mn-ea"/>
              </a:endParaRPr>
            </a:p>
          </p:txBody>
        </p:sp>
        <p:pic>
          <p:nvPicPr>
            <p:cNvPr id="10" name="图片 9">
              <a:extLst>
                <a:ext uri="{FF2B5EF4-FFF2-40B4-BE49-F238E27FC236}">
                  <a16:creationId xmlns:a16="http://schemas.microsoft.com/office/drawing/2014/main" id="{D5268DF5-8546-463E-8210-C17754FA5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351" y="2949910"/>
              <a:ext cx="482600" cy="508000"/>
            </a:xfrm>
            <a:prstGeom prst="rect">
              <a:avLst/>
            </a:prstGeom>
          </p:spPr>
        </p:pic>
        <p:cxnSp>
          <p:nvCxnSpPr>
            <p:cNvPr id="11" name="直线连接符 4">
              <a:extLst>
                <a:ext uri="{FF2B5EF4-FFF2-40B4-BE49-F238E27FC236}">
                  <a16:creationId xmlns:a16="http://schemas.microsoft.com/office/drawing/2014/main" id="{33974DE0-07C5-4672-B56D-CFE5CC16DABA}"/>
                </a:ext>
              </a:extLst>
            </p:cNvPr>
            <p:cNvCxnSpPr/>
            <p:nvPr/>
          </p:nvCxnSpPr>
          <p:spPr>
            <a:xfrm>
              <a:off x="3886202" y="3421858"/>
              <a:ext cx="1901547"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5E9DD2A-3F84-4B83-9D70-ED3A936AFEAA}"/>
              </a:ext>
            </a:extLst>
          </p:cNvPr>
          <p:cNvGrpSpPr/>
          <p:nvPr/>
        </p:nvGrpSpPr>
        <p:grpSpPr>
          <a:xfrm>
            <a:off x="5011714" y="2848663"/>
            <a:ext cx="1703847" cy="687699"/>
            <a:chOff x="1714500" y="4343401"/>
            <a:chExt cx="2411413" cy="801812"/>
          </a:xfrm>
        </p:grpSpPr>
        <p:sp>
          <p:nvSpPr>
            <p:cNvPr id="13" name="矩形 12">
              <a:extLst>
                <a:ext uri="{FF2B5EF4-FFF2-40B4-BE49-F238E27FC236}">
                  <a16:creationId xmlns:a16="http://schemas.microsoft.com/office/drawing/2014/main" id="{01668523-C094-471F-B1C0-EBBD3B46CEDD}"/>
                </a:ext>
              </a:extLst>
            </p:cNvPr>
            <p:cNvSpPr/>
            <p:nvPr/>
          </p:nvSpPr>
          <p:spPr bwMode="auto">
            <a:xfrm>
              <a:off x="1714500" y="4343401"/>
              <a:ext cx="2411413" cy="742949"/>
            </a:xfrm>
            <a:prstGeom prst="rect">
              <a:avLst/>
            </a:prstGeom>
            <a:solidFill>
              <a:srgbClr val="F2F2F2"/>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mn-ea"/>
              </a:endParaRPr>
            </a:p>
          </p:txBody>
        </p:sp>
        <p:pic>
          <p:nvPicPr>
            <p:cNvPr id="14" name="图片 13">
              <a:extLst>
                <a:ext uri="{FF2B5EF4-FFF2-40B4-BE49-F238E27FC236}">
                  <a16:creationId xmlns:a16="http://schemas.microsoft.com/office/drawing/2014/main" id="{6CA1B9A4-E3DF-4FD8-B674-E89F6E4DF4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4200" y="4522988"/>
              <a:ext cx="368300" cy="393700"/>
            </a:xfrm>
            <a:prstGeom prst="rect">
              <a:avLst/>
            </a:prstGeom>
          </p:spPr>
        </p:pic>
        <p:sp>
          <p:nvSpPr>
            <p:cNvPr id="15" name="文本框 14">
              <a:extLst>
                <a:ext uri="{FF2B5EF4-FFF2-40B4-BE49-F238E27FC236}">
                  <a16:creationId xmlns:a16="http://schemas.microsoft.com/office/drawing/2014/main" id="{5F653405-CAEB-4858-B8F4-45AA191D4B0D}"/>
                </a:ext>
              </a:extLst>
            </p:cNvPr>
            <p:cNvSpPr txBox="1"/>
            <p:nvPr/>
          </p:nvSpPr>
          <p:spPr>
            <a:xfrm>
              <a:off x="2121395" y="4535172"/>
              <a:ext cx="1944722" cy="610041"/>
            </a:xfrm>
            <a:prstGeom prst="rect">
              <a:avLst/>
            </a:prstGeom>
            <a:noFill/>
          </p:spPr>
          <p:txBody>
            <a:bodyPr wrap="none" rtlCol="0">
              <a:spAutoFit/>
            </a:bodyPr>
            <a:lstStyle/>
            <a:p>
              <a:r>
                <a:rPr lang="en-US" sz="1400" b="0" i="0" strike="noStrike" cap="none" spc="0" baseline="0" dirty="0">
                  <a:solidFill>
                    <a:srgbClr val="000000"/>
                  </a:solidFill>
                  <a:effectLst/>
                  <a:latin typeface="Times New Roman"/>
                  <a:ea typeface="Times New Roman"/>
                  <a:cs typeface="Times New Roman"/>
                </a:rPr>
                <a:t>Local databases </a:t>
              </a:r>
            </a:p>
            <a:p>
              <a:r>
                <a:rPr lang="en-US" sz="1400" b="0" i="0" strike="noStrike" cap="none" spc="0" baseline="0" dirty="0">
                  <a:solidFill>
                    <a:srgbClr val="000000"/>
                  </a:solidFill>
                  <a:effectLst/>
                  <a:latin typeface="Times New Roman"/>
                  <a:ea typeface="Times New Roman"/>
                  <a:cs typeface="Times New Roman"/>
                </a:rPr>
                <a:t>or </a:t>
              </a:r>
              <a:r>
                <a:rPr lang="en-US" sz="1400" b="0" i="0" strike="noStrike" cap="none" spc="0" baseline="0" dirty="0" err="1">
                  <a:solidFill>
                    <a:srgbClr val="000000"/>
                  </a:solidFill>
                  <a:effectLst/>
                  <a:latin typeface="Times New Roman"/>
                  <a:ea typeface="Times New Roman"/>
                  <a:cs typeface="Times New Roman"/>
                </a:rPr>
                <a:t>TencentDB</a:t>
              </a:r>
              <a:endParaRPr kumimoji="1" lang="zh-CN" altLang="en-US" sz="1400" dirty="0">
                <a:latin typeface="+mn-ea"/>
              </a:endParaRPr>
            </a:p>
          </p:txBody>
        </p:sp>
      </p:grpSp>
      <p:grpSp>
        <p:nvGrpSpPr>
          <p:cNvPr id="16" name="组合 15">
            <a:extLst>
              <a:ext uri="{FF2B5EF4-FFF2-40B4-BE49-F238E27FC236}">
                <a16:creationId xmlns:a16="http://schemas.microsoft.com/office/drawing/2014/main" id="{C4C26F45-0C91-4CD4-B0AB-2DA7C131BF2C}"/>
              </a:ext>
            </a:extLst>
          </p:cNvPr>
          <p:cNvGrpSpPr/>
          <p:nvPr/>
        </p:nvGrpSpPr>
        <p:grpSpPr>
          <a:xfrm>
            <a:off x="10083031" y="2294246"/>
            <a:ext cx="1410809" cy="611110"/>
            <a:chOff x="6985477" y="3021807"/>
            <a:chExt cx="1410809" cy="611110"/>
          </a:xfrm>
        </p:grpSpPr>
        <p:grpSp>
          <p:nvGrpSpPr>
            <p:cNvPr id="17" name="组合 16">
              <a:extLst>
                <a:ext uri="{FF2B5EF4-FFF2-40B4-BE49-F238E27FC236}">
                  <a16:creationId xmlns:a16="http://schemas.microsoft.com/office/drawing/2014/main" id="{3602F793-5B7C-4723-A404-BD5AC91E28D8}"/>
                </a:ext>
              </a:extLst>
            </p:cNvPr>
            <p:cNvGrpSpPr/>
            <p:nvPr/>
          </p:nvGrpSpPr>
          <p:grpSpPr>
            <a:xfrm>
              <a:off x="6985477" y="3021807"/>
              <a:ext cx="1410809" cy="611110"/>
              <a:chOff x="1714501" y="4343402"/>
              <a:chExt cx="1410809" cy="611110"/>
            </a:xfrm>
          </p:grpSpPr>
          <p:sp>
            <p:nvSpPr>
              <p:cNvPr id="19" name="矩形 18">
                <a:extLst>
                  <a:ext uri="{FF2B5EF4-FFF2-40B4-BE49-F238E27FC236}">
                    <a16:creationId xmlns:a16="http://schemas.microsoft.com/office/drawing/2014/main" id="{869D8AC7-B86C-40F7-9236-05905F5AB870}"/>
                  </a:ext>
                </a:extLst>
              </p:cNvPr>
              <p:cNvSpPr/>
              <p:nvPr/>
            </p:nvSpPr>
            <p:spPr bwMode="auto">
              <a:xfrm>
                <a:off x="1714501" y="4343402"/>
                <a:ext cx="1410809" cy="611110"/>
              </a:xfrm>
              <a:prstGeom prst="rect">
                <a:avLst/>
              </a:prstGeom>
              <a:solidFill>
                <a:srgbClr val="F2F2F2"/>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400" b="0" i="0" u="none" strike="noStrike" cap="none" normalizeH="0" baseline="0">
                  <a:ln>
                    <a:noFill/>
                  </a:ln>
                  <a:effectLst/>
                  <a:latin typeface="+mn-ea"/>
                </a:endParaRPr>
              </a:p>
            </p:txBody>
          </p:sp>
          <p:sp>
            <p:nvSpPr>
              <p:cNvPr id="20" name="文本框 19">
                <a:extLst>
                  <a:ext uri="{FF2B5EF4-FFF2-40B4-BE49-F238E27FC236}">
                    <a16:creationId xmlns:a16="http://schemas.microsoft.com/office/drawing/2014/main" id="{1DCF642E-2A5C-44CC-8601-97170A9CE67C}"/>
                  </a:ext>
                </a:extLst>
              </p:cNvPr>
              <p:cNvSpPr txBox="1"/>
              <p:nvPr/>
            </p:nvSpPr>
            <p:spPr>
              <a:xfrm>
                <a:off x="2171236" y="4511360"/>
                <a:ext cx="1174070" cy="305105"/>
              </a:xfrm>
              <a:prstGeom prst="rect">
                <a:avLst/>
              </a:prstGeom>
              <a:noFill/>
            </p:spPr>
            <p:txBody>
              <a:bodyPr wrap="none" rtlCol="0">
                <a:spAutoFit/>
              </a:bodyPr>
              <a:lstStyle/>
              <a:p>
                <a:r>
                  <a:rPr lang="en-US" sz="1400" b="0" i="0" strike="noStrike" cap="none" spc="0" baseline="0">
                    <a:solidFill>
                      <a:srgbClr val="000000"/>
                    </a:solidFill>
                    <a:effectLst/>
                    <a:latin typeface="Times New Roman"/>
                    <a:ea typeface="Times New Roman"/>
                    <a:cs typeface="Times New Roman"/>
                  </a:rPr>
                  <a:t>TencentDB</a:t>
                </a:r>
                <a:endParaRPr kumimoji="1" lang="zh-CN" altLang="en-US" sz="1400">
                  <a:latin typeface="+mn-ea"/>
                </a:endParaRPr>
              </a:p>
            </p:txBody>
          </p:sp>
        </p:grpSp>
        <p:pic>
          <p:nvPicPr>
            <p:cNvPr id="18" name="图片 17">
              <a:extLst>
                <a:ext uri="{FF2B5EF4-FFF2-40B4-BE49-F238E27FC236}">
                  <a16:creationId xmlns:a16="http://schemas.microsoft.com/office/drawing/2014/main" id="{DFCF2ED7-4F63-40C8-8608-C1F56396F1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239" y="3144421"/>
              <a:ext cx="393701" cy="431801"/>
            </a:xfrm>
            <a:prstGeom prst="rect">
              <a:avLst/>
            </a:prstGeom>
          </p:spPr>
        </p:pic>
      </p:grpSp>
      <p:cxnSp>
        <p:nvCxnSpPr>
          <p:cNvPr id="21" name="直线箭头连接符 56">
            <a:extLst>
              <a:ext uri="{FF2B5EF4-FFF2-40B4-BE49-F238E27FC236}">
                <a16:creationId xmlns:a16="http://schemas.microsoft.com/office/drawing/2014/main" id="{3078BC59-EFD1-4389-8EB9-29693D3F0BB0}"/>
              </a:ext>
            </a:extLst>
          </p:cNvPr>
          <p:cNvCxnSpPr>
            <a:stCxn id="7" idx="3"/>
            <a:endCxn id="19" idx="1"/>
          </p:cNvCxnSpPr>
          <p:nvPr/>
        </p:nvCxnSpPr>
        <p:spPr>
          <a:xfrm>
            <a:off x="9550297" y="2593521"/>
            <a:ext cx="532734" cy="628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2" name="圆角矩形 36">
            <a:extLst>
              <a:ext uri="{FF2B5EF4-FFF2-40B4-BE49-F238E27FC236}">
                <a16:creationId xmlns:a16="http://schemas.microsoft.com/office/drawing/2014/main" id="{ADE86591-E053-44C9-B702-E42E22488EC1}"/>
              </a:ext>
            </a:extLst>
          </p:cNvPr>
          <p:cNvSpPr/>
          <p:nvPr/>
        </p:nvSpPr>
        <p:spPr bwMode="auto">
          <a:xfrm>
            <a:off x="7561732" y="3687540"/>
            <a:ext cx="2055435" cy="758626"/>
          </a:xfrm>
          <a:prstGeom prst="roundRect">
            <a:avLst/>
          </a:prstGeom>
          <a:solidFill>
            <a:srgbClr val="F2F2F2"/>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400" b="0" i="0" strike="noStrike" cap="none" spc="0" baseline="0">
                <a:solidFill>
                  <a:srgbClr val="000000"/>
                </a:solidFill>
                <a:effectLst/>
                <a:latin typeface="Times New Roman"/>
                <a:ea typeface="Times New Roman"/>
                <a:cs typeface="Times New Roman"/>
              </a:rPr>
              <a:t>MSP migration information reporting API</a:t>
            </a:r>
            <a:endParaRPr kumimoji="0" lang="zh-CN" altLang="en-US" sz="1400" b="0" i="0" u="none" strike="noStrike" cap="none" normalizeH="0" baseline="0">
              <a:ln>
                <a:noFill/>
              </a:ln>
              <a:effectLst/>
              <a:latin typeface="+mn-ea"/>
            </a:endParaRPr>
          </a:p>
        </p:txBody>
      </p:sp>
      <p:cxnSp>
        <p:nvCxnSpPr>
          <p:cNvPr id="23" name="直线箭头连接符 65">
            <a:extLst>
              <a:ext uri="{FF2B5EF4-FFF2-40B4-BE49-F238E27FC236}">
                <a16:creationId xmlns:a16="http://schemas.microsoft.com/office/drawing/2014/main" id="{22DA2794-55EE-439D-9BF7-8F15199FF31C}"/>
              </a:ext>
            </a:extLst>
          </p:cNvPr>
          <p:cNvCxnSpPr>
            <a:cxnSpLocks/>
            <a:stCxn id="7" idx="2"/>
            <a:endCxn id="22" idx="0"/>
          </p:cNvCxnSpPr>
          <p:nvPr/>
        </p:nvCxnSpPr>
        <p:spPr>
          <a:xfrm>
            <a:off x="8578092" y="2989592"/>
            <a:ext cx="11358" cy="69794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B2A0A4B6-1B1D-439C-9996-4B9CC5303460}"/>
              </a:ext>
            </a:extLst>
          </p:cNvPr>
          <p:cNvSpPr txBox="1"/>
          <p:nvPr/>
        </p:nvSpPr>
        <p:spPr>
          <a:xfrm>
            <a:off x="7631288" y="1414574"/>
            <a:ext cx="1846304" cy="366126"/>
          </a:xfrm>
          <a:prstGeom prst="rect">
            <a:avLst/>
          </a:prstGeom>
          <a:noFill/>
        </p:spPr>
        <p:txBody>
          <a:bodyPr wrap="none" rtlCol="0">
            <a:spAutoFit/>
          </a:bodyPr>
          <a:lstStyle/>
          <a:p>
            <a:r>
              <a:rPr lang="en-US" sz="1800" b="0" i="0" strike="noStrike" cap="none" spc="0" baseline="0">
                <a:solidFill>
                  <a:srgbClr val="000000"/>
                </a:solidFill>
                <a:effectLst/>
                <a:latin typeface="Times New Roman"/>
                <a:ea typeface="Times New Roman"/>
                <a:cs typeface="Times New Roman"/>
              </a:rPr>
              <a:t>Tencent Cloud</a:t>
            </a:r>
            <a:endParaRPr kumimoji="1" lang="zh-CN" altLang="en-US">
              <a:latin typeface="+mn-ea"/>
            </a:endParaRPr>
          </a:p>
        </p:txBody>
      </p:sp>
      <p:pic>
        <p:nvPicPr>
          <p:cNvPr id="26" name="图片 25">
            <a:extLst>
              <a:ext uri="{FF2B5EF4-FFF2-40B4-BE49-F238E27FC236}">
                <a16:creationId xmlns:a16="http://schemas.microsoft.com/office/drawing/2014/main" id="{FD17FB1D-C989-4F77-9EEC-C846CA6FF259}"/>
              </a:ext>
            </a:extLst>
          </p:cNvPr>
          <p:cNvPicPr>
            <a:picLocks noChangeAspect="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260109" y="4003152"/>
            <a:ext cx="473034" cy="477402"/>
          </a:xfrm>
          <a:prstGeom prst="rect">
            <a:avLst/>
          </a:prstGeom>
        </p:spPr>
      </p:pic>
      <p:pic>
        <p:nvPicPr>
          <p:cNvPr id="27" name="图片 26">
            <a:extLst>
              <a:ext uri="{FF2B5EF4-FFF2-40B4-BE49-F238E27FC236}">
                <a16:creationId xmlns:a16="http://schemas.microsoft.com/office/drawing/2014/main" id="{74AB2694-D25B-4085-868B-EF8809FABAA0}"/>
              </a:ext>
            </a:extLst>
          </p:cNvPr>
          <p:cNvPicPr>
            <a:picLocks noChangeAspect="1"/>
          </p:cNvPicPr>
          <p:nvPr/>
        </p:nvPicPr>
        <p:blipFill>
          <a:blip r:embed="rId7">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297233" y="3314737"/>
            <a:ext cx="476363" cy="480762"/>
          </a:xfrm>
          <a:prstGeom prst="rect">
            <a:avLst/>
          </a:prstGeom>
        </p:spPr>
      </p:pic>
      <p:sp>
        <p:nvSpPr>
          <p:cNvPr id="28" name="圆角矩形 72">
            <a:extLst>
              <a:ext uri="{FF2B5EF4-FFF2-40B4-BE49-F238E27FC236}">
                <a16:creationId xmlns:a16="http://schemas.microsoft.com/office/drawing/2014/main" id="{32248FA8-DECE-49F8-81D5-F6796BDCD214}"/>
              </a:ext>
            </a:extLst>
          </p:cNvPr>
          <p:cNvSpPr/>
          <p:nvPr/>
        </p:nvSpPr>
        <p:spPr bwMode="auto">
          <a:xfrm>
            <a:off x="10101243" y="3162050"/>
            <a:ext cx="819334" cy="1393941"/>
          </a:xfrm>
          <a:prstGeom prst="roundRect">
            <a:avLst/>
          </a:prstGeom>
          <a:solidFill>
            <a:schemeClr val="accent1">
              <a:lumMod val="60000"/>
              <a:lumOff val="40000"/>
              <a:alpha val="32941"/>
            </a:schemeClr>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mn-ea"/>
            </a:endParaRPr>
          </a:p>
        </p:txBody>
      </p:sp>
      <p:cxnSp>
        <p:nvCxnSpPr>
          <p:cNvPr id="29" name="直线箭头连接符 73">
            <a:extLst>
              <a:ext uri="{FF2B5EF4-FFF2-40B4-BE49-F238E27FC236}">
                <a16:creationId xmlns:a16="http://schemas.microsoft.com/office/drawing/2014/main" id="{DC5A7131-61DB-4DDE-817D-D9E08C8F930F}"/>
              </a:ext>
            </a:extLst>
          </p:cNvPr>
          <p:cNvCxnSpPr>
            <a:cxnSpLocks/>
            <a:stCxn id="22" idx="3"/>
            <a:endCxn id="28" idx="1"/>
          </p:cNvCxnSpPr>
          <p:nvPr/>
        </p:nvCxnSpPr>
        <p:spPr>
          <a:xfrm flipV="1">
            <a:off x="9617167" y="3859021"/>
            <a:ext cx="484076" cy="20783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30" name="肘形连接符 78">
            <a:extLst>
              <a:ext uri="{FF2B5EF4-FFF2-40B4-BE49-F238E27FC236}">
                <a16:creationId xmlns:a16="http://schemas.microsoft.com/office/drawing/2014/main" id="{BADC755C-25D6-4A8B-A03D-16C90F929367}"/>
              </a:ext>
            </a:extLst>
          </p:cNvPr>
          <p:cNvCxnSpPr>
            <a:stCxn id="13" idx="0"/>
            <a:endCxn id="7" idx="1"/>
          </p:cNvCxnSpPr>
          <p:nvPr/>
        </p:nvCxnSpPr>
        <p:spPr>
          <a:xfrm rot="16200000">
            <a:off x="6607191" y="1849967"/>
            <a:ext cx="255141" cy="1742248"/>
          </a:xfrm>
          <a:prstGeom prst="bentConnector2">
            <a:avLst/>
          </a:prstGeom>
          <a:ln w="25400">
            <a:tailEnd type="triangle" w="lg" len="lg"/>
          </a:ln>
        </p:spPr>
        <p:style>
          <a:lnRef idx="1">
            <a:schemeClr val="accent1"/>
          </a:lnRef>
          <a:fillRef idx="0">
            <a:schemeClr val="accent1"/>
          </a:fillRef>
          <a:effectRef idx="0">
            <a:schemeClr val="accent1"/>
          </a:effectRef>
          <a:fontRef idx="minor">
            <a:schemeClr val="tx1"/>
          </a:fontRef>
        </p:style>
      </p:cxnSp>
      <p:pic>
        <p:nvPicPr>
          <p:cNvPr id="25" name="图片 24">
            <a:extLst>
              <a:ext uri="{FF2B5EF4-FFF2-40B4-BE49-F238E27FC236}">
                <a16:creationId xmlns:a16="http://schemas.microsoft.com/office/drawing/2014/main" id="{EE0936B9-DD77-4B8F-9DD0-6535F62D5E9B}"/>
              </a:ext>
            </a:extLst>
          </p:cNvPr>
          <p:cNvPicPr>
            <a:picLocks noChangeAspect="1"/>
          </p:cNvPicPr>
          <p:nvPr/>
        </p:nvPicPr>
        <p:blipFill>
          <a:blip r:embed="rId8"/>
          <a:stretch>
            <a:fillRect/>
          </a:stretch>
        </p:blipFill>
        <p:spPr>
          <a:xfrm>
            <a:off x="602425" y="3687540"/>
            <a:ext cx="6565063" cy="2532664"/>
          </a:xfrm>
          <a:prstGeom prst="rect">
            <a:avLst/>
          </a:prstGeom>
          <a:ln>
            <a:solidFill>
              <a:schemeClr val="accent1"/>
            </a:solidFill>
          </a:ln>
        </p:spPr>
      </p:pic>
    </p:spTree>
    <p:extLst>
      <p:ext uri="{BB962C8B-B14F-4D97-AF65-F5344CB8AC3E}">
        <p14:creationId xmlns:p14="http://schemas.microsoft.com/office/powerpoint/2010/main" val="31892509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Entry_1">
            <a:extLst>
              <a:ext uri="{FF2B5EF4-FFF2-40B4-BE49-F238E27FC236}">
                <a16:creationId xmlns:a16="http://schemas.microsoft.com/office/drawing/2014/main" id="{322F33B1-F16D-4E3D-B6FA-53BFCC72288A}"/>
              </a:ext>
            </a:extLst>
          </p:cNvPr>
          <p:cNvSpPr/>
          <p:nvPr>
            <p:custDataLst>
              <p:tags r:id="rId1"/>
            </p:custDataLst>
          </p:nvPr>
        </p:nvSpPr>
        <p:spPr>
          <a:xfrm>
            <a:off x="4365087" y="1653159"/>
            <a:ext cx="6117576"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7500"/>
          </a:bodyPr>
          <a:lstStyle/>
          <a:p>
            <a:pPr>
              <a:defRPr/>
            </a:pPr>
            <a:r>
              <a:rPr lang="en-US" sz="2400" b="1" i="0" strike="noStrike" cap="none" spc="0" baseline="0" dirty="0">
                <a:solidFill>
                  <a:srgbClr val="1CADE4"/>
                </a:solidFill>
                <a:effectLst/>
                <a:latin typeface="Times New Roman"/>
                <a:ea typeface="Times New Roman"/>
                <a:cs typeface="Times New Roman"/>
              </a:rPr>
              <a:t>Section 1. Assessment of Cloud Migration</a:t>
            </a:r>
          </a:p>
        </p:txBody>
      </p:sp>
      <p:sp>
        <p:nvSpPr>
          <p:cNvPr id="5" name="MH_Others_1">
            <a:extLst>
              <a:ext uri="{FF2B5EF4-FFF2-40B4-BE49-F238E27FC236}">
                <a16:creationId xmlns:a16="http://schemas.microsoft.com/office/drawing/2014/main" id="{7F662F7B-9BCC-4300-A171-0BC69CB2581F}"/>
              </a:ext>
            </a:extLst>
          </p:cNvPr>
          <p:cNvSpPr/>
          <p:nvPr>
            <p:custDataLst>
              <p:tags r:id="rId2"/>
            </p:custDataLst>
          </p:nvPr>
        </p:nvSpPr>
        <p:spPr>
          <a:xfrm>
            <a:off x="4300000" y="1653159"/>
            <a:ext cx="68262"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accent1">
                  <a:lumMod val="75000"/>
                </a:schemeClr>
              </a:solidFill>
              <a:cs typeface="+mn-ea"/>
              <a:sym typeface="+mn-lt"/>
            </a:endParaRPr>
          </a:p>
        </p:txBody>
      </p:sp>
      <p:sp>
        <p:nvSpPr>
          <p:cNvPr id="6" name="MH_Entry_2">
            <a:extLst>
              <a:ext uri="{FF2B5EF4-FFF2-40B4-BE49-F238E27FC236}">
                <a16:creationId xmlns:a16="http://schemas.microsoft.com/office/drawing/2014/main" id="{95709B92-828F-4EBB-9FB5-FB4CA1424138}"/>
              </a:ext>
            </a:extLst>
          </p:cNvPr>
          <p:cNvSpPr/>
          <p:nvPr>
            <p:custDataLst>
              <p:tags r:id="rId3"/>
            </p:custDataLst>
          </p:nvPr>
        </p:nvSpPr>
        <p:spPr>
          <a:xfrm>
            <a:off x="4365087" y="2392934"/>
            <a:ext cx="6117576"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7500"/>
          </a:bodyPr>
          <a:lstStyle/>
          <a:p>
            <a:pPr>
              <a:defRPr/>
            </a:pPr>
            <a:r>
              <a:rPr lang="en-US" sz="2400" b="1" i="0" strike="noStrike" cap="none" spc="0" baseline="0" dirty="0">
                <a:solidFill>
                  <a:srgbClr val="1CADE4"/>
                </a:solidFill>
                <a:effectLst/>
                <a:latin typeface="Times New Roman"/>
                <a:ea typeface="Times New Roman"/>
                <a:cs typeface="Times New Roman"/>
              </a:rPr>
              <a:t>Section 2. Overall Process of Cloud Migration</a:t>
            </a:r>
          </a:p>
        </p:txBody>
      </p:sp>
      <p:sp>
        <p:nvSpPr>
          <p:cNvPr id="7" name="MH_Others_2">
            <a:extLst>
              <a:ext uri="{FF2B5EF4-FFF2-40B4-BE49-F238E27FC236}">
                <a16:creationId xmlns:a16="http://schemas.microsoft.com/office/drawing/2014/main" id="{6ACA1D98-2618-4BE0-B980-DA3E25D40F4C}"/>
              </a:ext>
            </a:extLst>
          </p:cNvPr>
          <p:cNvSpPr/>
          <p:nvPr>
            <p:custDataLst>
              <p:tags r:id="rId4"/>
            </p:custDataLst>
          </p:nvPr>
        </p:nvSpPr>
        <p:spPr>
          <a:xfrm>
            <a:off x="4300000" y="2392934"/>
            <a:ext cx="68262"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accent1">
                  <a:lumMod val="75000"/>
                </a:schemeClr>
              </a:solidFill>
              <a:cs typeface="+mn-ea"/>
              <a:sym typeface="+mn-lt"/>
            </a:endParaRPr>
          </a:p>
        </p:txBody>
      </p:sp>
      <p:sp>
        <p:nvSpPr>
          <p:cNvPr id="8" name="MH_Entry_3">
            <a:extLst>
              <a:ext uri="{FF2B5EF4-FFF2-40B4-BE49-F238E27FC236}">
                <a16:creationId xmlns:a16="http://schemas.microsoft.com/office/drawing/2014/main" id="{D6120DF3-78D0-43CD-9C22-432ACBA59FB1}"/>
              </a:ext>
            </a:extLst>
          </p:cNvPr>
          <p:cNvSpPr/>
          <p:nvPr>
            <p:custDataLst>
              <p:tags r:id="rId5"/>
            </p:custDataLst>
          </p:nvPr>
        </p:nvSpPr>
        <p:spPr>
          <a:xfrm>
            <a:off x="4365087" y="3132709"/>
            <a:ext cx="6117576"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7500"/>
          </a:bodyPr>
          <a:lstStyle/>
          <a:p>
            <a:pPr>
              <a:defRPr/>
            </a:pPr>
            <a:r>
              <a:rPr lang="en-US" sz="2400" b="1" i="0" strike="noStrike" cap="none" spc="0" baseline="0">
                <a:solidFill>
                  <a:srgbClr val="1CADE4"/>
                </a:solidFill>
                <a:effectLst/>
                <a:latin typeface="Times New Roman"/>
                <a:ea typeface="Times New Roman"/>
                <a:cs typeface="Times New Roman"/>
              </a:rPr>
              <a:t>Section 3. Overview of Migration Tools</a:t>
            </a:r>
          </a:p>
        </p:txBody>
      </p:sp>
      <p:sp>
        <p:nvSpPr>
          <p:cNvPr id="9" name="MH_Others_3">
            <a:extLst>
              <a:ext uri="{FF2B5EF4-FFF2-40B4-BE49-F238E27FC236}">
                <a16:creationId xmlns:a16="http://schemas.microsoft.com/office/drawing/2014/main" id="{9CF1089C-166E-4868-8690-9EE18CD08733}"/>
              </a:ext>
            </a:extLst>
          </p:cNvPr>
          <p:cNvSpPr/>
          <p:nvPr>
            <p:custDataLst>
              <p:tags r:id="rId6"/>
            </p:custDataLst>
          </p:nvPr>
        </p:nvSpPr>
        <p:spPr>
          <a:xfrm>
            <a:off x="4300000" y="3132709"/>
            <a:ext cx="68262"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accent1">
                  <a:lumMod val="75000"/>
                </a:schemeClr>
              </a:solidFill>
              <a:cs typeface="+mn-ea"/>
              <a:sym typeface="+mn-lt"/>
            </a:endParaRPr>
          </a:p>
        </p:txBody>
      </p:sp>
      <p:sp>
        <p:nvSpPr>
          <p:cNvPr id="10" name="MH_Entry_4">
            <a:extLst>
              <a:ext uri="{FF2B5EF4-FFF2-40B4-BE49-F238E27FC236}">
                <a16:creationId xmlns:a16="http://schemas.microsoft.com/office/drawing/2014/main" id="{0F9CC6AB-0C0A-4895-83DE-77EB8961C93B}"/>
              </a:ext>
            </a:extLst>
          </p:cNvPr>
          <p:cNvSpPr/>
          <p:nvPr>
            <p:custDataLst>
              <p:tags r:id="rId7"/>
            </p:custDataLst>
          </p:nvPr>
        </p:nvSpPr>
        <p:spPr>
          <a:xfrm>
            <a:off x="4365087" y="3872484"/>
            <a:ext cx="6117576"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lstStyle/>
          <a:p>
            <a:pPr>
              <a:defRPr/>
            </a:pPr>
            <a:r>
              <a:rPr lang="en-US" sz="2400" b="1" i="0" strike="noStrike" cap="none" spc="0" baseline="0">
                <a:solidFill>
                  <a:srgbClr val="1CADE4"/>
                </a:solidFill>
                <a:effectLst/>
                <a:latin typeface="Times New Roman"/>
                <a:ea typeface="Times New Roman"/>
                <a:cs typeface="Times New Roman"/>
              </a:rPr>
              <a:t>Section 4. Common Migration Modes</a:t>
            </a:r>
          </a:p>
        </p:txBody>
      </p:sp>
      <p:sp>
        <p:nvSpPr>
          <p:cNvPr id="11" name="MH_Others_4">
            <a:extLst>
              <a:ext uri="{FF2B5EF4-FFF2-40B4-BE49-F238E27FC236}">
                <a16:creationId xmlns:a16="http://schemas.microsoft.com/office/drawing/2014/main" id="{1CCDC506-7BE5-4B3B-807D-DD80A13C8C44}"/>
              </a:ext>
            </a:extLst>
          </p:cNvPr>
          <p:cNvSpPr/>
          <p:nvPr>
            <p:custDataLst>
              <p:tags r:id="rId8"/>
            </p:custDataLst>
          </p:nvPr>
        </p:nvSpPr>
        <p:spPr>
          <a:xfrm>
            <a:off x="4300000" y="3872484"/>
            <a:ext cx="68262"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accent1">
                  <a:lumMod val="75000"/>
                </a:schemeClr>
              </a:solidFill>
              <a:cs typeface="+mn-ea"/>
              <a:sym typeface="+mn-lt"/>
            </a:endParaRPr>
          </a:p>
        </p:txBody>
      </p:sp>
      <p:sp>
        <p:nvSpPr>
          <p:cNvPr id="12" name="MH_Others_3">
            <a:extLst>
              <a:ext uri="{FF2B5EF4-FFF2-40B4-BE49-F238E27FC236}">
                <a16:creationId xmlns:a16="http://schemas.microsoft.com/office/drawing/2014/main" id="{46C79190-DFB1-4906-B27C-C5FB98EFE9B5}"/>
              </a:ext>
            </a:extLst>
          </p:cNvPr>
          <p:cNvSpPr txBox="1">
            <a:spLocks noChangeArrowheads="1"/>
          </p:cNvSpPr>
          <p:nvPr>
            <p:custDataLst>
              <p:tags r:id="rId9"/>
            </p:custDataLst>
          </p:nvPr>
        </p:nvSpPr>
        <p:spPr bwMode="auto">
          <a:xfrm>
            <a:off x="2306634"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sz="6600" b="0" i="0" strike="noStrike" cap="none" spc="0" baseline="0">
                <a:solidFill>
                  <a:srgbClr val="1CADE4"/>
                </a:solidFill>
                <a:effectLst/>
                <a:latin typeface="Times New Roman"/>
                <a:ea typeface="Times New Roman"/>
                <a:cs typeface="Times New Roman"/>
              </a:rPr>
              <a:t> </a:t>
            </a:r>
            <a:endParaRPr lang="en-US" altLang="zh-CN" sz="6600">
              <a:solidFill>
                <a:schemeClr val="accent1"/>
              </a:solidFill>
              <a:latin typeface="腾讯体 W7" panose="020C08030202040F0204" pitchFamily="34" charset="-122"/>
              <a:ea typeface="腾讯体 W7" panose="020C08030202040F0204" pitchFamily="34" charset="-122"/>
              <a:cs typeface="+mn-ea"/>
              <a:sym typeface="+mn-lt"/>
            </a:endParaRPr>
          </a:p>
          <a:p>
            <a:pPr algn="ctr"/>
            <a:r>
              <a:rPr lang="en-US" sz="6600" b="0" i="0" strike="noStrike" cap="none" spc="0" baseline="0">
                <a:solidFill>
                  <a:srgbClr val="1CADE4"/>
                </a:solidFill>
                <a:effectLst/>
                <a:latin typeface="Times New Roman"/>
                <a:ea typeface="Times New Roman"/>
                <a:cs typeface="Times New Roman"/>
              </a:rPr>
              <a:t> </a:t>
            </a:r>
          </a:p>
        </p:txBody>
      </p:sp>
      <p:sp>
        <p:nvSpPr>
          <p:cNvPr id="13" name="MH_Others_4">
            <a:extLst>
              <a:ext uri="{FF2B5EF4-FFF2-40B4-BE49-F238E27FC236}">
                <a16:creationId xmlns:a16="http://schemas.microsoft.com/office/drawing/2014/main" id="{D6B7A3D4-0A35-4521-83BF-4A5257EAC27D}"/>
              </a:ext>
            </a:extLst>
          </p:cNvPr>
          <p:cNvSpPr txBox="1"/>
          <p:nvPr>
            <p:custDataLst>
              <p:tags r:id="rId10"/>
            </p:custDataLst>
          </p:nvPr>
        </p:nvSpPr>
        <p:spPr>
          <a:xfrm>
            <a:off x="488555" y="3109782"/>
            <a:ext cx="3697807" cy="579699"/>
          </a:xfrm>
          <a:prstGeom prst="rect">
            <a:avLst/>
          </a:prstGeom>
          <a:noFill/>
        </p:spPr>
        <p:txBody>
          <a:bodyPr>
            <a:spAutoFit/>
          </a:bodyPr>
          <a:lstStyle/>
          <a:p>
            <a:pPr algn="ctr">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cs typeface="+mn-ea"/>
              <a:sym typeface="+mn-lt"/>
            </a:endParaRPr>
          </a:p>
        </p:txBody>
      </p:sp>
      <p:sp>
        <p:nvSpPr>
          <p:cNvPr id="15" name="MH_Entry_4">
            <a:extLst>
              <a:ext uri="{FF2B5EF4-FFF2-40B4-BE49-F238E27FC236}">
                <a16:creationId xmlns:a16="http://schemas.microsoft.com/office/drawing/2014/main" id="{2ED132DA-580E-4BD2-ADDE-F856F93379D4}"/>
              </a:ext>
            </a:extLst>
          </p:cNvPr>
          <p:cNvSpPr/>
          <p:nvPr>
            <p:custDataLst>
              <p:tags r:id="rId11"/>
            </p:custDataLst>
          </p:nvPr>
        </p:nvSpPr>
        <p:spPr>
          <a:xfrm>
            <a:off x="4360887" y="4612259"/>
            <a:ext cx="6117576"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lstStyle/>
          <a:p>
            <a:pPr>
              <a:defRPr/>
            </a:pPr>
            <a:r>
              <a:rPr lang="en-US" sz="2400" b="1" i="0" strike="noStrike" cap="none" spc="0" baseline="0">
                <a:solidFill>
                  <a:srgbClr val="1CADE4"/>
                </a:solidFill>
                <a:effectLst/>
                <a:latin typeface="Times New Roman"/>
                <a:ea typeface="Times New Roman"/>
                <a:cs typeface="Times New Roman"/>
              </a:rPr>
              <a:t>Section 5. Case Study</a:t>
            </a:r>
          </a:p>
        </p:txBody>
      </p:sp>
      <p:sp>
        <p:nvSpPr>
          <p:cNvPr id="16" name="MH_Others_4">
            <a:extLst>
              <a:ext uri="{FF2B5EF4-FFF2-40B4-BE49-F238E27FC236}">
                <a16:creationId xmlns:a16="http://schemas.microsoft.com/office/drawing/2014/main" id="{FBA1A40F-88AD-4665-A5A7-DC71107E5919}"/>
              </a:ext>
            </a:extLst>
          </p:cNvPr>
          <p:cNvSpPr/>
          <p:nvPr>
            <p:custDataLst>
              <p:tags r:id="rId12"/>
            </p:custDataLst>
          </p:nvPr>
        </p:nvSpPr>
        <p:spPr>
          <a:xfrm>
            <a:off x="4295800" y="4612259"/>
            <a:ext cx="68262"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accent1">
                  <a:lumMod val="75000"/>
                </a:schemeClr>
              </a:solidFill>
              <a:cs typeface="+mn-ea"/>
              <a:sym typeface="+mn-lt"/>
            </a:endParaRPr>
          </a:p>
        </p:txBody>
      </p:sp>
    </p:spTree>
    <p:extLst>
      <p:ext uri="{BB962C8B-B14F-4D97-AF65-F5344CB8AC3E}">
        <p14:creationId xmlns:p14="http://schemas.microsoft.com/office/powerpoint/2010/main" val="20107793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732D06-9818-4928-B368-52C7FE67178F}"/>
              </a:ext>
            </a:extLst>
          </p:cNvPr>
          <p:cNvSpPr>
            <a:spLocks noGrp="1"/>
          </p:cNvSpPr>
          <p:nvPr>
            <p:ph type="title"/>
          </p:nvPr>
        </p:nvSpPr>
        <p:spPr>
          <a:xfrm>
            <a:off x="1074444" y="27285"/>
            <a:ext cx="9821113" cy="907731"/>
          </a:xfrm>
        </p:spPr>
        <p:txBody>
          <a:bodyPr/>
          <a:lstStyle/>
          <a:p>
            <a:r>
              <a:rPr lang="en-US" sz="3600" b="1" i="0" strike="noStrike" cap="none" spc="0" baseline="0" dirty="0">
                <a:solidFill>
                  <a:srgbClr val="00A4FF"/>
                </a:solidFill>
                <a:effectLst/>
                <a:latin typeface="Times New Roman"/>
                <a:ea typeface="Times New Roman"/>
                <a:cs typeface="Times New Roman"/>
              </a:rPr>
              <a:t>3.3 File Migration</a:t>
            </a:r>
          </a:p>
        </p:txBody>
      </p:sp>
      <p:sp>
        <p:nvSpPr>
          <p:cNvPr id="3" name="内容占位符 2">
            <a:extLst>
              <a:ext uri="{FF2B5EF4-FFF2-40B4-BE49-F238E27FC236}">
                <a16:creationId xmlns:a16="http://schemas.microsoft.com/office/drawing/2014/main" id="{71CD8D5B-21BA-42C1-8C47-F7F7D0E282F3}"/>
              </a:ext>
            </a:extLst>
          </p:cNvPr>
          <p:cNvSpPr>
            <a:spLocks noGrp="1"/>
          </p:cNvSpPr>
          <p:nvPr>
            <p:ph idx="1"/>
          </p:nvPr>
        </p:nvSpPr>
        <p:spPr>
          <a:xfrm>
            <a:off x="717771" y="1082818"/>
            <a:ext cx="10658399" cy="5040559"/>
          </a:xfrm>
        </p:spPr>
        <p:txBody>
          <a:bodyPr/>
          <a:lstStyle/>
          <a:p>
            <a:pPr marL="342900" indent="-342900">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Scenarios and characteristics of different file migration methods</a:t>
            </a:r>
          </a:p>
        </p:txBody>
      </p:sp>
      <p:sp>
        <p:nvSpPr>
          <p:cNvPr id="4" name="矩形 3">
            <a:extLst>
              <a:ext uri="{FF2B5EF4-FFF2-40B4-BE49-F238E27FC236}">
                <a16:creationId xmlns:a16="http://schemas.microsoft.com/office/drawing/2014/main" id="{6D89F176-56E0-450C-9F56-4ACB64AA5445}"/>
              </a:ext>
            </a:extLst>
          </p:cNvPr>
          <p:cNvSpPr/>
          <p:nvPr/>
        </p:nvSpPr>
        <p:spPr>
          <a:xfrm>
            <a:off x="2251709" y="1844824"/>
            <a:ext cx="3138369" cy="640720"/>
          </a:xfrm>
          <a:prstGeom prst="rect">
            <a:avLst/>
          </a:prstGeom>
        </p:spPr>
        <p:txBody>
          <a:bodyPr wrap="none">
            <a:spAutoFit/>
          </a:bodyPr>
          <a:lstStyle/>
          <a:p>
            <a:pPr>
              <a:lnSpc>
                <a:spcPct val="150000"/>
              </a:lnSpc>
            </a:pPr>
            <a:r>
              <a:rPr lang="en-US" sz="2400" b="1" i="0" strike="noStrike" cap="none" spc="0" baseline="0">
                <a:solidFill>
                  <a:srgbClr val="0070C0"/>
                </a:solidFill>
                <a:effectLst/>
                <a:latin typeface="Times New Roman"/>
                <a:ea typeface="Times New Roman"/>
                <a:cs typeface="Times New Roman"/>
              </a:rPr>
              <a:t>Offline migration</a:t>
            </a:r>
            <a:endParaRPr lang="en-US" altLang="zh-CN" sz="2400" b="1">
              <a:solidFill>
                <a:srgbClr val="0070C0"/>
              </a:solidFill>
              <a:latin typeface="腾讯体 W7" panose="020C08030202040F0204" pitchFamily="34" charset="-122"/>
              <a:ea typeface="腾讯体 W7" panose="020C08030202040F0204" pitchFamily="34" charset="-122"/>
              <a:cs typeface="Hiragino Sans GB W6" charset="-122"/>
            </a:endParaRPr>
          </a:p>
        </p:txBody>
      </p:sp>
      <p:pic>
        <p:nvPicPr>
          <p:cNvPr id="5" name="图片 4">
            <a:extLst>
              <a:ext uri="{FF2B5EF4-FFF2-40B4-BE49-F238E27FC236}">
                <a16:creationId xmlns:a16="http://schemas.microsoft.com/office/drawing/2014/main" id="{D81B3AEC-F88E-44E8-8F03-4186F14A5076}"/>
              </a:ext>
            </a:extLst>
          </p:cNvPr>
          <p:cNvPicPr>
            <a:picLocks noChangeAspect="1"/>
          </p:cNvPicPr>
          <p:nvPr/>
        </p:nvPicPr>
        <p:blipFill>
          <a:blip r:embed="rId3">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1074444" y="3133158"/>
            <a:ext cx="349885" cy="349885"/>
          </a:xfrm>
          <a:prstGeom prst="rect">
            <a:avLst/>
          </a:prstGeom>
        </p:spPr>
      </p:pic>
      <p:pic>
        <p:nvPicPr>
          <p:cNvPr id="6" name="图片 5">
            <a:extLst>
              <a:ext uri="{FF2B5EF4-FFF2-40B4-BE49-F238E27FC236}">
                <a16:creationId xmlns:a16="http://schemas.microsoft.com/office/drawing/2014/main" id="{4C8FEC49-4E65-411D-B5CC-536ACC1C8E69}"/>
              </a:ext>
            </a:extLst>
          </p:cNvPr>
          <p:cNvPicPr>
            <a:picLocks noChangeAspect="1"/>
          </p:cNvPicPr>
          <p:nvPr/>
        </p:nvPicPr>
        <p:blipFill>
          <a:blip r:embed="rId4">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2822626" y="2764938"/>
            <a:ext cx="233864" cy="233864"/>
          </a:xfrm>
          <a:prstGeom prst="rect">
            <a:avLst/>
          </a:prstGeom>
        </p:spPr>
      </p:pic>
      <p:pic>
        <p:nvPicPr>
          <p:cNvPr id="7" name="图片 6">
            <a:extLst>
              <a:ext uri="{FF2B5EF4-FFF2-40B4-BE49-F238E27FC236}">
                <a16:creationId xmlns:a16="http://schemas.microsoft.com/office/drawing/2014/main" id="{F259F258-F3D9-4134-B91E-44A78769C56E}"/>
              </a:ext>
            </a:extLst>
          </p:cNvPr>
          <p:cNvPicPr>
            <a:picLocks noChangeAspect="1"/>
          </p:cNvPicPr>
          <p:nvPr/>
        </p:nvPicPr>
        <p:blipFill>
          <a:blip r:embed="rId5">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2398146" y="3006441"/>
            <a:ext cx="603666" cy="527219"/>
          </a:xfrm>
          <a:prstGeom prst="rect">
            <a:avLst/>
          </a:prstGeom>
        </p:spPr>
      </p:pic>
      <p:pic>
        <p:nvPicPr>
          <p:cNvPr id="8" name="图片 7">
            <a:extLst>
              <a:ext uri="{FF2B5EF4-FFF2-40B4-BE49-F238E27FC236}">
                <a16:creationId xmlns:a16="http://schemas.microsoft.com/office/drawing/2014/main" id="{1BC4213A-B333-4790-872B-DC5341BBAFC3}"/>
              </a:ext>
            </a:extLst>
          </p:cNvPr>
          <p:cNvPicPr>
            <a:picLocks noChangeAspect="1"/>
          </p:cNvPicPr>
          <p:nvPr/>
        </p:nvPicPr>
        <p:blipFill>
          <a:blip r:embed="rId6">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4071157" y="2796082"/>
            <a:ext cx="975245" cy="975245"/>
          </a:xfrm>
          <a:prstGeom prst="rect">
            <a:avLst/>
          </a:prstGeom>
        </p:spPr>
      </p:pic>
      <p:pic>
        <p:nvPicPr>
          <p:cNvPr id="9" name="图片 8">
            <a:extLst>
              <a:ext uri="{FF2B5EF4-FFF2-40B4-BE49-F238E27FC236}">
                <a16:creationId xmlns:a16="http://schemas.microsoft.com/office/drawing/2014/main" id="{96A436C4-B166-4F58-ADBD-F9066DC262A5}"/>
              </a:ext>
            </a:extLst>
          </p:cNvPr>
          <p:cNvPicPr>
            <a:picLocks noChangeAspect="1"/>
          </p:cNvPicPr>
          <p:nvPr/>
        </p:nvPicPr>
        <p:blipFill>
          <a:blip r:embed="rId7">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4440244" y="3111183"/>
            <a:ext cx="364070" cy="419233"/>
          </a:xfrm>
          <a:prstGeom prst="rect">
            <a:avLst/>
          </a:prstGeom>
        </p:spPr>
      </p:pic>
      <p:sp>
        <p:nvSpPr>
          <p:cNvPr id="10" name="右弧形箭头 13">
            <a:extLst>
              <a:ext uri="{FF2B5EF4-FFF2-40B4-BE49-F238E27FC236}">
                <a16:creationId xmlns:a16="http://schemas.microsoft.com/office/drawing/2014/main" id="{A9951C36-47B5-4606-871F-703BBF753491}"/>
              </a:ext>
            </a:extLst>
          </p:cNvPr>
          <p:cNvSpPr/>
          <p:nvPr/>
        </p:nvSpPr>
        <p:spPr bwMode="auto">
          <a:xfrm rot="16200000" flipH="1">
            <a:off x="3361087" y="2370587"/>
            <a:ext cx="372079" cy="1175062"/>
          </a:xfrm>
          <a:prstGeom prst="curvedRightArrow">
            <a:avLst>
              <a:gd name="adj1" fmla="val 25000"/>
              <a:gd name="adj2" fmla="val 55307"/>
              <a:gd name="adj3" fmla="val 25000"/>
            </a:avLst>
          </a:prstGeom>
          <a:solidFill>
            <a:srgbClr val="09C6D8">
              <a:alpha val="32941"/>
            </a:srgbClr>
          </a:solidFill>
          <a:ln w="9525" cap="flat" cmpd="sng" algn="ctr">
            <a:solidFill>
              <a:srgbClr val="09C6D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腾讯体 W7" panose="020C08030202040F0204" pitchFamily="34" charset="-122"/>
              <a:ea typeface="腾讯体 W7" panose="020C08030202040F0204" pitchFamily="34" charset="-122"/>
            </a:endParaRPr>
          </a:p>
        </p:txBody>
      </p:sp>
      <p:sp>
        <p:nvSpPr>
          <p:cNvPr id="11" name="右弧形箭头 42">
            <a:extLst>
              <a:ext uri="{FF2B5EF4-FFF2-40B4-BE49-F238E27FC236}">
                <a16:creationId xmlns:a16="http://schemas.microsoft.com/office/drawing/2014/main" id="{65879C15-A5C5-4738-B69F-21DD2B451223}"/>
              </a:ext>
            </a:extLst>
          </p:cNvPr>
          <p:cNvSpPr/>
          <p:nvPr/>
        </p:nvSpPr>
        <p:spPr bwMode="auto">
          <a:xfrm rot="16200000" flipH="1">
            <a:off x="1795631" y="2375413"/>
            <a:ext cx="366874" cy="1104005"/>
          </a:xfrm>
          <a:prstGeom prst="curvedRightArrow">
            <a:avLst>
              <a:gd name="adj1" fmla="val 25000"/>
              <a:gd name="adj2" fmla="val 55307"/>
              <a:gd name="adj3" fmla="val 25000"/>
            </a:avLst>
          </a:prstGeom>
          <a:solidFill>
            <a:srgbClr val="09C6D8">
              <a:alpha val="32941"/>
            </a:srgbClr>
          </a:solidFill>
          <a:ln w="9525" cap="flat" cmpd="sng" algn="ctr">
            <a:solidFill>
              <a:srgbClr val="09C6D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腾讯体 W7" panose="020C08030202040F0204" pitchFamily="34" charset="-122"/>
              <a:ea typeface="腾讯体 W7" panose="020C08030202040F0204" pitchFamily="34" charset="-122"/>
            </a:endParaRPr>
          </a:p>
        </p:txBody>
      </p:sp>
      <p:cxnSp>
        <p:nvCxnSpPr>
          <p:cNvPr id="12" name="直线箭头连接符 15">
            <a:extLst>
              <a:ext uri="{FF2B5EF4-FFF2-40B4-BE49-F238E27FC236}">
                <a16:creationId xmlns:a16="http://schemas.microsoft.com/office/drawing/2014/main" id="{4CAB4750-D31A-4DB5-8B77-567A73C8A179}"/>
              </a:ext>
            </a:extLst>
          </p:cNvPr>
          <p:cNvCxnSpPr/>
          <p:nvPr/>
        </p:nvCxnSpPr>
        <p:spPr>
          <a:xfrm>
            <a:off x="1079138" y="4132720"/>
            <a:ext cx="373866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1B69E8E1-3DFE-44E6-BBF7-428F0D2988C9}"/>
              </a:ext>
            </a:extLst>
          </p:cNvPr>
          <p:cNvSpPr/>
          <p:nvPr/>
        </p:nvSpPr>
        <p:spPr>
          <a:xfrm>
            <a:off x="967141" y="3512217"/>
            <a:ext cx="640335" cy="305105"/>
          </a:xfrm>
          <a:prstGeom prst="rect">
            <a:avLst/>
          </a:prstGeom>
        </p:spPr>
        <p:txBody>
          <a:bodyPr wrap="none">
            <a:spAutoFit/>
          </a:bodyPr>
          <a:lstStyle/>
          <a:p>
            <a:r>
              <a:rPr lang="en-US" sz="1400" b="1" i="0" strike="noStrike" cap="none" spc="0" baseline="0">
                <a:solidFill>
                  <a:srgbClr val="000000"/>
                </a:solidFill>
                <a:effectLst/>
                <a:latin typeface="Times New Roman"/>
                <a:ea typeface="Times New Roman"/>
                <a:cs typeface="Times New Roman"/>
              </a:rPr>
              <a:t>CDM</a:t>
            </a:r>
            <a:endParaRPr lang="zh-CN" altLang="en-US" sz="1400">
              <a:latin typeface="腾讯体 W7" panose="020C08030202040F0204" pitchFamily="34" charset="-122"/>
              <a:ea typeface="腾讯体 W7" panose="020C08030202040F0204" pitchFamily="34" charset="-122"/>
            </a:endParaRPr>
          </a:p>
        </p:txBody>
      </p:sp>
      <p:sp>
        <p:nvSpPr>
          <p:cNvPr id="14" name="矩形 13">
            <a:extLst>
              <a:ext uri="{FF2B5EF4-FFF2-40B4-BE49-F238E27FC236}">
                <a16:creationId xmlns:a16="http://schemas.microsoft.com/office/drawing/2014/main" id="{73D27345-9D83-40C2-B99A-CC74336A7F0F}"/>
              </a:ext>
            </a:extLst>
          </p:cNvPr>
          <p:cNvSpPr/>
          <p:nvPr/>
        </p:nvSpPr>
        <p:spPr>
          <a:xfrm>
            <a:off x="2493011" y="3539379"/>
            <a:ext cx="874316" cy="305105"/>
          </a:xfrm>
          <a:prstGeom prst="rect">
            <a:avLst/>
          </a:prstGeom>
        </p:spPr>
        <p:txBody>
          <a:bodyPr wrap="none">
            <a:spAutoFit/>
          </a:bodyPr>
          <a:lstStyle/>
          <a:p>
            <a:r>
              <a:rPr lang="en-US" sz="1400" b="1" i="0" strike="noStrike" cap="none" spc="0" baseline="0">
                <a:solidFill>
                  <a:srgbClr val="000000"/>
                </a:solidFill>
                <a:effectLst/>
                <a:latin typeface="Times New Roman"/>
                <a:ea typeface="Times New Roman"/>
                <a:cs typeface="Times New Roman"/>
              </a:rPr>
              <a:t>Source</a:t>
            </a:r>
            <a:endParaRPr lang="zh-CN" altLang="en-US" sz="1400">
              <a:latin typeface="腾讯体 W7" panose="020C08030202040F0204" pitchFamily="34" charset="-122"/>
              <a:ea typeface="腾讯体 W7" panose="020C08030202040F0204" pitchFamily="34" charset="-122"/>
            </a:endParaRPr>
          </a:p>
        </p:txBody>
      </p:sp>
      <p:sp>
        <p:nvSpPr>
          <p:cNvPr id="15" name="矩形 14">
            <a:extLst>
              <a:ext uri="{FF2B5EF4-FFF2-40B4-BE49-F238E27FC236}">
                <a16:creationId xmlns:a16="http://schemas.microsoft.com/office/drawing/2014/main" id="{6E762637-3593-480F-97EB-4BC39501C9F4}"/>
              </a:ext>
            </a:extLst>
          </p:cNvPr>
          <p:cNvSpPr/>
          <p:nvPr/>
        </p:nvSpPr>
        <p:spPr>
          <a:xfrm>
            <a:off x="4123876" y="3565265"/>
            <a:ext cx="844123" cy="305105"/>
          </a:xfrm>
          <a:prstGeom prst="rect">
            <a:avLst/>
          </a:prstGeom>
        </p:spPr>
        <p:txBody>
          <a:bodyPr wrap="none">
            <a:spAutoFit/>
          </a:bodyPr>
          <a:lstStyle/>
          <a:p>
            <a:pPr algn="ctr"/>
            <a:r>
              <a:rPr lang="en-US" sz="1400" b="1" i="0" strike="noStrike" cap="none" spc="0" baseline="0">
                <a:solidFill>
                  <a:srgbClr val="000000"/>
                </a:solidFill>
                <a:effectLst/>
                <a:latin typeface="Times New Roman"/>
                <a:ea typeface="Times New Roman"/>
                <a:cs typeface="Times New Roman"/>
              </a:rPr>
              <a:t>Target</a:t>
            </a:r>
            <a:endParaRPr lang="zh-CN" altLang="en-US" sz="1400">
              <a:latin typeface="腾讯体 W7" panose="020C08030202040F0204" pitchFamily="34" charset="-122"/>
              <a:ea typeface="腾讯体 W7" panose="020C08030202040F0204" pitchFamily="34" charset="-122"/>
            </a:endParaRPr>
          </a:p>
        </p:txBody>
      </p:sp>
      <p:sp>
        <p:nvSpPr>
          <p:cNvPr id="16" name="矩形 15">
            <a:extLst>
              <a:ext uri="{FF2B5EF4-FFF2-40B4-BE49-F238E27FC236}">
                <a16:creationId xmlns:a16="http://schemas.microsoft.com/office/drawing/2014/main" id="{25A24308-986E-4698-B7C9-9C3C74B76119}"/>
              </a:ext>
            </a:extLst>
          </p:cNvPr>
          <p:cNvSpPr/>
          <p:nvPr/>
        </p:nvSpPr>
        <p:spPr>
          <a:xfrm>
            <a:off x="1677139" y="2492896"/>
            <a:ext cx="677269" cy="305105"/>
          </a:xfrm>
          <a:prstGeom prst="rect">
            <a:avLst/>
          </a:prstGeom>
        </p:spPr>
        <p:txBody>
          <a:bodyPr wrap="none">
            <a:spAutoFit/>
          </a:bodyPr>
          <a:lstStyle/>
          <a:p>
            <a:r>
              <a:rPr lang="en-US" sz="1400" b="1" i="0" strike="noStrike" cap="none" spc="0" baseline="0">
                <a:solidFill>
                  <a:srgbClr val="000000"/>
                </a:solidFill>
                <a:effectLst/>
                <a:latin typeface="Times New Roman"/>
                <a:ea typeface="Times New Roman"/>
                <a:cs typeface="Times New Roman"/>
              </a:rPr>
              <a:t>Send</a:t>
            </a:r>
            <a:endParaRPr lang="zh-CN" altLang="en-US" sz="1400">
              <a:latin typeface="腾讯体 W7" panose="020C08030202040F0204" pitchFamily="34" charset="-122"/>
              <a:ea typeface="腾讯体 W7" panose="020C08030202040F0204" pitchFamily="34" charset="-122"/>
            </a:endParaRPr>
          </a:p>
        </p:txBody>
      </p:sp>
      <p:sp>
        <p:nvSpPr>
          <p:cNvPr id="17" name="矩形 16">
            <a:extLst>
              <a:ext uri="{FF2B5EF4-FFF2-40B4-BE49-F238E27FC236}">
                <a16:creationId xmlns:a16="http://schemas.microsoft.com/office/drawing/2014/main" id="{9E160BB7-5948-4EBC-AEB2-5052BDF46766}"/>
              </a:ext>
            </a:extLst>
          </p:cNvPr>
          <p:cNvSpPr/>
          <p:nvPr/>
        </p:nvSpPr>
        <p:spPr>
          <a:xfrm>
            <a:off x="3301673" y="2519083"/>
            <a:ext cx="949003" cy="305105"/>
          </a:xfrm>
          <a:prstGeom prst="rect">
            <a:avLst/>
          </a:prstGeom>
        </p:spPr>
        <p:txBody>
          <a:bodyPr wrap="none">
            <a:spAutoFit/>
          </a:bodyPr>
          <a:lstStyle/>
          <a:p>
            <a:r>
              <a:rPr lang="en-US" sz="1400" b="1" i="0" strike="noStrike" cap="none" spc="0" baseline="0">
                <a:solidFill>
                  <a:srgbClr val="000000"/>
                </a:solidFill>
                <a:effectLst/>
                <a:latin typeface="Times New Roman"/>
                <a:ea typeface="Times New Roman"/>
                <a:cs typeface="Times New Roman"/>
              </a:rPr>
              <a:t>Receive</a:t>
            </a:r>
            <a:endParaRPr lang="zh-CN" altLang="en-US" sz="1400">
              <a:latin typeface="腾讯体 W7" panose="020C08030202040F0204" pitchFamily="34" charset="-122"/>
              <a:ea typeface="腾讯体 W7" panose="020C08030202040F0204" pitchFamily="34" charset="-122"/>
            </a:endParaRPr>
          </a:p>
        </p:txBody>
      </p:sp>
      <p:pic>
        <p:nvPicPr>
          <p:cNvPr id="18" name="图片 17">
            <a:extLst>
              <a:ext uri="{FF2B5EF4-FFF2-40B4-BE49-F238E27FC236}">
                <a16:creationId xmlns:a16="http://schemas.microsoft.com/office/drawing/2014/main" id="{8FDF3B58-03DA-4191-8EB5-A37D4CE97F97}"/>
              </a:ext>
            </a:extLst>
          </p:cNvPr>
          <p:cNvPicPr>
            <a:picLocks noChangeAspect="1"/>
          </p:cNvPicPr>
          <p:nvPr/>
        </p:nvPicPr>
        <p:blipFill>
          <a:blip r:embed="rId8">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1655438" y="3584076"/>
            <a:ext cx="625990" cy="625990"/>
          </a:xfrm>
          <a:prstGeom prst="rect">
            <a:avLst/>
          </a:prstGeom>
        </p:spPr>
      </p:pic>
      <p:grpSp>
        <p:nvGrpSpPr>
          <p:cNvPr id="19" name="组合 18">
            <a:extLst>
              <a:ext uri="{FF2B5EF4-FFF2-40B4-BE49-F238E27FC236}">
                <a16:creationId xmlns:a16="http://schemas.microsoft.com/office/drawing/2014/main" id="{9E6C30FE-5329-4539-8919-B61C41E97613}"/>
              </a:ext>
            </a:extLst>
          </p:cNvPr>
          <p:cNvGrpSpPr/>
          <p:nvPr/>
        </p:nvGrpSpPr>
        <p:grpSpPr>
          <a:xfrm>
            <a:off x="1415480" y="4653136"/>
            <a:ext cx="3172663" cy="1107996"/>
            <a:chOff x="1163007" y="4752662"/>
            <a:chExt cx="3172663" cy="1107996"/>
          </a:xfrm>
        </p:grpSpPr>
        <p:sp>
          <p:nvSpPr>
            <p:cNvPr id="20" name="矩形 19">
              <a:extLst>
                <a:ext uri="{FF2B5EF4-FFF2-40B4-BE49-F238E27FC236}">
                  <a16:creationId xmlns:a16="http://schemas.microsoft.com/office/drawing/2014/main" id="{3BFDAA67-DFE8-498A-A888-9FEB96FC7D23}"/>
                </a:ext>
              </a:extLst>
            </p:cNvPr>
            <p:cNvSpPr/>
            <p:nvPr/>
          </p:nvSpPr>
          <p:spPr>
            <a:xfrm>
              <a:off x="1163007" y="4752661"/>
              <a:ext cx="4916719" cy="366126"/>
            </a:xfrm>
            <a:prstGeom prst="rect">
              <a:avLst/>
            </a:prstGeom>
          </p:spPr>
          <p:txBody>
            <a:bodyPr wrap="none">
              <a:spAutoFit/>
            </a:bodyPr>
            <a:lstStyle/>
            <a:p>
              <a:r>
                <a:rPr lang="en-US" sz="1800" b="0" i="0" strike="noStrike" cap="none" spc="0" baseline="0">
                  <a:solidFill>
                    <a:srgbClr val="000000"/>
                  </a:solidFill>
                  <a:effectLst/>
                  <a:latin typeface="Times New Roman"/>
                  <a:ea typeface="Times New Roman"/>
                  <a:cs typeface="Times New Roman"/>
                </a:rPr>
                <a:t>The data volume is high (TB, PB, and EB)</a:t>
              </a:r>
            </a:p>
          </p:txBody>
        </p:sp>
        <p:sp>
          <p:nvSpPr>
            <p:cNvPr id="21" name="矩形 20">
              <a:extLst>
                <a:ext uri="{FF2B5EF4-FFF2-40B4-BE49-F238E27FC236}">
                  <a16:creationId xmlns:a16="http://schemas.microsoft.com/office/drawing/2014/main" id="{74C6C6AD-C290-4EC5-9386-6311196B0AFD}"/>
                </a:ext>
              </a:extLst>
            </p:cNvPr>
            <p:cNvSpPr/>
            <p:nvPr/>
          </p:nvSpPr>
          <p:spPr>
            <a:xfrm>
              <a:off x="1168027" y="5121994"/>
              <a:ext cx="3529259" cy="366126"/>
            </a:xfrm>
            <a:prstGeom prst="rect">
              <a:avLst/>
            </a:prstGeom>
          </p:spPr>
          <p:txBody>
            <a:bodyPr wrap="none">
              <a:spAutoFit/>
            </a:bodyPr>
            <a:lstStyle/>
            <a:p>
              <a:r>
                <a:rPr lang="en-US" sz="1800" b="0" i="0" strike="noStrike" cap="none" spc="0" baseline="0">
                  <a:solidFill>
                    <a:srgbClr val="000000"/>
                  </a:solidFill>
                  <a:effectLst/>
                  <a:latin typeface="Times New Roman"/>
                  <a:ea typeface="Times New Roman"/>
                  <a:cs typeface="Times New Roman"/>
                </a:rPr>
                <a:t>Offline transfer is acceptable</a:t>
              </a:r>
            </a:p>
          </p:txBody>
        </p:sp>
        <p:sp>
          <p:nvSpPr>
            <p:cNvPr id="22" name="矩形 21">
              <a:extLst>
                <a:ext uri="{FF2B5EF4-FFF2-40B4-BE49-F238E27FC236}">
                  <a16:creationId xmlns:a16="http://schemas.microsoft.com/office/drawing/2014/main" id="{4D18E86D-EDBF-4607-A8ED-FA50CA80DF68}"/>
                </a:ext>
              </a:extLst>
            </p:cNvPr>
            <p:cNvSpPr/>
            <p:nvPr/>
          </p:nvSpPr>
          <p:spPr>
            <a:xfrm>
              <a:off x="1166191" y="5491326"/>
              <a:ext cx="3823452" cy="366126"/>
            </a:xfrm>
            <a:prstGeom prst="rect">
              <a:avLst/>
            </a:prstGeom>
          </p:spPr>
          <p:txBody>
            <a:bodyPr wrap="none">
              <a:spAutoFit/>
            </a:bodyPr>
            <a:lstStyle/>
            <a:p>
              <a:r>
                <a:rPr lang="en-US" sz="1800" b="0" i="0" strike="noStrike" cap="none" spc="0" baseline="0" dirty="0">
                  <a:solidFill>
                    <a:srgbClr val="000000"/>
                  </a:solidFill>
                  <a:effectLst/>
                  <a:latin typeface="Times New Roman"/>
                  <a:ea typeface="Times New Roman"/>
                  <a:cs typeface="Times New Roman"/>
                </a:rPr>
                <a:t>It takes a certain period of time</a:t>
              </a:r>
            </a:p>
          </p:txBody>
        </p:sp>
      </p:grpSp>
      <p:sp>
        <p:nvSpPr>
          <p:cNvPr id="23" name="矩形 22">
            <a:extLst>
              <a:ext uri="{FF2B5EF4-FFF2-40B4-BE49-F238E27FC236}">
                <a16:creationId xmlns:a16="http://schemas.microsoft.com/office/drawing/2014/main" id="{10E8B289-736F-4CF3-9FDB-C7B3A0919E82}"/>
              </a:ext>
            </a:extLst>
          </p:cNvPr>
          <p:cNvSpPr/>
          <p:nvPr/>
        </p:nvSpPr>
        <p:spPr>
          <a:xfrm>
            <a:off x="7966315" y="1751003"/>
            <a:ext cx="3086872" cy="640720"/>
          </a:xfrm>
          <a:prstGeom prst="rect">
            <a:avLst/>
          </a:prstGeom>
        </p:spPr>
        <p:txBody>
          <a:bodyPr wrap="none">
            <a:spAutoFit/>
          </a:bodyPr>
          <a:lstStyle/>
          <a:p>
            <a:pPr>
              <a:lnSpc>
                <a:spcPct val="150000"/>
              </a:lnSpc>
            </a:pPr>
            <a:r>
              <a:rPr lang="en-US" sz="2400" b="1" i="0" strike="noStrike" cap="none" spc="0" baseline="0" dirty="0">
                <a:solidFill>
                  <a:srgbClr val="0070C0"/>
                </a:solidFill>
                <a:effectLst/>
                <a:latin typeface="Times New Roman"/>
                <a:ea typeface="Times New Roman"/>
                <a:cs typeface="Times New Roman"/>
              </a:rPr>
              <a:t>Online migration</a:t>
            </a:r>
            <a:endParaRPr lang="en-US" altLang="zh-CN" sz="2400" b="1" dirty="0">
              <a:solidFill>
                <a:srgbClr val="0070C0"/>
              </a:solidFill>
              <a:latin typeface="腾讯体 W7" panose="020C08030202040F0204" pitchFamily="34" charset="-122"/>
              <a:ea typeface="腾讯体 W7" panose="020C08030202040F0204" pitchFamily="34" charset="-122"/>
              <a:cs typeface="Hiragino Sans GB W6" charset="-122"/>
            </a:endParaRPr>
          </a:p>
        </p:txBody>
      </p:sp>
      <p:sp>
        <p:nvSpPr>
          <p:cNvPr id="24" name="矩形 23">
            <a:extLst>
              <a:ext uri="{FF2B5EF4-FFF2-40B4-BE49-F238E27FC236}">
                <a16:creationId xmlns:a16="http://schemas.microsoft.com/office/drawing/2014/main" id="{139DC01A-70CC-4083-995F-893AE0299103}"/>
              </a:ext>
            </a:extLst>
          </p:cNvPr>
          <p:cNvSpPr/>
          <p:nvPr/>
        </p:nvSpPr>
        <p:spPr bwMode="auto">
          <a:xfrm>
            <a:off x="6474081" y="2348880"/>
            <a:ext cx="1320800" cy="2264326"/>
          </a:xfrm>
          <a:prstGeom prst="rect">
            <a:avLst/>
          </a:prstGeom>
          <a:solidFill>
            <a:schemeClr val="bg1">
              <a:lumMod val="85000"/>
              <a:alpha val="32941"/>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腾讯体 W7" panose="020C08030202040F0204" pitchFamily="34" charset="-122"/>
              <a:ea typeface="腾讯体 W7" panose="020C08030202040F0204" pitchFamily="34" charset="-122"/>
            </a:endParaRPr>
          </a:p>
        </p:txBody>
      </p:sp>
      <p:sp>
        <p:nvSpPr>
          <p:cNvPr id="25" name="矩形 24">
            <a:extLst>
              <a:ext uri="{FF2B5EF4-FFF2-40B4-BE49-F238E27FC236}">
                <a16:creationId xmlns:a16="http://schemas.microsoft.com/office/drawing/2014/main" id="{C626A3CC-1ABC-44C6-831F-8B8D262FC753}"/>
              </a:ext>
            </a:extLst>
          </p:cNvPr>
          <p:cNvSpPr/>
          <p:nvPr/>
        </p:nvSpPr>
        <p:spPr bwMode="auto">
          <a:xfrm>
            <a:off x="9698518" y="2360516"/>
            <a:ext cx="1320800" cy="1856383"/>
          </a:xfrm>
          <a:prstGeom prst="rect">
            <a:avLst/>
          </a:prstGeom>
          <a:solidFill>
            <a:schemeClr val="bg1">
              <a:lumMod val="85000"/>
              <a:alpha val="32941"/>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腾讯体 W7" panose="020C08030202040F0204" pitchFamily="34" charset="-122"/>
              <a:ea typeface="腾讯体 W7" panose="020C08030202040F0204" pitchFamily="34" charset="-122"/>
            </a:endParaRPr>
          </a:p>
        </p:txBody>
      </p:sp>
      <p:pic>
        <p:nvPicPr>
          <p:cNvPr id="26" name="图片 25">
            <a:extLst>
              <a:ext uri="{FF2B5EF4-FFF2-40B4-BE49-F238E27FC236}">
                <a16:creationId xmlns:a16="http://schemas.microsoft.com/office/drawing/2014/main" id="{D0358B26-1D68-40D5-8177-B5BF212CDE60}"/>
              </a:ext>
            </a:extLst>
          </p:cNvPr>
          <p:cNvPicPr>
            <a:picLocks noChangeAspect="1"/>
          </p:cNvPicPr>
          <p:nvPr/>
        </p:nvPicPr>
        <p:blipFill>
          <a:blip r:embed="rId6">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9978752" y="2370741"/>
            <a:ext cx="827729" cy="827729"/>
          </a:xfrm>
          <a:prstGeom prst="rect">
            <a:avLst/>
          </a:prstGeom>
        </p:spPr>
      </p:pic>
      <p:pic>
        <p:nvPicPr>
          <p:cNvPr id="27" name="图片 26">
            <a:extLst>
              <a:ext uri="{FF2B5EF4-FFF2-40B4-BE49-F238E27FC236}">
                <a16:creationId xmlns:a16="http://schemas.microsoft.com/office/drawing/2014/main" id="{F4B63B5D-6498-4580-A5C7-7F9E5EFEEFE6}"/>
              </a:ext>
            </a:extLst>
          </p:cNvPr>
          <p:cNvPicPr>
            <a:picLocks noChangeAspect="1"/>
          </p:cNvPicPr>
          <p:nvPr/>
        </p:nvPicPr>
        <p:blipFill>
          <a:blip r:embed="rId7">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10210581" y="3291484"/>
            <a:ext cx="364070" cy="419233"/>
          </a:xfrm>
          <a:prstGeom prst="rect">
            <a:avLst/>
          </a:prstGeom>
        </p:spPr>
      </p:pic>
      <p:pic>
        <p:nvPicPr>
          <p:cNvPr id="28" name="图片 27">
            <a:extLst>
              <a:ext uri="{FF2B5EF4-FFF2-40B4-BE49-F238E27FC236}">
                <a16:creationId xmlns:a16="http://schemas.microsoft.com/office/drawing/2014/main" id="{F6A1FE89-7395-44A7-BE70-43B910353C31}"/>
              </a:ext>
            </a:extLst>
          </p:cNvPr>
          <p:cNvPicPr>
            <a:picLocks noChangeAspect="1"/>
          </p:cNvPicPr>
          <p:nvPr/>
        </p:nvPicPr>
        <p:blipFill>
          <a:blip r:embed="rId9">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8563325" y="3204147"/>
            <a:ext cx="372607" cy="372607"/>
          </a:xfrm>
          <a:prstGeom prst="rect">
            <a:avLst/>
          </a:prstGeom>
        </p:spPr>
      </p:pic>
      <p:sp>
        <p:nvSpPr>
          <p:cNvPr id="29" name="矩形 28">
            <a:extLst>
              <a:ext uri="{FF2B5EF4-FFF2-40B4-BE49-F238E27FC236}">
                <a16:creationId xmlns:a16="http://schemas.microsoft.com/office/drawing/2014/main" id="{0E6A6292-BAC0-487D-AB1E-9C90137C607B}"/>
              </a:ext>
            </a:extLst>
          </p:cNvPr>
          <p:cNvSpPr/>
          <p:nvPr/>
        </p:nvSpPr>
        <p:spPr bwMode="auto">
          <a:xfrm>
            <a:off x="8383472" y="2605390"/>
            <a:ext cx="732313" cy="1430740"/>
          </a:xfrm>
          <a:prstGeom prst="rect">
            <a:avLst/>
          </a:prstGeom>
          <a:solidFill>
            <a:schemeClr val="bg1">
              <a:lumMod val="85000"/>
              <a:alpha val="32941"/>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腾讯体 W7" panose="020C08030202040F0204" pitchFamily="34" charset="-122"/>
              <a:ea typeface="腾讯体 W7" panose="020C08030202040F0204" pitchFamily="34" charset="-122"/>
            </a:endParaRPr>
          </a:p>
        </p:txBody>
      </p:sp>
      <p:pic>
        <p:nvPicPr>
          <p:cNvPr id="30" name="图片 29">
            <a:extLst>
              <a:ext uri="{FF2B5EF4-FFF2-40B4-BE49-F238E27FC236}">
                <a16:creationId xmlns:a16="http://schemas.microsoft.com/office/drawing/2014/main" id="{CF4F7AF8-14B2-4FED-A04F-728CCBC38FFE}"/>
              </a:ext>
            </a:extLst>
          </p:cNvPr>
          <p:cNvPicPr>
            <a:picLocks noChangeAspect="1"/>
          </p:cNvPicPr>
          <p:nvPr/>
        </p:nvPicPr>
        <p:blipFill>
          <a:blip r:embed="rId10">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6741335" y="3546834"/>
            <a:ext cx="804804" cy="804804"/>
          </a:xfrm>
          <a:prstGeom prst="rect">
            <a:avLst/>
          </a:prstGeom>
        </p:spPr>
      </p:pic>
      <p:pic>
        <p:nvPicPr>
          <p:cNvPr id="31" name="图片 30">
            <a:extLst>
              <a:ext uri="{FF2B5EF4-FFF2-40B4-BE49-F238E27FC236}">
                <a16:creationId xmlns:a16="http://schemas.microsoft.com/office/drawing/2014/main" id="{42321B59-0B55-4FE5-9023-2CB3F2235938}"/>
              </a:ext>
            </a:extLst>
          </p:cNvPr>
          <p:cNvPicPr>
            <a:picLocks noChangeAspect="1"/>
          </p:cNvPicPr>
          <p:nvPr/>
        </p:nvPicPr>
        <p:blipFill>
          <a:blip r:embed="rId11">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6792320" y="2529793"/>
            <a:ext cx="707308" cy="707308"/>
          </a:xfrm>
          <a:prstGeom prst="rect">
            <a:avLst/>
          </a:prstGeom>
        </p:spPr>
      </p:pic>
      <p:sp>
        <p:nvSpPr>
          <p:cNvPr id="32" name="矩形 31">
            <a:extLst>
              <a:ext uri="{FF2B5EF4-FFF2-40B4-BE49-F238E27FC236}">
                <a16:creationId xmlns:a16="http://schemas.microsoft.com/office/drawing/2014/main" id="{608B682F-E405-4F27-94AE-E7EDE77640B8}"/>
              </a:ext>
            </a:extLst>
          </p:cNvPr>
          <p:cNvSpPr/>
          <p:nvPr/>
        </p:nvSpPr>
        <p:spPr>
          <a:xfrm>
            <a:off x="6784303" y="3198470"/>
            <a:ext cx="1054429" cy="274594"/>
          </a:xfrm>
          <a:prstGeom prst="rect">
            <a:avLst/>
          </a:prstGeom>
        </p:spPr>
        <p:txBody>
          <a:bodyPr wrap="none">
            <a:spAutoFit/>
          </a:bodyPr>
          <a:lstStyle/>
          <a:p>
            <a:r>
              <a:rPr lang="en-US" sz="1200" b="1" i="0" strike="noStrike" cap="none" spc="0" baseline="0">
                <a:solidFill>
                  <a:srgbClr val="000000"/>
                </a:solidFill>
                <a:effectLst/>
                <a:latin typeface="Times New Roman"/>
                <a:ea typeface="Times New Roman"/>
                <a:cs typeface="Times New Roman"/>
              </a:rPr>
              <a:t>Local files</a:t>
            </a:r>
            <a:endParaRPr lang="zh-CN" altLang="en-US" sz="1200">
              <a:latin typeface="腾讯体 W7" panose="020C08030202040F0204" pitchFamily="34" charset="-122"/>
              <a:ea typeface="腾讯体 W7" panose="020C08030202040F0204" pitchFamily="34" charset="-122"/>
            </a:endParaRPr>
          </a:p>
        </p:txBody>
      </p:sp>
      <p:sp>
        <p:nvSpPr>
          <p:cNvPr id="33" name="矩形 32">
            <a:extLst>
              <a:ext uri="{FF2B5EF4-FFF2-40B4-BE49-F238E27FC236}">
                <a16:creationId xmlns:a16="http://schemas.microsoft.com/office/drawing/2014/main" id="{450F2354-4D91-4980-92E1-78A144495882}"/>
              </a:ext>
            </a:extLst>
          </p:cNvPr>
          <p:cNvSpPr/>
          <p:nvPr/>
        </p:nvSpPr>
        <p:spPr>
          <a:xfrm>
            <a:off x="6820571" y="4247236"/>
            <a:ext cx="1282711" cy="274594"/>
          </a:xfrm>
          <a:prstGeom prst="rect">
            <a:avLst/>
          </a:prstGeom>
        </p:spPr>
        <p:txBody>
          <a:bodyPr wrap="none">
            <a:spAutoFit/>
          </a:bodyPr>
          <a:lstStyle/>
          <a:p>
            <a:r>
              <a:rPr lang="en-US" sz="1200" b="1" i="0" strike="noStrike" cap="none" spc="0" baseline="0">
                <a:solidFill>
                  <a:srgbClr val="000000"/>
                </a:solidFill>
                <a:effectLst/>
                <a:latin typeface="Times New Roman"/>
                <a:ea typeface="Times New Roman"/>
                <a:cs typeface="Times New Roman"/>
              </a:rPr>
              <a:t>Other clouds</a:t>
            </a:r>
            <a:endParaRPr lang="zh-CN" altLang="en-US" sz="1200">
              <a:latin typeface="+mn-ea"/>
            </a:endParaRPr>
          </a:p>
        </p:txBody>
      </p:sp>
      <p:cxnSp>
        <p:nvCxnSpPr>
          <p:cNvPr id="34" name="直线箭头连接符 21">
            <a:extLst>
              <a:ext uri="{FF2B5EF4-FFF2-40B4-BE49-F238E27FC236}">
                <a16:creationId xmlns:a16="http://schemas.microsoft.com/office/drawing/2014/main" id="{30C76494-11C0-48C3-93D5-1B2063B4690E}"/>
              </a:ext>
            </a:extLst>
          </p:cNvPr>
          <p:cNvCxnSpPr/>
          <p:nvPr/>
        </p:nvCxnSpPr>
        <p:spPr>
          <a:xfrm>
            <a:off x="7584523" y="2921678"/>
            <a:ext cx="79894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线箭头连接符 78">
            <a:extLst>
              <a:ext uri="{FF2B5EF4-FFF2-40B4-BE49-F238E27FC236}">
                <a16:creationId xmlns:a16="http://schemas.microsoft.com/office/drawing/2014/main" id="{C44A3511-CB39-4321-B86D-B9C3AF106C54}"/>
              </a:ext>
            </a:extLst>
          </p:cNvPr>
          <p:cNvCxnSpPr/>
          <p:nvPr/>
        </p:nvCxnSpPr>
        <p:spPr>
          <a:xfrm>
            <a:off x="7584523" y="3878602"/>
            <a:ext cx="79894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线箭头连接符 79">
            <a:extLst>
              <a:ext uri="{FF2B5EF4-FFF2-40B4-BE49-F238E27FC236}">
                <a16:creationId xmlns:a16="http://schemas.microsoft.com/office/drawing/2014/main" id="{9D9453E0-925F-4CD4-951C-D774059D91FE}"/>
              </a:ext>
            </a:extLst>
          </p:cNvPr>
          <p:cNvCxnSpPr/>
          <p:nvPr/>
        </p:nvCxnSpPr>
        <p:spPr>
          <a:xfrm>
            <a:off x="9115785" y="3301984"/>
            <a:ext cx="734656" cy="8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矩形 36">
            <a:extLst>
              <a:ext uri="{FF2B5EF4-FFF2-40B4-BE49-F238E27FC236}">
                <a16:creationId xmlns:a16="http://schemas.microsoft.com/office/drawing/2014/main" id="{9024B234-E7C0-4091-B306-B3125947999F}"/>
              </a:ext>
            </a:extLst>
          </p:cNvPr>
          <p:cNvSpPr/>
          <p:nvPr/>
        </p:nvSpPr>
        <p:spPr>
          <a:xfrm>
            <a:off x="8346589" y="4097262"/>
            <a:ext cx="1403035" cy="274594"/>
          </a:xfrm>
          <a:prstGeom prst="rect">
            <a:avLst/>
          </a:prstGeom>
        </p:spPr>
        <p:txBody>
          <a:bodyPr wrap="none">
            <a:spAutoFit/>
          </a:bodyPr>
          <a:lstStyle/>
          <a:p>
            <a:r>
              <a:rPr lang="en-US" sz="1200" b="1" i="0" strike="noStrike" cap="none" spc="0" baseline="0">
                <a:solidFill>
                  <a:srgbClr val="000000"/>
                </a:solidFill>
                <a:effectLst/>
                <a:latin typeface="Times New Roman"/>
                <a:ea typeface="Times New Roman"/>
                <a:cs typeface="Times New Roman"/>
              </a:rPr>
              <a:t>Migration tool</a:t>
            </a:r>
            <a:endParaRPr lang="zh-CN" altLang="en-US" sz="1200">
              <a:latin typeface="+mn-ea"/>
            </a:endParaRPr>
          </a:p>
        </p:txBody>
      </p:sp>
      <p:sp>
        <p:nvSpPr>
          <p:cNvPr id="38" name="矩形 37">
            <a:extLst>
              <a:ext uri="{FF2B5EF4-FFF2-40B4-BE49-F238E27FC236}">
                <a16:creationId xmlns:a16="http://schemas.microsoft.com/office/drawing/2014/main" id="{BAB2639A-B9FE-492E-B024-0DD3DE3E7918}"/>
              </a:ext>
            </a:extLst>
          </p:cNvPr>
          <p:cNvSpPr/>
          <p:nvPr/>
        </p:nvSpPr>
        <p:spPr>
          <a:xfrm>
            <a:off x="10069448" y="3811887"/>
            <a:ext cx="1421235" cy="274594"/>
          </a:xfrm>
          <a:prstGeom prst="rect">
            <a:avLst/>
          </a:prstGeom>
        </p:spPr>
        <p:txBody>
          <a:bodyPr wrap="none">
            <a:spAutoFit/>
          </a:bodyPr>
          <a:lstStyle/>
          <a:p>
            <a:r>
              <a:rPr lang="en-US" sz="1200" b="1" i="0" strike="noStrike" cap="none" spc="0" baseline="0">
                <a:solidFill>
                  <a:srgbClr val="000000"/>
                </a:solidFill>
                <a:effectLst/>
                <a:latin typeface="Times New Roman"/>
                <a:ea typeface="Times New Roman"/>
                <a:cs typeface="Times New Roman"/>
              </a:rPr>
              <a:t>Tencent Cloud</a:t>
            </a:r>
            <a:endParaRPr lang="zh-CN" altLang="en-US" sz="1200">
              <a:latin typeface="腾讯体 W7" panose="020C08030202040F0204" pitchFamily="34" charset="-122"/>
              <a:ea typeface="腾讯体 W7" panose="020C08030202040F0204" pitchFamily="34" charset="-122"/>
            </a:endParaRPr>
          </a:p>
        </p:txBody>
      </p:sp>
      <p:grpSp>
        <p:nvGrpSpPr>
          <p:cNvPr id="39" name="组合 38">
            <a:extLst>
              <a:ext uri="{FF2B5EF4-FFF2-40B4-BE49-F238E27FC236}">
                <a16:creationId xmlns:a16="http://schemas.microsoft.com/office/drawing/2014/main" id="{C14993D3-0C06-4BCB-98B6-D1B594CCD86E}"/>
              </a:ext>
            </a:extLst>
          </p:cNvPr>
          <p:cNvGrpSpPr/>
          <p:nvPr/>
        </p:nvGrpSpPr>
        <p:grpSpPr>
          <a:xfrm>
            <a:off x="6283098" y="4648793"/>
            <a:ext cx="2811718" cy="1474584"/>
            <a:chOff x="6445903" y="4679244"/>
            <a:chExt cx="2811718" cy="1474584"/>
          </a:xfrm>
        </p:grpSpPr>
        <p:sp>
          <p:nvSpPr>
            <p:cNvPr id="40" name="矩形 39">
              <a:extLst>
                <a:ext uri="{FF2B5EF4-FFF2-40B4-BE49-F238E27FC236}">
                  <a16:creationId xmlns:a16="http://schemas.microsoft.com/office/drawing/2014/main" id="{D233BBC5-6072-4E0A-A999-7E7222033523}"/>
                </a:ext>
              </a:extLst>
            </p:cNvPr>
            <p:cNvSpPr/>
            <p:nvPr/>
          </p:nvSpPr>
          <p:spPr>
            <a:xfrm>
              <a:off x="6445903" y="4679244"/>
              <a:ext cx="3666244" cy="366126"/>
            </a:xfrm>
            <a:prstGeom prst="rect">
              <a:avLst/>
            </a:prstGeom>
          </p:spPr>
          <p:txBody>
            <a:bodyPr wrap="none">
              <a:spAutoFit/>
            </a:bodyPr>
            <a:lstStyle/>
            <a:p>
              <a:r>
                <a:rPr lang="en-US" sz="1800" b="0" i="0" strike="noStrike" cap="none" spc="0" baseline="0">
                  <a:solidFill>
                    <a:srgbClr val="000000"/>
                  </a:solidFill>
                  <a:effectLst/>
                  <a:latin typeface="Times New Roman"/>
                  <a:ea typeface="Times New Roman"/>
                  <a:cs typeface="Times New Roman"/>
                </a:rPr>
                <a:t>The data volume is low (&lt; TB)</a:t>
              </a:r>
            </a:p>
          </p:txBody>
        </p:sp>
        <p:sp>
          <p:nvSpPr>
            <p:cNvPr id="41" name="矩形 40">
              <a:extLst>
                <a:ext uri="{FF2B5EF4-FFF2-40B4-BE49-F238E27FC236}">
                  <a16:creationId xmlns:a16="http://schemas.microsoft.com/office/drawing/2014/main" id="{B4379AB8-3C34-4D3E-A981-4FA144D23D24}"/>
                </a:ext>
              </a:extLst>
            </p:cNvPr>
            <p:cNvSpPr/>
            <p:nvPr/>
          </p:nvSpPr>
          <p:spPr>
            <a:xfrm>
              <a:off x="6450923" y="5048576"/>
              <a:ext cx="7084471" cy="366126"/>
            </a:xfrm>
            <a:prstGeom prst="rect">
              <a:avLst/>
            </a:prstGeom>
          </p:spPr>
          <p:txBody>
            <a:bodyPr wrap="none">
              <a:spAutoFit/>
            </a:bodyPr>
            <a:lstStyle/>
            <a:p>
              <a:r>
                <a:rPr lang="en-US" sz="1800" b="0" i="0" strike="noStrike" cap="none" spc="0" baseline="0">
                  <a:solidFill>
                    <a:srgbClr val="000000"/>
                  </a:solidFill>
                  <a:effectLst/>
                  <a:latin typeface="Times New Roman"/>
                  <a:ea typeface="Times New Roman"/>
                  <a:cs typeface="Times New Roman"/>
                </a:rPr>
                <a:t>The business cannot accept service downtime for migration</a:t>
              </a:r>
            </a:p>
          </p:txBody>
        </p:sp>
        <p:sp>
          <p:nvSpPr>
            <p:cNvPr id="42" name="矩形 41">
              <a:extLst>
                <a:ext uri="{FF2B5EF4-FFF2-40B4-BE49-F238E27FC236}">
                  <a16:creationId xmlns:a16="http://schemas.microsoft.com/office/drawing/2014/main" id="{B4099FE7-5383-4DCB-9BC5-F9C2999A2DE1}"/>
                </a:ext>
              </a:extLst>
            </p:cNvPr>
            <p:cNvSpPr/>
            <p:nvPr/>
          </p:nvSpPr>
          <p:spPr>
            <a:xfrm>
              <a:off x="6449088" y="5417908"/>
              <a:ext cx="5476327" cy="366126"/>
            </a:xfrm>
            <a:prstGeom prst="rect">
              <a:avLst/>
            </a:prstGeom>
          </p:spPr>
          <p:txBody>
            <a:bodyPr wrap="none">
              <a:spAutoFit/>
            </a:bodyPr>
            <a:lstStyle/>
            <a:p>
              <a:r>
                <a:rPr lang="en-US" sz="1800" b="0" i="0" strike="noStrike" cap="none" spc="0" baseline="0" dirty="0">
                  <a:solidFill>
                    <a:srgbClr val="000000"/>
                  </a:solidFill>
                  <a:effectLst/>
                  <a:latin typeface="Times New Roman"/>
                  <a:ea typeface="Times New Roman"/>
                  <a:cs typeface="Times New Roman"/>
                </a:rPr>
                <a:t>Real-Time incremental data sync is supported</a:t>
              </a:r>
            </a:p>
          </p:txBody>
        </p:sp>
        <p:sp>
          <p:nvSpPr>
            <p:cNvPr id="43" name="矩形 42">
              <a:extLst>
                <a:ext uri="{FF2B5EF4-FFF2-40B4-BE49-F238E27FC236}">
                  <a16:creationId xmlns:a16="http://schemas.microsoft.com/office/drawing/2014/main" id="{69457A21-A26C-4199-BD09-C3B3F8F1285C}"/>
                </a:ext>
              </a:extLst>
            </p:cNvPr>
            <p:cNvSpPr/>
            <p:nvPr/>
          </p:nvSpPr>
          <p:spPr>
            <a:xfrm>
              <a:off x="6456854" y="5784496"/>
              <a:ext cx="5140135" cy="366126"/>
            </a:xfrm>
            <a:prstGeom prst="rect">
              <a:avLst/>
            </a:prstGeom>
          </p:spPr>
          <p:txBody>
            <a:bodyPr wrap="none">
              <a:spAutoFit/>
            </a:bodyPr>
            <a:lstStyle/>
            <a:p>
              <a:r>
                <a:rPr lang="en-US" sz="1800" b="0" i="0" strike="noStrike" cap="none" spc="0" baseline="0">
                  <a:solidFill>
                    <a:srgbClr val="000000"/>
                  </a:solidFill>
                  <a:effectLst/>
                  <a:latin typeface="Times New Roman"/>
                  <a:ea typeface="Times New Roman"/>
                  <a:cs typeface="Times New Roman"/>
                </a:rPr>
                <a:t>Public network traffic fees may be incurred</a:t>
              </a:r>
            </a:p>
          </p:txBody>
        </p:sp>
      </p:grpSp>
    </p:spTree>
    <p:extLst>
      <p:ext uri="{BB962C8B-B14F-4D97-AF65-F5344CB8AC3E}">
        <p14:creationId xmlns:p14="http://schemas.microsoft.com/office/powerpoint/2010/main" val="124616651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C419E9-B7BE-44AB-BF76-9C87CC65CA77}"/>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3.3 File Migration (continued)</a:t>
            </a:r>
          </a:p>
        </p:txBody>
      </p:sp>
      <p:sp>
        <p:nvSpPr>
          <p:cNvPr id="3" name="内容占位符 2">
            <a:extLst>
              <a:ext uri="{FF2B5EF4-FFF2-40B4-BE49-F238E27FC236}">
                <a16:creationId xmlns:a16="http://schemas.microsoft.com/office/drawing/2014/main" id="{682B8E5C-98E2-4541-9673-8975CA0BD8A6}"/>
              </a:ext>
            </a:extLst>
          </p:cNvPr>
          <p:cNvSpPr>
            <a:spLocks noGrp="1"/>
          </p:cNvSpPr>
          <p:nvPr>
            <p:ph idx="1"/>
          </p:nvPr>
        </p:nvSpPr>
        <p:spPr>
          <a:xfrm>
            <a:off x="860979" y="1201088"/>
            <a:ext cx="5905871" cy="5040559"/>
          </a:xfrm>
        </p:spPr>
        <p:txBody>
          <a:bodyPr/>
          <a:lstStyle/>
          <a:p>
            <a:pPr marL="342900" indent="-342900">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File migration methods:</a:t>
            </a:r>
          </a:p>
          <a:p>
            <a:pPr marL="1178963" lvl="1" indent="-342900"/>
            <a:r>
              <a:rPr lang="en-US" sz="1800" b="0" i="0" strike="noStrike" cap="none" spc="0" baseline="0" dirty="0">
                <a:solidFill>
                  <a:srgbClr val="000000"/>
                </a:solidFill>
                <a:effectLst/>
                <a:latin typeface="Times New Roman"/>
                <a:ea typeface="Times New Roman"/>
                <a:cs typeface="Times New Roman"/>
              </a:rPr>
              <a:t>Online migration sync</a:t>
            </a:r>
            <a:endParaRPr lang="en-US" altLang="zh-CN" sz="1800" dirty="0">
              <a:latin typeface="腾讯体 W7" panose="020C08030202040F0204" pitchFamily="34" charset="-122"/>
              <a:ea typeface="腾讯体 W7" panose="020C08030202040F0204" pitchFamily="34" charset="-122"/>
            </a:endParaRPr>
          </a:p>
          <a:p>
            <a:pPr marL="1178963" lvl="1" indent="-342900"/>
            <a:r>
              <a:rPr lang="en-US" sz="1800" b="0" i="0" strike="noStrike" cap="none" spc="0" baseline="0" dirty="0">
                <a:solidFill>
                  <a:srgbClr val="000000"/>
                </a:solidFill>
                <a:effectLst/>
                <a:latin typeface="Times New Roman"/>
                <a:ea typeface="Times New Roman"/>
                <a:cs typeface="Times New Roman"/>
              </a:rPr>
              <a:t>Small disk array</a:t>
            </a:r>
            <a:endParaRPr lang="en-US" altLang="zh-CN" sz="1800" dirty="0">
              <a:latin typeface="腾讯体 W7" panose="020C08030202040F0204" pitchFamily="34" charset="-122"/>
              <a:ea typeface="腾讯体 W7" panose="020C08030202040F0204" pitchFamily="34" charset="-122"/>
            </a:endParaRPr>
          </a:p>
          <a:p>
            <a:pPr marL="1178963" lvl="1" indent="-342900"/>
            <a:r>
              <a:rPr lang="en-US" sz="1800" b="0" i="0" strike="noStrike" cap="none" spc="0" baseline="0" dirty="0">
                <a:solidFill>
                  <a:srgbClr val="000000"/>
                </a:solidFill>
                <a:effectLst/>
                <a:latin typeface="Times New Roman"/>
                <a:ea typeface="Times New Roman"/>
                <a:cs typeface="Times New Roman"/>
              </a:rPr>
              <a:t>Medium dedicated server</a:t>
            </a:r>
            <a:endParaRPr lang="en-US" altLang="zh-CN" sz="1800" dirty="0">
              <a:latin typeface="腾讯体 W7" panose="020C08030202040F0204" pitchFamily="34" charset="-122"/>
              <a:ea typeface="腾讯体 W7" panose="020C08030202040F0204" pitchFamily="34" charset="-122"/>
            </a:endParaRPr>
          </a:p>
          <a:p>
            <a:pPr marL="1178963" lvl="1" indent="-342900"/>
            <a:r>
              <a:rPr lang="en-US" sz="1800" b="0" i="0" strike="noStrike" cap="none" spc="0" baseline="0" dirty="0">
                <a:solidFill>
                  <a:srgbClr val="000000"/>
                </a:solidFill>
                <a:effectLst/>
                <a:latin typeface="Times New Roman"/>
                <a:ea typeface="Times New Roman"/>
                <a:cs typeface="Times New Roman"/>
              </a:rPr>
              <a:t>Direct Connect and relocation</a:t>
            </a:r>
            <a:endParaRPr lang="en-US" altLang="zh-CN" sz="1800" dirty="0">
              <a:latin typeface="腾讯体 W7" panose="020C08030202040F0204" pitchFamily="34" charset="-122"/>
              <a:ea typeface="腾讯体 W7" panose="020C08030202040F0204" pitchFamily="34" charset="-122"/>
            </a:endParaRPr>
          </a:p>
          <a:p>
            <a:pPr marL="342900" indent="-342900">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Steps of different migration methods:</a:t>
            </a:r>
          </a:p>
        </p:txBody>
      </p:sp>
      <p:grpSp>
        <p:nvGrpSpPr>
          <p:cNvPr id="4" name="组 8">
            <a:extLst>
              <a:ext uri="{FF2B5EF4-FFF2-40B4-BE49-F238E27FC236}">
                <a16:creationId xmlns:a16="http://schemas.microsoft.com/office/drawing/2014/main" id="{965F5A44-BD8A-47CF-A2A7-971B74D8831C}"/>
              </a:ext>
            </a:extLst>
          </p:cNvPr>
          <p:cNvGrpSpPr/>
          <p:nvPr/>
        </p:nvGrpSpPr>
        <p:grpSpPr>
          <a:xfrm>
            <a:off x="1127449" y="4276742"/>
            <a:ext cx="7922628" cy="2112717"/>
            <a:chOff x="2371773" y="2561713"/>
            <a:chExt cx="7182195" cy="2051911"/>
          </a:xfrm>
        </p:grpSpPr>
        <p:sp>
          <p:nvSpPr>
            <p:cNvPr id="5" name="五边形 9">
              <a:extLst>
                <a:ext uri="{FF2B5EF4-FFF2-40B4-BE49-F238E27FC236}">
                  <a16:creationId xmlns:a16="http://schemas.microsoft.com/office/drawing/2014/main" id="{1A9AC9C8-1379-4C7D-929F-F47CF9E44EA4}"/>
                </a:ext>
              </a:extLst>
            </p:cNvPr>
            <p:cNvSpPr/>
            <p:nvPr/>
          </p:nvSpPr>
          <p:spPr>
            <a:xfrm>
              <a:off x="2567608" y="2561713"/>
              <a:ext cx="1440160" cy="432048"/>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000000"/>
                  </a:solidFill>
                  <a:effectLst/>
                  <a:latin typeface="Times New Roman"/>
                  <a:ea typeface="Times New Roman"/>
                  <a:cs typeface="Times New Roman"/>
                </a:rPr>
                <a:t>Scheme selection</a:t>
              </a:r>
            </a:p>
          </p:txBody>
        </p:sp>
        <p:sp>
          <p:nvSpPr>
            <p:cNvPr id="6" name="五边形 10">
              <a:extLst>
                <a:ext uri="{FF2B5EF4-FFF2-40B4-BE49-F238E27FC236}">
                  <a16:creationId xmlns:a16="http://schemas.microsoft.com/office/drawing/2014/main" id="{EF51C922-3553-497D-8EEB-20C080C5E0F3}"/>
                </a:ext>
              </a:extLst>
            </p:cNvPr>
            <p:cNvSpPr/>
            <p:nvPr/>
          </p:nvSpPr>
          <p:spPr>
            <a:xfrm>
              <a:off x="4367808" y="2564904"/>
              <a:ext cx="1655511" cy="43204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dirty="0">
                  <a:solidFill>
                    <a:srgbClr val="000000"/>
                  </a:solidFill>
                  <a:effectLst/>
                  <a:latin typeface="Times New Roman"/>
                  <a:ea typeface="Times New Roman"/>
                  <a:cs typeface="Times New Roman"/>
                </a:rPr>
                <a:t>Scheme implementation</a:t>
              </a:r>
            </a:p>
          </p:txBody>
        </p:sp>
        <p:sp>
          <p:nvSpPr>
            <p:cNvPr id="7" name="五边形 11">
              <a:extLst>
                <a:ext uri="{FF2B5EF4-FFF2-40B4-BE49-F238E27FC236}">
                  <a16:creationId xmlns:a16="http://schemas.microsoft.com/office/drawing/2014/main" id="{804AE905-25E2-4935-A680-21983DD714AE}"/>
                </a:ext>
              </a:extLst>
            </p:cNvPr>
            <p:cNvSpPr/>
            <p:nvPr/>
          </p:nvSpPr>
          <p:spPr>
            <a:xfrm>
              <a:off x="6168008" y="2561713"/>
              <a:ext cx="1440160" cy="432048"/>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000000"/>
                  </a:solidFill>
                  <a:effectLst/>
                  <a:latin typeface="Times New Roman"/>
                  <a:ea typeface="Times New Roman"/>
                  <a:cs typeface="Times New Roman"/>
                </a:rPr>
                <a:t>Data transfer</a:t>
              </a:r>
            </a:p>
          </p:txBody>
        </p:sp>
        <p:sp>
          <p:nvSpPr>
            <p:cNvPr id="8" name="五边形 12">
              <a:extLst>
                <a:ext uri="{FF2B5EF4-FFF2-40B4-BE49-F238E27FC236}">
                  <a16:creationId xmlns:a16="http://schemas.microsoft.com/office/drawing/2014/main" id="{AAC39A10-3190-46CF-84D1-9A5FE1830CB7}"/>
                </a:ext>
              </a:extLst>
            </p:cNvPr>
            <p:cNvSpPr/>
            <p:nvPr/>
          </p:nvSpPr>
          <p:spPr>
            <a:xfrm>
              <a:off x="7968208" y="2561713"/>
              <a:ext cx="1440160" cy="43204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dirty="0">
                  <a:solidFill>
                    <a:srgbClr val="000000"/>
                  </a:solidFill>
                  <a:effectLst/>
                  <a:latin typeface="Times New Roman"/>
                  <a:ea typeface="Times New Roman"/>
                  <a:cs typeface="Times New Roman"/>
                </a:rPr>
                <a:t>Configuration in the cloud</a:t>
              </a:r>
            </a:p>
          </p:txBody>
        </p:sp>
        <p:sp>
          <p:nvSpPr>
            <p:cNvPr id="9" name="文本框 8">
              <a:extLst>
                <a:ext uri="{FF2B5EF4-FFF2-40B4-BE49-F238E27FC236}">
                  <a16:creationId xmlns:a16="http://schemas.microsoft.com/office/drawing/2014/main" id="{5832FA75-F8BC-4F7C-960F-24BD73E465B0}"/>
                </a:ext>
              </a:extLst>
            </p:cNvPr>
            <p:cNvSpPr txBox="1"/>
            <p:nvPr/>
          </p:nvSpPr>
          <p:spPr>
            <a:xfrm>
              <a:off x="2371773" y="3109435"/>
              <a:ext cx="1724243" cy="1345134"/>
            </a:xfrm>
            <a:prstGeom prst="rect">
              <a:avLst/>
            </a:prstGeom>
            <a:noFill/>
          </p:spPr>
          <p:txBody>
            <a:bodyPr wrap="square" rtlCol="0">
              <a:spAutoFit/>
            </a:bodyPr>
            <a:lstStyle/>
            <a:p>
              <a:r>
                <a:rPr lang="en-US" sz="1400" b="0" i="0" strike="noStrike" cap="none" spc="0" baseline="0" dirty="0">
                  <a:solidFill>
                    <a:srgbClr val="000000"/>
                  </a:solidFill>
                  <a:effectLst/>
                  <a:latin typeface="Times New Roman"/>
                  <a:ea typeface="Times New Roman"/>
                  <a:cs typeface="Times New Roman"/>
                </a:rPr>
                <a:t>· Online migration sync</a:t>
              </a:r>
              <a:endParaRPr kumimoji="1" lang="en-US" altLang="zh-CN" sz="1400" dirty="0">
                <a:latin typeface="腾讯体 W7" panose="020C08030202040F0204" pitchFamily="34" charset="-122"/>
                <a:ea typeface="腾讯体 W7" panose="020C08030202040F0204" pitchFamily="34" charset="-122"/>
                <a:cs typeface="Microsoft YaHei" charset="-122"/>
              </a:endParaRPr>
            </a:p>
            <a:p>
              <a:r>
                <a:rPr lang="en-US" sz="1400" b="0" i="0" strike="noStrike" cap="none" spc="0" baseline="0" dirty="0">
                  <a:solidFill>
                    <a:srgbClr val="000000"/>
                  </a:solidFill>
                  <a:effectLst/>
                  <a:latin typeface="Times New Roman"/>
                  <a:ea typeface="Times New Roman"/>
                  <a:cs typeface="Times New Roman"/>
                </a:rPr>
                <a:t>· Small disk array</a:t>
              </a:r>
              <a:endParaRPr kumimoji="1" lang="en-US" altLang="zh-CN" sz="1400" dirty="0">
                <a:latin typeface="腾讯体 W7" panose="020C08030202040F0204" pitchFamily="34" charset="-122"/>
                <a:ea typeface="腾讯体 W7" panose="020C08030202040F0204" pitchFamily="34" charset="-122"/>
                <a:cs typeface="Microsoft YaHei" charset="-122"/>
              </a:endParaRPr>
            </a:p>
            <a:p>
              <a:r>
                <a:rPr lang="en-US" sz="1400" b="0" i="0" strike="noStrike" cap="none" spc="0" baseline="0" dirty="0">
                  <a:solidFill>
                    <a:srgbClr val="000000"/>
                  </a:solidFill>
                  <a:effectLst/>
                  <a:latin typeface="Times New Roman"/>
                  <a:ea typeface="Times New Roman"/>
                  <a:cs typeface="Times New Roman"/>
                </a:rPr>
                <a:t>· Medium dedicated server</a:t>
              </a:r>
              <a:endParaRPr kumimoji="1" lang="en-US" altLang="zh-CN" sz="1400" dirty="0">
                <a:latin typeface="腾讯体 W7" panose="020C08030202040F0204" pitchFamily="34" charset="-122"/>
                <a:ea typeface="腾讯体 W7" panose="020C08030202040F0204" pitchFamily="34" charset="-122"/>
                <a:cs typeface="Microsoft YaHei" charset="-122"/>
              </a:endParaRPr>
            </a:p>
            <a:p>
              <a:r>
                <a:rPr lang="en-US" sz="1400" b="0" i="0" strike="noStrike" cap="none" spc="0" baseline="0" dirty="0">
                  <a:solidFill>
                    <a:srgbClr val="000000"/>
                  </a:solidFill>
                  <a:effectLst/>
                  <a:latin typeface="Times New Roman"/>
                  <a:ea typeface="Times New Roman"/>
                  <a:cs typeface="Times New Roman"/>
                </a:rPr>
                <a:t>· Direct Connect and relocation</a:t>
              </a:r>
            </a:p>
          </p:txBody>
        </p:sp>
        <p:sp>
          <p:nvSpPr>
            <p:cNvPr id="10" name="文本框 9">
              <a:extLst>
                <a:ext uri="{FF2B5EF4-FFF2-40B4-BE49-F238E27FC236}">
                  <a16:creationId xmlns:a16="http://schemas.microsoft.com/office/drawing/2014/main" id="{705D5005-5F83-42C6-A086-6510CA7F5456}"/>
                </a:ext>
              </a:extLst>
            </p:cNvPr>
            <p:cNvSpPr txBox="1"/>
            <p:nvPr/>
          </p:nvSpPr>
          <p:spPr>
            <a:xfrm>
              <a:off x="4206526" y="3059248"/>
              <a:ext cx="1986458" cy="1554376"/>
            </a:xfrm>
            <a:prstGeom prst="rect">
              <a:avLst/>
            </a:prstGeom>
            <a:noFill/>
          </p:spPr>
          <p:txBody>
            <a:bodyPr wrap="square" rtlCol="0">
              <a:spAutoFit/>
            </a:bodyPr>
            <a:lstStyle/>
            <a:p>
              <a:r>
                <a:rPr lang="en-US" sz="1400" b="0" i="0" strike="noStrike" cap="none" spc="0" baseline="0" dirty="0">
                  <a:solidFill>
                    <a:srgbClr val="000000"/>
                  </a:solidFill>
                  <a:effectLst/>
                  <a:latin typeface="Times New Roman"/>
                  <a:ea typeface="Times New Roman"/>
                  <a:cs typeface="Times New Roman"/>
                </a:rPr>
                <a:t>· Migration software provision</a:t>
              </a:r>
              <a:endParaRPr kumimoji="1" lang="en-US" altLang="zh-CN" sz="1400" dirty="0">
                <a:latin typeface="腾讯体 W7" panose="020C08030202040F0204" pitchFamily="34" charset="-122"/>
                <a:ea typeface="腾讯体 W7" panose="020C08030202040F0204" pitchFamily="34" charset="-122"/>
                <a:cs typeface="Microsoft YaHei" charset="-122"/>
              </a:endParaRPr>
            </a:p>
            <a:p>
              <a:r>
                <a:rPr lang="en-US" sz="1400" b="0" i="0" strike="noStrike" cap="none" spc="0" baseline="0" dirty="0">
                  <a:solidFill>
                    <a:srgbClr val="000000"/>
                  </a:solidFill>
                  <a:effectLst/>
                  <a:latin typeface="Times New Roman"/>
                  <a:ea typeface="Times New Roman"/>
                  <a:cs typeface="Times New Roman"/>
                </a:rPr>
                <a:t>· Array device delivery</a:t>
              </a:r>
              <a:endParaRPr kumimoji="1" lang="en-US" altLang="zh-CN" sz="1400" dirty="0">
                <a:latin typeface="腾讯体 W7" panose="020C08030202040F0204" pitchFamily="34" charset="-122"/>
                <a:ea typeface="腾讯体 W7" panose="020C08030202040F0204" pitchFamily="34" charset="-122"/>
                <a:cs typeface="Microsoft YaHei" charset="-122"/>
              </a:endParaRPr>
            </a:p>
            <a:p>
              <a:r>
                <a:rPr lang="en-US" sz="1400" b="0" i="0" strike="noStrike" cap="none" spc="0" baseline="0" dirty="0">
                  <a:solidFill>
                    <a:srgbClr val="000000"/>
                  </a:solidFill>
                  <a:effectLst/>
                  <a:latin typeface="Times New Roman"/>
                  <a:ea typeface="Times New Roman"/>
                  <a:cs typeface="Times New Roman"/>
                </a:rPr>
                <a:t>· Special protective box</a:t>
              </a:r>
              <a:endParaRPr kumimoji="1" lang="en-US" altLang="zh-CN" sz="1400" dirty="0">
                <a:latin typeface="腾讯体 W7" panose="020C08030202040F0204" pitchFamily="34" charset="-122"/>
                <a:ea typeface="腾讯体 W7" panose="020C08030202040F0204" pitchFamily="34" charset="-122"/>
                <a:cs typeface="Microsoft YaHei" charset="-122"/>
              </a:endParaRPr>
            </a:p>
            <a:p>
              <a:r>
                <a:rPr lang="en-US" sz="1400" b="0" i="0" strike="noStrike" cap="none" spc="0" baseline="0" dirty="0">
                  <a:solidFill>
                    <a:srgbClr val="000000"/>
                  </a:solidFill>
                  <a:effectLst/>
                  <a:latin typeface="Times New Roman"/>
                  <a:ea typeface="Times New Roman"/>
                  <a:cs typeface="Times New Roman"/>
                </a:rPr>
                <a:t>· Direct Connect line implementation and construction</a:t>
              </a:r>
            </a:p>
          </p:txBody>
        </p:sp>
        <p:sp>
          <p:nvSpPr>
            <p:cNvPr id="11" name="文本框 10">
              <a:extLst>
                <a:ext uri="{FF2B5EF4-FFF2-40B4-BE49-F238E27FC236}">
                  <a16:creationId xmlns:a16="http://schemas.microsoft.com/office/drawing/2014/main" id="{1F76ED06-2737-4BB4-AA5D-5ED5245B1A8D}"/>
                </a:ext>
              </a:extLst>
            </p:cNvPr>
            <p:cNvSpPr txBox="1"/>
            <p:nvPr/>
          </p:nvSpPr>
          <p:spPr>
            <a:xfrm>
              <a:off x="6147613" y="3215347"/>
              <a:ext cx="1585760" cy="1135890"/>
            </a:xfrm>
            <a:prstGeom prst="rect">
              <a:avLst/>
            </a:prstGeom>
            <a:noFill/>
          </p:spPr>
          <p:txBody>
            <a:bodyPr wrap="square" rtlCol="0">
              <a:spAutoFit/>
            </a:bodyPr>
            <a:lstStyle/>
            <a:p>
              <a:r>
                <a:rPr lang="en-US" sz="1400" b="0" i="0" strike="noStrike" cap="none" spc="0" baseline="0" dirty="0">
                  <a:solidFill>
                    <a:srgbClr val="000000"/>
                  </a:solidFill>
                  <a:effectLst/>
                  <a:latin typeface="Times New Roman"/>
                  <a:ea typeface="Times New Roman"/>
                  <a:cs typeface="Times New Roman"/>
                </a:rPr>
                <a:t>· Software run</a:t>
              </a:r>
              <a:endParaRPr kumimoji="1" lang="en-US" altLang="zh-CN" sz="1400" dirty="0">
                <a:latin typeface="腾讯体 W7" panose="020C08030202040F0204" pitchFamily="34" charset="-122"/>
                <a:ea typeface="腾讯体 W7" panose="020C08030202040F0204" pitchFamily="34" charset="-122"/>
                <a:cs typeface="Microsoft YaHei" charset="-122"/>
              </a:endParaRPr>
            </a:p>
            <a:p>
              <a:r>
                <a:rPr lang="en-US" sz="1400" b="0" i="0" strike="noStrike" cap="none" spc="0" baseline="0" dirty="0">
                  <a:solidFill>
                    <a:srgbClr val="000000"/>
                  </a:solidFill>
                  <a:effectLst/>
                  <a:latin typeface="Times New Roman"/>
                  <a:ea typeface="Times New Roman"/>
                  <a:cs typeface="Times New Roman"/>
                </a:rPr>
                <a:t>· Copy mounting</a:t>
              </a:r>
              <a:endParaRPr kumimoji="1" lang="en-US" altLang="zh-CN" sz="1400" dirty="0">
                <a:latin typeface="腾讯体 W7" panose="020C08030202040F0204" pitchFamily="34" charset="-122"/>
                <a:ea typeface="腾讯体 W7" panose="020C08030202040F0204" pitchFamily="34" charset="-122"/>
                <a:cs typeface="Microsoft YaHei" charset="-122"/>
              </a:endParaRPr>
            </a:p>
            <a:p>
              <a:r>
                <a:rPr lang="en-US" sz="1400" b="0" i="0" strike="noStrike" cap="none" spc="0" baseline="0" dirty="0">
                  <a:solidFill>
                    <a:srgbClr val="000000"/>
                  </a:solidFill>
                  <a:effectLst/>
                  <a:latin typeface="Times New Roman"/>
                  <a:ea typeface="Times New Roman"/>
                  <a:cs typeface="Times New Roman"/>
                </a:rPr>
                <a:t>· Device return</a:t>
              </a:r>
              <a:endParaRPr kumimoji="1" lang="en-US" altLang="zh-CN" sz="1400" dirty="0">
                <a:latin typeface="腾讯体 W7" panose="020C08030202040F0204" pitchFamily="34" charset="-122"/>
                <a:ea typeface="腾讯体 W7" panose="020C08030202040F0204" pitchFamily="34" charset="-122"/>
                <a:cs typeface="Microsoft YaHei" charset="-122"/>
              </a:endParaRPr>
            </a:p>
            <a:p>
              <a:r>
                <a:rPr lang="en-US" sz="1400" b="0" i="0" strike="noStrike" cap="none" spc="0" baseline="0" dirty="0">
                  <a:solidFill>
                    <a:srgbClr val="000000"/>
                  </a:solidFill>
                  <a:effectLst/>
                  <a:latin typeface="Times New Roman"/>
                  <a:ea typeface="Times New Roman"/>
                  <a:cs typeface="Times New Roman"/>
                </a:rPr>
                <a:t>· Network deployment</a:t>
              </a:r>
              <a:endParaRPr kumimoji="1" lang="en-US" altLang="zh-CN" sz="1400" dirty="0">
                <a:latin typeface="腾讯体 W7" panose="020C08030202040F0204" pitchFamily="34" charset="-122"/>
                <a:ea typeface="腾讯体 W7" panose="020C08030202040F0204" pitchFamily="34" charset="-122"/>
                <a:cs typeface="Microsoft YaHei" charset="-122"/>
              </a:endParaRPr>
            </a:p>
          </p:txBody>
        </p:sp>
        <p:sp>
          <p:nvSpPr>
            <p:cNvPr id="12" name="文本框 11">
              <a:extLst>
                <a:ext uri="{FF2B5EF4-FFF2-40B4-BE49-F238E27FC236}">
                  <a16:creationId xmlns:a16="http://schemas.microsoft.com/office/drawing/2014/main" id="{D192815B-DBE0-460A-901B-CC377CB052E0}"/>
                </a:ext>
              </a:extLst>
            </p:cNvPr>
            <p:cNvSpPr txBox="1"/>
            <p:nvPr/>
          </p:nvSpPr>
          <p:spPr>
            <a:xfrm>
              <a:off x="7968208" y="3285475"/>
              <a:ext cx="1585760" cy="1135890"/>
            </a:xfrm>
            <a:prstGeom prst="rect">
              <a:avLst/>
            </a:prstGeom>
            <a:noFill/>
          </p:spPr>
          <p:txBody>
            <a:bodyPr wrap="square" rtlCol="0">
              <a:spAutoFit/>
            </a:bodyPr>
            <a:lstStyle/>
            <a:p>
              <a:r>
                <a:rPr lang="en-US" sz="1400" b="0" i="0" strike="noStrike" cap="none" spc="0" baseline="0" dirty="0">
                  <a:solidFill>
                    <a:srgbClr val="000000"/>
                  </a:solidFill>
                  <a:effectLst/>
                  <a:latin typeface="Times New Roman"/>
                  <a:ea typeface="Times New Roman"/>
                  <a:cs typeface="Times New Roman"/>
                </a:rPr>
                <a:t>· Cloud service information</a:t>
              </a:r>
              <a:endParaRPr kumimoji="1" lang="en-US" altLang="zh-CN" sz="1400" dirty="0">
                <a:latin typeface="腾讯体 W7" panose="020C08030202040F0204" pitchFamily="34" charset="-122"/>
                <a:ea typeface="腾讯体 W7" panose="020C08030202040F0204" pitchFamily="34" charset="-122"/>
                <a:cs typeface="Microsoft YaHei" charset="-122"/>
              </a:endParaRPr>
            </a:p>
            <a:p>
              <a:r>
                <a:rPr lang="en-US" sz="1400" b="0" i="0" strike="noStrike" cap="none" spc="0" baseline="0" dirty="0">
                  <a:solidFill>
                    <a:srgbClr val="000000"/>
                  </a:solidFill>
                  <a:effectLst/>
                  <a:latin typeface="Times New Roman"/>
                  <a:ea typeface="Times New Roman"/>
                  <a:cs typeface="Times New Roman"/>
                </a:rPr>
                <a:t>· Data validation</a:t>
              </a:r>
              <a:endParaRPr kumimoji="1" lang="en-US" altLang="zh-CN" sz="1400" dirty="0">
                <a:latin typeface="腾讯体 W7" panose="020C08030202040F0204" pitchFamily="34" charset="-122"/>
                <a:ea typeface="腾讯体 W7" panose="020C08030202040F0204" pitchFamily="34" charset="-122"/>
                <a:cs typeface="Microsoft YaHei" charset="-122"/>
              </a:endParaRPr>
            </a:p>
            <a:p>
              <a:r>
                <a:rPr lang="en-US" sz="1400" b="0" i="0" strike="noStrike" cap="none" spc="0" baseline="0" dirty="0">
                  <a:solidFill>
                    <a:srgbClr val="000000"/>
                  </a:solidFill>
                  <a:effectLst/>
                  <a:latin typeface="Times New Roman"/>
                  <a:ea typeface="Times New Roman"/>
                  <a:cs typeface="Times New Roman"/>
                </a:rPr>
                <a:t>· Data upload</a:t>
              </a:r>
              <a:endParaRPr kumimoji="1" lang="en-US" altLang="zh-CN" sz="1400" dirty="0">
                <a:latin typeface="腾讯体 W7" panose="020C08030202040F0204" pitchFamily="34" charset="-122"/>
                <a:ea typeface="腾讯体 W7" panose="020C08030202040F0204" pitchFamily="34" charset="-122"/>
                <a:cs typeface="Microsoft YaHei" charset="-122"/>
              </a:endParaRPr>
            </a:p>
            <a:p>
              <a:r>
                <a:rPr lang="en-US" sz="1400" b="0" i="0" strike="noStrike" cap="none" spc="0" baseline="0" dirty="0">
                  <a:solidFill>
                    <a:srgbClr val="000000"/>
                  </a:solidFill>
                  <a:effectLst/>
                  <a:latin typeface="Times New Roman"/>
                  <a:ea typeface="Times New Roman"/>
                  <a:cs typeface="Times New Roman"/>
                </a:rPr>
                <a:t>· Sync configuration</a:t>
              </a:r>
              <a:endParaRPr kumimoji="1" lang="en-US" altLang="zh-CN" sz="1400" dirty="0">
                <a:latin typeface="腾讯体 W7" panose="020C08030202040F0204" pitchFamily="34" charset="-122"/>
                <a:ea typeface="腾讯体 W7" panose="020C08030202040F0204" pitchFamily="34" charset="-122"/>
                <a:cs typeface="Microsoft YaHei" charset="-122"/>
              </a:endParaRPr>
            </a:p>
          </p:txBody>
        </p:sp>
      </p:grpSp>
    </p:spTree>
    <p:extLst>
      <p:ext uri="{BB962C8B-B14F-4D97-AF65-F5344CB8AC3E}">
        <p14:creationId xmlns:p14="http://schemas.microsoft.com/office/powerpoint/2010/main" val="19033437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BE71FD-FCB4-4F9B-8146-712A2C5FF9E9}"/>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3.3 File Migration (continued)</a:t>
            </a:r>
          </a:p>
        </p:txBody>
      </p:sp>
      <p:sp>
        <p:nvSpPr>
          <p:cNvPr id="3" name="内容占位符 2">
            <a:extLst>
              <a:ext uri="{FF2B5EF4-FFF2-40B4-BE49-F238E27FC236}">
                <a16:creationId xmlns:a16="http://schemas.microsoft.com/office/drawing/2014/main" id="{6A4F67FE-2869-4629-A98C-07B9659EB54C}"/>
              </a:ext>
            </a:extLst>
          </p:cNvPr>
          <p:cNvSpPr>
            <a:spLocks noGrp="1"/>
          </p:cNvSpPr>
          <p:nvPr>
            <p:ph idx="1"/>
          </p:nvPr>
        </p:nvSpPr>
        <p:spPr/>
        <p:txBody>
          <a:bodyPr/>
          <a:lstStyle/>
          <a:p>
            <a:pPr marL="342900" indent="-342900">
              <a:buFont typeface="Wingdings" panose="05000000000000000000" pitchFamily="2" charset="2"/>
              <a:buChar char="l"/>
            </a:pPr>
            <a:r>
              <a:rPr lang="en-US" sz="2400" b="0" i="0" strike="noStrike" cap="none" spc="0" baseline="0">
                <a:solidFill>
                  <a:srgbClr val="000000"/>
                </a:solidFill>
                <a:effectLst/>
                <a:latin typeface="Times New Roman"/>
                <a:ea typeface="Times New Roman"/>
                <a:cs typeface="Times New Roman"/>
              </a:rPr>
              <a:t>Offline migration tool - CDM</a:t>
            </a:r>
          </a:p>
          <a:p>
            <a:endParaRPr lang="zh-CN" altLang="en-US">
              <a:latin typeface="+mn-ea"/>
              <a:ea typeface="+mn-ea"/>
            </a:endParaRPr>
          </a:p>
        </p:txBody>
      </p:sp>
      <p:grpSp>
        <p:nvGrpSpPr>
          <p:cNvPr id="4" name="组 8">
            <a:extLst>
              <a:ext uri="{FF2B5EF4-FFF2-40B4-BE49-F238E27FC236}">
                <a16:creationId xmlns:a16="http://schemas.microsoft.com/office/drawing/2014/main" id="{F347B92F-732C-42D0-9B9C-DDE7EADD4E3E}"/>
              </a:ext>
            </a:extLst>
          </p:cNvPr>
          <p:cNvGrpSpPr/>
          <p:nvPr/>
        </p:nvGrpSpPr>
        <p:grpSpPr>
          <a:xfrm>
            <a:off x="794557" y="2060848"/>
            <a:ext cx="7078123" cy="2013692"/>
            <a:chOff x="328486" y="1328297"/>
            <a:chExt cx="7078123" cy="2013692"/>
          </a:xfrm>
        </p:grpSpPr>
        <p:sp>
          <p:nvSpPr>
            <p:cNvPr id="5" name="文本框 4">
              <a:extLst>
                <a:ext uri="{FF2B5EF4-FFF2-40B4-BE49-F238E27FC236}">
                  <a16:creationId xmlns:a16="http://schemas.microsoft.com/office/drawing/2014/main" id="{5AA8110D-65D3-49A7-9C32-10EA44D2A1F6}"/>
                </a:ext>
              </a:extLst>
            </p:cNvPr>
            <p:cNvSpPr txBox="1"/>
            <p:nvPr/>
          </p:nvSpPr>
          <p:spPr>
            <a:xfrm>
              <a:off x="328486" y="1879857"/>
              <a:ext cx="2183525" cy="823783"/>
            </a:xfrm>
            <a:prstGeom prst="rect">
              <a:avLst/>
            </a:prstGeom>
            <a:noFill/>
          </p:spPr>
          <p:txBody>
            <a:bodyPr wrap="none" rtlCol="0">
              <a:spAutoFit/>
            </a:bodyPr>
            <a:lstStyle/>
            <a:p>
              <a:pPr>
                <a:lnSpc>
                  <a:spcPct val="150000"/>
                </a:lnSpc>
              </a:pPr>
              <a:r>
                <a:rPr lang="en-US" sz="1600" b="1" i="0" strike="noStrike" cap="none" spc="0" baseline="0" dirty="0">
                  <a:solidFill>
                    <a:srgbClr val="000000"/>
                  </a:solidFill>
                  <a:effectLst/>
                  <a:latin typeface="Times New Roman"/>
                  <a:ea typeface="Times New Roman"/>
                  <a:cs typeface="Times New Roman"/>
                </a:rPr>
                <a:t>IDC</a:t>
              </a:r>
              <a:endParaRPr kumimoji="1" lang="en-US" altLang="zh-CN" sz="1600" b="1" dirty="0">
                <a:latin typeface="+mn-ea"/>
                <a:cs typeface="Microsoft YaHei" charset="-122"/>
              </a:endParaRPr>
            </a:p>
            <a:p>
              <a:pPr>
                <a:lnSpc>
                  <a:spcPct val="150000"/>
                </a:lnSpc>
              </a:pPr>
              <a:r>
                <a:rPr lang="en-US" sz="1600" b="1" i="0" strike="noStrike" cap="none" spc="0" baseline="0" dirty="0">
                  <a:solidFill>
                    <a:srgbClr val="000000"/>
                  </a:solidFill>
                  <a:effectLst/>
                  <a:latin typeface="Times New Roman"/>
                  <a:ea typeface="Times New Roman"/>
                  <a:cs typeface="Times New Roman"/>
                </a:rPr>
                <a:t>High data volume</a:t>
              </a:r>
            </a:p>
          </p:txBody>
        </p:sp>
        <p:sp>
          <p:nvSpPr>
            <p:cNvPr id="6" name="文本框 5">
              <a:extLst>
                <a:ext uri="{FF2B5EF4-FFF2-40B4-BE49-F238E27FC236}">
                  <a16:creationId xmlns:a16="http://schemas.microsoft.com/office/drawing/2014/main" id="{82A2C2E9-95B9-49AA-8271-C7A644E70F8D}"/>
                </a:ext>
              </a:extLst>
            </p:cNvPr>
            <p:cNvSpPr txBox="1"/>
            <p:nvPr/>
          </p:nvSpPr>
          <p:spPr>
            <a:xfrm>
              <a:off x="1919246" y="1328297"/>
              <a:ext cx="5487363" cy="2013692"/>
            </a:xfrm>
            <a:prstGeom prst="rect">
              <a:avLst/>
            </a:prstGeom>
            <a:noFill/>
          </p:spPr>
          <p:txBody>
            <a:bodyPr wrap="none" rtlCol="0">
              <a:spAutoFit/>
            </a:bodyPr>
            <a:lstStyle/>
            <a:p>
              <a:pPr marL="285750" indent="-285750">
                <a:lnSpc>
                  <a:spcPct val="150000"/>
                </a:lnSpc>
                <a:buClr>
                  <a:srgbClr val="57C3FF"/>
                </a:buClr>
                <a:buFont typeface="Arial"/>
                <a:buChar char="•"/>
              </a:pPr>
              <a:r>
                <a:rPr lang="en-US" sz="1400" b="0" i="0" strike="noStrike" cap="none" spc="0" baseline="0" dirty="0">
                  <a:solidFill>
                    <a:srgbClr val="000000"/>
                  </a:solidFill>
                  <a:effectLst/>
                  <a:latin typeface="Times New Roman"/>
                  <a:ea typeface="Times New Roman"/>
                  <a:cs typeface="Times New Roman"/>
                </a:rPr>
                <a:t>Volume: PB (2U 80 TB per device)</a:t>
              </a:r>
              <a:endParaRPr kumimoji="1" lang="en-US" altLang="zh-CN" sz="1400" dirty="0">
                <a:latin typeface="+mn-ea"/>
                <a:cs typeface="Microsoft YaHei" charset="-122"/>
              </a:endParaRPr>
            </a:p>
            <a:p>
              <a:pPr marL="285750" indent="-285750">
                <a:lnSpc>
                  <a:spcPct val="150000"/>
                </a:lnSpc>
                <a:buClr>
                  <a:srgbClr val="57C3FF"/>
                </a:buClr>
                <a:buFont typeface="Arial"/>
                <a:buChar char="•"/>
              </a:pPr>
              <a:r>
                <a:rPr lang="en-US" sz="1400" b="0" i="0" strike="noStrike" cap="none" spc="0" baseline="0" dirty="0">
                  <a:solidFill>
                    <a:srgbClr val="000000"/>
                  </a:solidFill>
                  <a:effectLst/>
                  <a:latin typeface="Times New Roman"/>
                  <a:ea typeface="Times New Roman"/>
                  <a:cs typeface="Times New Roman"/>
                </a:rPr>
                <a:t>Tool: Tencent dedicated migration server</a:t>
              </a:r>
              <a:endParaRPr kumimoji="1" lang="en-US" altLang="zh-CN" sz="1400" dirty="0">
                <a:latin typeface="+mn-ea"/>
                <a:cs typeface="Microsoft YaHei" charset="-122"/>
              </a:endParaRPr>
            </a:p>
            <a:p>
              <a:pPr marL="285750" indent="-285750">
                <a:lnSpc>
                  <a:spcPct val="150000"/>
                </a:lnSpc>
                <a:buClr>
                  <a:srgbClr val="57C3FF"/>
                </a:buClr>
                <a:buFont typeface="Arial"/>
                <a:buChar char="•"/>
              </a:pPr>
              <a:r>
                <a:rPr lang="en-US" sz="1400" b="0" i="0" strike="noStrike" cap="none" spc="0" baseline="0" dirty="0">
                  <a:solidFill>
                    <a:srgbClr val="000000"/>
                  </a:solidFill>
                  <a:effectLst/>
                  <a:latin typeface="Times New Roman"/>
                  <a:ea typeface="Times New Roman"/>
                  <a:cs typeface="Times New Roman"/>
                </a:rPr>
                <a:t>Interface: 10 GE x2 (mounted or shared)</a:t>
              </a:r>
              <a:endParaRPr kumimoji="1" lang="en-US" altLang="zh-CN" sz="1400" dirty="0">
                <a:latin typeface="+mn-ea"/>
                <a:cs typeface="Microsoft YaHei" charset="-122"/>
              </a:endParaRPr>
            </a:p>
            <a:p>
              <a:pPr marL="285750" indent="-285750">
                <a:lnSpc>
                  <a:spcPct val="150000"/>
                </a:lnSpc>
                <a:buClr>
                  <a:srgbClr val="57C3FF"/>
                </a:buClr>
                <a:buFont typeface="Arial"/>
                <a:buChar char="•"/>
              </a:pPr>
              <a:r>
                <a:rPr lang="en-US" sz="1400" b="0" i="0" strike="noStrike" cap="none" spc="0" baseline="0" dirty="0">
                  <a:solidFill>
                    <a:srgbClr val="000000"/>
                  </a:solidFill>
                  <a:effectLst/>
                  <a:latin typeface="Times New Roman"/>
                  <a:ea typeface="Times New Roman"/>
                  <a:cs typeface="Times New Roman"/>
                </a:rPr>
                <a:t>Source: IDC</a:t>
              </a:r>
              <a:endParaRPr kumimoji="1" lang="en-US" altLang="zh-CN" sz="1400" dirty="0">
                <a:latin typeface="+mn-ea"/>
                <a:cs typeface="Microsoft YaHei" charset="-122"/>
              </a:endParaRPr>
            </a:p>
            <a:p>
              <a:pPr marL="285750" indent="-285750">
                <a:lnSpc>
                  <a:spcPct val="150000"/>
                </a:lnSpc>
                <a:buClr>
                  <a:srgbClr val="57C3FF"/>
                </a:buClr>
                <a:buFont typeface="Arial"/>
                <a:buChar char="•"/>
              </a:pPr>
              <a:r>
                <a:rPr lang="en-US" sz="1400" b="0" i="0" strike="noStrike" cap="none" spc="0" baseline="0" dirty="0">
                  <a:solidFill>
                    <a:srgbClr val="000000"/>
                  </a:solidFill>
                  <a:effectLst/>
                  <a:latin typeface="Times New Roman"/>
                  <a:ea typeface="Times New Roman"/>
                  <a:cs typeface="Times New Roman"/>
                </a:rPr>
                <a:t>Efficiency: 500 MB/s on average</a:t>
              </a:r>
            </a:p>
            <a:p>
              <a:pPr marL="285750" indent="-285750">
                <a:lnSpc>
                  <a:spcPct val="150000"/>
                </a:lnSpc>
                <a:buClr>
                  <a:srgbClr val="57C3FF"/>
                </a:buClr>
                <a:buFont typeface="Arial"/>
                <a:buChar char="•"/>
              </a:pPr>
              <a:r>
                <a:rPr lang="en-US" sz="1400" b="0" i="0" strike="noStrike" cap="none" spc="0" baseline="0" dirty="0">
                  <a:solidFill>
                    <a:srgbClr val="000000"/>
                  </a:solidFill>
                  <a:effectLst/>
                  <a:latin typeface="Times New Roman"/>
                  <a:ea typeface="Times New Roman"/>
                  <a:cs typeface="Times New Roman"/>
                </a:rPr>
                <a:t>Security: special protective box and optional encryption</a:t>
              </a:r>
            </a:p>
          </p:txBody>
        </p:sp>
      </p:grpSp>
      <p:sp>
        <p:nvSpPr>
          <p:cNvPr id="7" name="文本框 6">
            <a:extLst>
              <a:ext uri="{FF2B5EF4-FFF2-40B4-BE49-F238E27FC236}">
                <a16:creationId xmlns:a16="http://schemas.microsoft.com/office/drawing/2014/main" id="{B7DF4B20-317D-4272-842B-79BD1ED7410B}"/>
              </a:ext>
            </a:extLst>
          </p:cNvPr>
          <p:cNvSpPr txBox="1"/>
          <p:nvPr/>
        </p:nvSpPr>
        <p:spPr>
          <a:xfrm>
            <a:off x="9027223" y="2297187"/>
            <a:ext cx="2469909" cy="1800118"/>
          </a:xfrm>
          <a:prstGeom prst="rect">
            <a:avLst/>
          </a:prstGeom>
          <a:noFill/>
        </p:spPr>
        <p:txBody>
          <a:bodyPr wrap="none" rtlCol="0">
            <a:spAutoFit/>
          </a:bodyPr>
          <a:lstStyle/>
          <a:p>
            <a:r>
              <a:rPr lang="en-US" sz="1400" b="0" i="0" strike="noStrike" cap="none" spc="0" baseline="0">
                <a:solidFill>
                  <a:srgbClr val="000000"/>
                </a:solidFill>
                <a:effectLst/>
                <a:latin typeface="Times New Roman"/>
                <a:ea typeface="Times New Roman"/>
                <a:cs typeface="Times New Roman"/>
              </a:rPr>
              <a:t>Specifications</a:t>
            </a:r>
            <a:endParaRPr kumimoji="1" lang="en-US" altLang="zh-CN" sz="1400">
              <a:latin typeface="+mn-ea"/>
              <a:cs typeface="Microsoft YaHei" charset="-122"/>
            </a:endParaRPr>
          </a:p>
          <a:p>
            <a:endParaRPr kumimoji="1" lang="en-US" altLang="zh-CN" sz="1400">
              <a:latin typeface="+mn-ea"/>
              <a:cs typeface="Microsoft YaHei" charset="-122"/>
            </a:endParaRPr>
          </a:p>
          <a:p>
            <a:pPr marL="285750" indent="-285750">
              <a:lnSpc>
                <a:spcPct val="150000"/>
              </a:lnSpc>
              <a:buClr>
                <a:srgbClr val="57C3FF"/>
              </a:buClr>
              <a:buFont typeface="Arial"/>
              <a:buChar char="•"/>
            </a:pPr>
            <a:r>
              <a:rPr lang="en-US" sz="1400" b="0" i="0" strike="noStrike" cap="none" spc="0" baseline="0">
                <a:solidFill>
                  <a:srgbClr val="000000"/>
                </a:solidFill>
                <a:effectLst/>
                <a:latin typeface="Times New Roman"/>
                <a:ea typeface="Times New Roman"/>
                <a:cs typeface="Times New Roman"/>
              </a:rPr>
              <a:t>8 TB x12</a:t>
            </a:r>
          </a:p>
          <a:p>
            <a:pPr marL="285750" indent="-285750">
              <a:lnSpc>
                <a:spcPct val="150000"/>
              </a:lnSpc>
              <a:buClr>
                <a:srgbClr val="57C3FF"/>
              </a:buClr>
              <a:buFont typeface="Arial"/>
              <a:buChar char="•"/>
            </a:pPr>
            <a:r>
              <a:rPr lang="en-US" sz="1400" b="0" i="0" strike="noStrike" cap="none" spc="0" baseline="0">
                <a:solidFill>
                  <a:srgbClr val="000000"/>
                </a:solidFill>
                <a:effectLst/>
                <a:latin typeface="Times New Roman"/>
                <a:ea typeface="Times New Roman"/>
                <a:cs typeface="Times New Roman"/>
              </a:rPr>
              <a:t>RAID 5</a:t>
            </a:r>
          </a:p>
          <a:p>
            <a:pPr marL="285750" indent="-285750">
              <a:lnSpc>
                <a:spcPct val="150000"/>
              </a:lnSpc>
              <a:buClr>
                <a:srgbClr val="57C3FF"/>
              </a:buClr>
              <a:buFont typeface="Arial"/>
              <a:buChar char="•"/>
            </a:pPr>
            <a:r>
              <a:rPr lang="en-US" sz="1400" b="0" i="0" strike="noStrike" cap="none" spc="0" baseline="0">
                <a:solidFill>
                  <a:srgbClr val="000000"/>
                </a:solidFill>
                <a:effectLst/>
                <a:latin typeface="Times New Roman"/>
                <a:ea typeface="Times New Roman"/>
                <a:cs typeface="Times New Roman"/>
              </a:rPr>
              <a:t>10 GE x2</a:t>
            </a:r>
          </a:p>
          <a:p>
            <a:pPr marL="285750" indent="-285750">
              <a:lnSpc>
                <a:spcPct val="150000"/>
              </a:lnSpc>
              <a:buClr>
                <a:srgbClr val="57C3FF"/>
              </a:buClr>
              <a:buFont typeface="Arial"/>
              <a:buChar char="•"/>
            </a:pPr>
            <a:r>
              <a:rPr lang="en-US" sz="1400" b="0" i="0" strike="noStrike" cap="none" spc="0" baseline="0">
                <a:solidFill>
                  <a:srgbClr val="000000"/>
                </a:solidFill>
                <a:effectLst/>
                <a:latin typeface="Times New Roman"/>
                <a:ea typeface="Times New Roman"/>
                <a:cs typeface="Times New Roman"/>
              </a:rPr>
              <a:t>Special protective box</a:t>
            </a:r>
            <a:endParaRPr kumimoji="1" lang="en-US" altLang="zh-CN" sz="1400">
              <a:latin typeface="+mn-ea"/>
            </a:endParaRPr>
          </a:p>
        </p:txBody>
      </p:sp>
      <p:pic>
        <p:nvPicPr>
          <p:cNvPr id="8" name="图片 7">
            <a:extLst>
              <a:ext uri="{FF2B5EF4-FFF2-40B4-BE49-F238E27FC236}">
                <a16:creationId xmlns:a16="http://schemas.microsoft.com/office/drawing/2014/main" id="{3C6CE840-19E9-4236-9FDF-AACFA1F169D8}"/>
              </a:ext>
            </a:extLst>
          </p:cNvPr>
          <p:cNvPicPr>
            <a:picLocks noChangeAspect="1"/>
          </p:cNvPicPr>
          <p:nvPr/>
        </p:nvPicPr>
        <p:blipFill>
          <a:blip r:embed="rId3"/>
          <a:stretch>
            <a:fillRect/>
          </a:stretch>
        </p:blipFill>
        <p:spPr>
          <a:xfrm>
            <a:off x="5951984" y="2060848"/>
            <a:ext cx="2333919" cy="930014"/>
          </a:xfrm>
          <a:prstGeom prst="rect">
            <a:avLst/>
          </a:prstGeom>
        </p:spPr>
      </p:pic>
      <p:pic>
        <p:nvPicPr>
          <p:cNvPr id="9" name="图片 8">
            <a:extLst>
              <a:ext uri="{FF2B5EF4-FFF2-40B4-BE49-F238E27FC236}">
                <a16:creationId xmlns:a16="http://schemas.microsoft.com/office/drawing/2014/main" id="{419E60A7-6B17-4821-A2B4-2464B1A26E06}"/>
              </a:ext>
            </a:extLst>
          </p:cNvPr>
          <p:cNvPicPr>
            <a:picLocks noChangeAspect="1"/>
          </p:cNvPicPr>
          <p:nvPr/>
        </p:nvPicPr>
        <p:blipFill>
          <a:blip r:embed="rId4"/>
          <a:stretch>
            <a:fillRect/>
          </a:stretch>
        </p:blipFill>
        <p:spPr>
          <a:xfrm>
            <a:off x="5715353" y="2612408"/>
            <a:ext cx="2807179" cy="1745003"/>
          </a:xfrm>
          <a:prstGeom prst="rect">
            <a:avLst/>
          </a:prstGeom>
        </p:spPr>
      </p:pic>
      <p:pic>
        <p:nvPicPr>
          <p:cNvPr id="10" name="图片 9">
            <a:extLst>
              <a:ext uri="{FF2B5EF4-FFF2-40B4-BE49-F238E27FC236}">
                <a16:creationId xmlns:a16="http://schemas.microsoft.com/office/drawing/2014/main" id="{4D574747-48F0-4506-A635-CC3DC714A1FE}"/>
              </a:ext>
            </a:extLst>
          </p:cNvPr>
          <p:cNvPicPr>
            <a:picLocks noChangeAspect="1"/>
          </p:cNvPicPr>
          <p:nvPr/>
        </p:nvPicPr>
        <p:blipFill>
          <a:blip r:embed="rId5"/>
          <a:stretch>
            <a:fillRect/>
          </a:stretch>
        </p:blipFill>
        <p:spPr>
          <a:xfrm>
            <a:off x="6515095" y="5309809"/>
            <a:ext cx="1207694" cy="1017569"/>
          </a:xfrm>
          <a:prstGeom prst="rect">
            <a:avLst/>
          </a:prstGeom>
        </p:spPr>
      </p:pic>
      <p:sp>
        <p:nvSpPr>
          <p:cNvPr id="11" name="文本框 10">
            <a:extLst>
              <a:ext uri="{FF2B5EF4-FFF2-40B4-BE49-F238E27FC236}">
                <a16:creationId xmlns:a16="http://schemas.microsoft.com/office/drawing/2014/main" id="{143F1A86-2A7E-4245-9C2E-9430FEFADC64}"/>
              </a:ext>
            </a:extLst>
          </p:cNvPr>
          <p:cNvSpPr txBox="1"/>
          <p:nvPr/>
        </p:nvSpPr>
        <p:spPr>
          <a:xfrm>
            <a:off x="9027223" y="4752779"/>
            <a:ext cx="1429081" cy="1479758"/>
          </a:xfrm>
          <a:prstGeom prst="rect">
            <a:avLst/>
          </a:prstGeom>
          <a:noFill/>
        </p:spPr>
        <p:txBody>
          <a:bodyPr wrap="none" rtlCol="0">
            <a:spAutoFit/>
          </a:bodyPr>
          <a:lstStyle/>
          <a:p>
            <a:r>
              <a:rPr lang="en-US" sz="1400" b="0" i="0" strike="noStrike" cap="none" spc="0" baseline="0">
                <a:solidFill>
                  <a:srgbClr val="000000"/>
                </a:solidFill>
                <a:effectLst/>
                <a:latin typeface="Times New Roman"/>
                <a:ea typeface="Times New Roman"/>
                <a:cs typeface="Times New Roman"/>
              </a:rPr>
              <a:t>Specifications</a:t>
            </a:r>
            <a:endParaRPr kumimoji="1" lang="en-US" altLang="zh-CN" sz="1400">
              <a:latin typeface="+mn-ea"/>
              <a:cs typeface="Microsoft YaHei" charset="-122"/>
            </a:endParaRPr>
          </a:p>
          <a:p>
            <a:endParaRPr kumimoji="1" lang="en-US" altLang="zh-CN" sz="1400">
              <a:latin typeface="+mn-ea"/>
              <a:cs typeface="Microsoft YaHei" charset="-122"/>
            </a:endParaRPr>
          </a:p>
          <a:p>
            <a:pPr marL="285750" indent="-285750">
              <a:lnSpc>
                <a:spcPct val="150000"/>
              </a:lnSpc>
              <a:buClr>
                <a:srgbClr val="57C3FF"/>
              </a:buClr>
              <a:buFont typeface="Arial"/>
              <a:buChar char="•"/>
            </a:pPr>
            <a:r>
              <a:rPr lang="en-US" sz="1400" b="0" i="0" strike="noStrike" cap="none" spc="0" baseline="0">
                <a:solidFill>
                  <a:srgbClr val="000000"/>
                </a:solidFill>
                <a:effectLst/>
                <a:latin typeface="Times New Roman"/>
                <a:ea typeface="Times New Roman"/>
                <a:cs typeface="Times New Roman"/>
              </a:rPr>
              <a:t>8 TB x5</a:t>
            </a:r>
          </a:p>
          <a:p>
            <a:pPr marL="285750" indent="-285750">
              <a:lnSpc>
                <a:spcPct val="150000"/>
              </a:lnSpc>
              <a:buClr>
                <a:srgbClr val="57C3FF"/>
              </a:buClr>
              <a:buFont typeface="Arial"/>
              <a:buChar char="•"/>
            </a:pPr>
            <a:r>
              <a:rPr lang="en-US" sz="1400" b="0" i="0" strike="noStrike" cap="none" spc="0" baseline="0">
                <a:solidFill>
                  <a:srgbClr val="000000"/>
                </a:solidFill>
                <a:effectLst/>
                <a:latin typeface="Times New Roman"/>
                <a:ea typeface="Times New Roman"/>
                <a:cs typeface="Times New Roman"/>
              </a:rPr>
              <a:t>RAID 5</a:t>
            </a:r>
          </a:p>
          <a:p>
            <a:pPr marL="285750" indent="-285750">
              <a:lnSpc>
                <a:spcPct val="150000"/>
              </a:lnSpc>
              <a:buClr>
                <a:srgbClr val="57C3FF"/>
              </a:buClr>
              <a:buFont typeface="Arial"/>
              <a:buChar char="•"/>
            </a:pPr>
            <a:r>
              <a:rPr lang="en-US" sz="1400" b="0" i="0" strike="noStrike" cap="none" spc="0" baseline="0">
                <a:solidFill>
                  <a:srgbClr val="000000"/>
                </a:solidFill>
                <a:effectLst/>
                <a:latin typeface="Times New Roman"/>
                <a:ea typeface="Times New Roman"/>
                <a:cs typeface="Times New Roman"/>
              </a:rPr>
              <a:t>USB 3.0</a:t>
            </a:r>
            <a:endParaRPr kumimoji="1" lang="zh-CN" altLang="en-US" sz="1400">
              <a:latin typeface="+mn-ea"/>
            </a:endParaRPr>
          </a:p>
        </p:txBody>
      </p:sp>
      <p:grpSp>
        <p:nvGrpSpPr>
          <p:cNvPr id="12" name="组 2">
            <a:extLst>
              <a:ext uri="{FF2B5EF4-FFF2-40B4-BE49-F238E27FC236}">
                <a16:creationId xmlns:a16="http://schemas.microsoft.com/office/drawing/2014/main" id="{EAD5787C-2B43-4B64-AAEA-91EF47C49571}"/>
              </a:ext>
            </a:extLst>
          </p:cNvPr>
          <p:cNvGrpSpPr/>
          <p:nvPr/>
        </p:nvGrpSpPr>
        <p:grpSpPr>
          <a:xfrm>
            <a:off x="794557" y="4316082"/>
            <a:ext cx="5771278" cy="2013692"/>
            <a:chOff x="464815" y="1398567"/>
            <a:chExt cx="5771278" cy="2013692"/>
          </a:xfrm>
        </p:grpSpPr>
        <p:sp>
          <p:nvSpPr>
            <p:cNvPr id="13" name="文本框 12">
              <a:extLst>
                <a:ext uri="{FF2B5EF4-FFF2-40B4-BE49-F238E27FC236}">
                  <a16:creationId xmlns:a16="http://schemas.microsoft.com/office/drawing/2014/main" id="{3F46FD96-DB5D-421C-B8B1-920DC9965E28}"/>
                </a:ext>
              </a:extLst>
            </p:cNvPr>
            <p:cNvSpPr txBox="1"/>
            <p:nvPr/>
          </p:nvSpPr>
          <p:spPr>
            <a:xfrm>
              <a:off x="464815" y="1994138"/>
              <a:ext cx="1743447" cy="823783"/>
            </a:xfrm>
            <a:prstGeom prst="rect">
              <a:avLst/>
            </a:prstGeom>
            <a:noFill/>
          </p:spPr>
          <p:txBody>
            <a:bodyPr wrap="none" rtlCol="0">
              <a:spAutoFit/>
            </a:bodyPr>
            <a:lstStyle/>
            <a:p>
              <a:pPr>
                <a:lnSpc>
                  <a:spcPct val="150000"/>
                </a:lnSpc>
              </a:pPr>
              <a:r>
                <a:rPr lang="en-US" sz="1600" b="1" i="0" strike="noStrike" cap="none" spc="0" baseline="0" dirty="0">
                  <a:solidFill>
                    <a:srgbClr val="000000"/>
                  </a:solidFill>
                  <a:effectLst/>
                  <a:latin typeface="Times New Roman"/>
                  <a:ea typeface="Times New Roman"/>
                  <a:cs typeface="Times New Roman"/>
                </a:rPr>
                <a:t>Local data</a:t>
              </a:r>
              <a:endParaRPr kumimoji="1" lang="en-US" altLang="zh-CN" sz="1600" b="1" dirty="0">
                <a:latin typeface="+mn-ea"/>
                <a:cs typeface="Microsoft YaHei" charset="-122"/>
              </a:endParaRPr>
            </a:p>
            <a:p>
              <a:pPr>
                <a:lnSpc>
                  <a:spcPct val="150000"/>
                </a:lnSpc>
              </a:pPr>
              <a:r>
                <a:rPr lang="en-US" sz="1600" b="1" i="0" strike="noStrike" cap="none" spc="0" baseline="0" dirty="0">
                  <a:solidFill>
                    <a:srgbClr val="000000"/>
                  </a:solidFill>
                  <a:effectLst/>
                  <a:latin typeface="Times New Roman"/>
                  <a:ea typeface="Times New Roman"/>
                  <a:cs typeface="Times New Roman"/>
                </a:rPr>
                <a:t>Small storage</a:t>
              </a:r>
            </a:p>
          </p:txBody>
        </p:sp>
        <p:sp>
          <p:nvSpPr>
            <p:cNvPr id="14" name="文本框 13">
              <a:extLst>
                <a:ext uri="{FF2B5EF4-FFF2-40B4-BE49-F238E27FC236}">
                  <a16:creationId xmlns:a16="http://schemas.microsoft.com/office/drawing/2014/main" id="{71156858-F31A-454C-BEBF-05559DE452AE}"/>
                </a:ext>
              </a:extLst>
            </p:cNvPr>
            <p:cNvSpPr txBox="1"/>
            <p:nvPr/>
          </p:nvSpPr>
          <p:spPr>
            <a:xfrm>
              <a:off x="2061987" y="1398567"/>
              <a:ext cx="4174106" cy="2013692"/>
            </a:xfrm>
            <a:prstGeom prst="rect">
              <a:avLst/>
            </a:prstGeom>
            <a:noFill/>
          </p:spPr>
          <p:txBody>
            <a:bodyPr wrap="none" rtlCol="0">
              <a:spAutoFit/>
            </a:bodyPr>
            <a:lstStyle/>
            <a:p>
              <a:pPr marL="285750" indent="-285750">
                <a:lnSpc>
                  <a:spcPct val="150000"/>
                </a:lnSpc>
                <a:buClr>
                  <a:srgbClr val="57C3FF"/>
                </a:buClr>
                <a:buFont typeface="Arial"/>
                <a:buChar char="•"/>
              </a:pPr>
              <a:r>
                <a:rPr lang="en-US" sz="1400" b="0" i="0" strike="noStrike" cap="none" spc="0" baseline="0" dirty="0">
                  <a:solidFill>
                    <a:srgbClr val="000000"/>
                  </a:solidFill>
                  <a:effectLst/>
                  <a:latin typeface="Times New Roman"/>
                  <a:ea typeface="Times New Roman"/>
                  <a:cs typeface="Times New Roman"/>
                </a:rPr>
                <a:t>Volume: TB (30 TB per device)</a:t>
              </a:r>
              <a:endParaRPr kumimoji="1" lang="en-US" altLang="zh-CN" sz="1400" dirty="0">
                <a:latin typeface="+mn-ea"/>
              </a:endParaRPr>
            </a:p>
            <a:p>
              <a:pPr marL="285750" indent="-285750">
                <a:lnSpc>
                  <a:spcPct val="150000"/>
                </a:lnSpc>
                <a:buClr>
                  <a:srgbClr val="57C3FF"/>
                </a:buClr>
                <a:buFont typeface="Arial"/>
                <a:buChar char="•"/>
              </a:pPr>
              <a:r>
                <a:rPr lang="en-US" sz="1400" b="0" i="0" strike="noStrike" cap="none" spc="0" baseline="0" dirty="0">
                  <a:solidFill>
                    <a:srgbClr val="000000"/>
                  </a:solidFill>
                  <a:effectLst/>
                  <a:latin typeface="Times New Roman"/>
                  <a:ea typeface="Times New Roman"/>
                  <a:cs typeface="Times New Roman"/>
                </a:rPr>
                <a:t>Tool: Tencent dedicated migration array</a:t>
              </a:r>
              <a:endParaRPr kumimoji="1" lang="en-US" altLang="zh-CN" sz="1400" dirty="0">
                <a:latin typeface="+mn-ea"/>
              </a:endParaRPr>
            </a:p>
            <a:p>
              <a:pPr marL="285750" indent="-285750">
                <a:lnSpc>
                  <a:spcPct val="150000"/>
                </a:lnSpc>
                <a:buClr>
                  <a:srgbClr val="57C3FF"/>
                </a:buClr>
                <a:buFont typeface="Arial"/>
                <a:buChar char="•"/>
              </a:pPr>
              <a:r>
                <a:rPr lang="en-US" sz="1400" b="0" i="0" strike="noStrike" cap="none" spc="0" baseline="0" dirty="0">
                  <a:solidFill>
                    <a:srgbClr val="000000"/>
                  </a:solidFill>
                  <a:effectLst/>
                  <a:latin typeface="Times New Roman"/>
                  <a:ea typeface="Times New Roman"/>
                  <a:cs typeface="Times New Roman"/>
                </a:rPr>
                <a:t>Interface: USB 3.0 local file system</a:t>
              </a:r>
              <a:endParaRPr kumimoji="1" lang="en-US" altLang="zh-CN" sz="1400" dirty="0">
                <a:latin typeface="+mn-ea"/>
              </a:endParaRPr>
            </a:p>
            <a:p>
              <a:pPr marL="285750" indent="-285750">
                <a:lnSpc>
                  <a:spcPct val="150000"/>
                </a:lnSpc>
                <a:buClr>
                  <a:srgbClr val="57C3FF"/>
                </a:buClr>
                <a:buFont typeface="Arial"/>
                <a:buChar char="•"/>
              </a:pPr>
              <a:r>
                <a:rPr lang="en-US" sz="1400" b="0" i="0" strike="noStrike" cap="none" spc="0" baseline="0" dirty="0">
                  <a:solidFill>
                    <a:srgbClr val="000000"/>
                  </a:solidFill>
                  <a:effectLst/>
                  <a:latin typeface="Times New Roman"/>
                  <a:ea typeface="Times New Roman"/>
                  <a:cs typeface="Times New Roman"/>
                </a:rPr>
                <a:t>Source: local data and IDC</a:t>
              </a:r>
              <a:endParaRPr kumimoji="1" lang="en-US" altLang="zh-CN" sz="1400" dirty="0">
                <a:latin typeface="+mn-ea"/>
              </a:endParaRPr>
            </a:p>
            <a:p>
              <a:pPr marL="285750" indent="-285750">
                <a:lnSpc>
                  <a:spcPct val="150000"/>
                </a:lnSpc>
                <a:buClr>
                  <a:srgbClr val="57C3FF"/>
                </a:buClr>
                <a:buFont typeface="Arial"/>
                <a:buChar char="•"/>
              </a:pPr>
              <a:r>
                <a:rPr lang="en-US" sz="1400" b="0" i="0" strike="noStrike" cap="none" spc="0" baseline="0" dirty="0">
                  <a:solidFill>
                    <a:srgbClr val="000000"/>
                  </a:solidFill>
                  <a:effectLst/>
                  <a:latin typeface="Times New Roman"/>
                  <a:ea typeface="Times New Roman"/>
                  <a:cs typeface="Times New Roman"/>
                </a:rPr>
                <a:t>Efficiency: 120 MB/s on average</a:t>
              </a:r>
            </a:p>
            <a:p>
              <a:pPr marL="285750" indent="-285750">
                <a:lnSpc>
                  <a:spcPct val="150000"/>
                </a:lnSpc>
                <a:buClr>
                  <a:srgbClr val="57C3FF"/>
                </a:buClr>
                <a:buFont typeface="Arial"/>
                <a:buChar char="•"/>
              </a:pPr>
              <a:r>
                <a:rPr lang="en-US" sz="1400" b="0" i="0" strike="noStrike" cap="none" spc="0" baseline="0" dirty="0">
                  <a:solidFill>
                    <a:srgbClr val="000000"/>
                  </a:solidFill>
                  <a:effectLst/>
                  <a:latin typeface="Times New Roman"/>
                  <a:ea typeface="Times New Roman"/>
                  <a:cs typeface="Times New Roman"/>
                </a:rPr>
                <a:t>Security: RAID 5 with optional encryption</a:t>
              </a:r>
            </a:p>
          </p:txBody>
        </p:sp>
      </p:grpSp>
      <p:pic>
        <p:nvPicPr>
          <p:cNvPr id="15" name="图片 14">
            <a:extLst>
              <a:ext uri="{FF2B5EF4-FFF2-40B4-BE49-F238E27FC236}">
                <a16:creationId xmlns:a16="http://schemas.microsoft.com/office/drawing/2014/main" id="{0B429CFA-66B5-4662-933A-9B40F4A48901}"/>
              </a:ext>
            </a:extLst>
          </p:cNvPr>
          <p:cNvPicPr>
            <a:picLocks noChangeAspect="1"/>
          </p:cNvPicPr>
          <p:nvPr/>
        </p:nvPicPr>
        <p:blipFill>
          <a:blip r:embed="rId6"/>
          <a:stretch>
            <a:fillRect/>
          </a:stretch>
        </p:blipFill>
        <p:spPr>
          <a:xfrm>
            <a:off x="6248337" y="4233742"/>
            <a:ext cx="1741209" cy="748719"/>
          </a:xfrm>
          <a:prstGeom prst="rect">
            <a:avLst/>
          </a:prstGeom>
        </p:spPr>
      </p:pic>
    </p:spTree>
    <p:extLst>
      <p:ext uri="{BB962C8B-B14F-4D97-AF65-F5344CB8AC3E}">
        <p14:creationId xmlns:p14="http://schemas.microsoft.com/office/powerpoint/2010/main" val="182067881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975239-8F6D-4F28-B5B3-EC7CB46B8909}"/>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3.3 File Migration (continued)</a:t>
            </a:r>
          </a:p>
        </p:txBody>
      </p:sp>
      <p:sp>
        <p:nvSpPr>
          <p:cNvPr id="3" name="内容占位符 2">
            <a:extLst>
              <a:ext uri="{FF2B5EF4-FFF2-40B4-BE49-F238E27FC236}">
                <a16:creationId xmlns:a16="http://schemas.microsoft.com/office/drawing/2014/main" id="{1D37F9BF-1C16-4718-8C8F-9A1CFA0A95EE}"/>
              </a:ext>
            </a:extLst>
          </p:cNvPr>
          <p:cNvSpPr>
            <a:spLocks noGrp="1"/>
          </p:cNvSpPr>
          <p:nvPr>
            <p:ph idx="1"/>
          </p:nvPr>
        </p:nvSpPr>
        <p:spPr>
          <a:xfrm>
            <a:off x="838201" y="908720"/>
            <a:ext cx="10658399" cy="5040559"/>
          </a:xfrm>
        </p:spPr>
        <p:txBody>
          <a:bodyPr/>
          <a:lstStyle/>
          <a:p>
            <a:pPr marL="342900" indent="-342900">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COS Migration </a:t>
            </a:r>
            <a:r>
              <a:rPr lang="en-US" dirty="0">
                <a:solidFill>
                  <a:srgbClr val="000000"/>
                </a:solidFill>
                <a:latin typeface="Times New Roman"/>
                <a:ea typeface="Times New Roman"/>
                <a:cs typeface="Times New Roman"/>
              </a:rPr>
              <a:t>T</a:t>
            </a:r>
            <a:r>
              <a:rPr lang="en-US" sz="2400" b="0" i="0" strike="noStrike" cap="none" spc="0" baseline="0" dirty="0">
                <a:solidFill>
                  <a:srgbClr val="000000"/>
                </a:solidFill>
                <a:effectLst/>
                <a:latin typeface="Times New Roman"/>
                <a:ea typeface="Times New Roman"/>
                <a:cs typeface="Times New Roman"/>
              </a:rPr>
              <a:t>ool</a:t>
            </a:r>
            <a:endParaRPr lang="en-US" altLang="zh-CN" dirty="0"/>
          </a:p>
          <a:p>
            <a:pPr marL="1178963" lvl="1" indent="-342900">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For a small amount of local data or data in another cloud, use the online migration tool</a:t>
            </a:r>
            <a:endParaRPr lang="en-US" altLang="zh-CN" dirty="0">
              <a:latin typeface="腾讯体 W7" panose="020C08030202040F0204" pitchFamily="34" charset="-122"/>
              <a:ea typeface="腾讯体 W7" panose="020C08030202040F0204" pitchFamily="34" charset="-122"/>
            </a:endParaRPr>
          </a:p>
          <a:p>
            <a:pPr marL="1178963" lvl="1" indent="-342900">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For a large amount of local data or data in a third-party IDC, use Direct Connect and the online migration tool</a:t>
            </a:r>
          </a:p>
        </p:txBody>
      </p:sp>
      <p:sp>
        <p:nvSpPr>
          <p:cNvPr id="11" name="矩形 10">
            <a:extLst>
              <a:ext uri="{FF2B5EF4-FFF2-40B4-BE49-F238E27FC236}">
                <a16:creationId xmlns:a16="http://schemas.microsoft.com/office/drawing/2014/main" id="{EAA4E5C8-9851-499C-96C4-96DECD08FE40}"/>
              </a:ext>
            </a:extLst>
          </p:cNvPr>
          <p:cNvSpPr/>
          <p:nvPr/>
        </p:nvSpPr>
        <p:spPr>
          <a:xfrm>
            <a:off x="1427368" y="3219765"/>
            <a:ext cx="3809056" cy="574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0" strike="noStrike" cap="none" spc="0" baseline="0">
                <a:solidFill>
                  <a:srgbClr val="000000"/>
                </a:solidFill>
                <a:effectLst/>
                <a:latin typeface="Times New Roman"/>
                <a:ea typeface="Times New Roman"/>
                <a:cs typeface="Times New Roman"/>
              </a:rPr>
              <a:t>A small amount of local data or data in another cloud</a:t>
            </a:r>
          </a:p>
        </p:txBody>
      </p:sp>
      <p:sp>
        <p:nvSpPr>
          <p:cNvPr id="15" name="矩形 14">
            <a:extLst>
              <a:ext uri="{FF2B5EF4-FFF2-40B4-BE49-F238E27FC236}">
                <a16:creationId xmlns:a16="http://schemas.microsoft.com/office/drawing/2014/main" id="{D1D184DE-AA35-4773-9457-38A513F76ED4}"/>
              </a:ext>
            </a:extLst>
          </p:cNvPr>
          <p:cNvSpPr/>
          <p:nvPr/>
        </p:nvSpPr>
        <p:spPr>
          <a:xfrm>
            <a:off x="1427368" y="3794279"/>
            <a:ext cx="3809056" cy="19932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Volume: GB–TB</a:t>
            </a:r>
          </a:p>
          <a:p>
            <a:pPr marL="285750" indent="-285750">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Tools: online migration tool</a:t>
            </a:r>
          </a:p>
          <a:p>
            <a:pPr marL="285750" indent="-285750">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Interface: ISP's public network</a:t>
            </a:r>
          </a:p>
          <a:p>
            <a:pPr marL="285750" indent="-285750">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Source: local/other clouds</a:t>
            </a:r>
          </a:p>
          <a:p>
            <a:pPr marL="285750" indent="-285750">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Efficiency: subject to network conditions (up to 1 GB/s)</a:t>
            </a:r>
          </a:p>
          <a:p>
            <a:pPr marL="285750" indent="-285750">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Security: HTTPS linkage and file verification</a:t>
            </a:r>
          </a:p>
        </p:txBody>
      </p:sp>
      <p:sp>
        <p:nvSpPr>
          <p:cNvPr id="16" name="矩形 15">
            <a:extLst>
              <a:ext uri="{FF2B5EF4-FFF2-40B4-BE49-F238E27FC236}">
                <a16:creationId xmlns:a16="http://schemas.microsoft.com/office/drawing/2014/main" id="{EF2D7BDD-E4C5-47A7-8CF6-EB7CF4F04CD8}"/>
              </a:ext>
            </a:extLst>
          </p:cNvPr>
          <p:cNvSpPr/>
          <p:nvPr/>
        </p:nvSpPr>
        <p:spPr>
          <a:xfrm>
            <a:off x="6023993" y="3222215"/>
            <a:ext cx="5322648" cy="5745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0" strike="noStrike" cap="none" spc="0" baseline="0" dirty="0">
                <a:solidFill>
                  <a:srgbClr val="000000"/>
                </a:solidFill>
                <a:effectLst/>
                <a:latin typeface="Times New Roman"/>
                <a:ea typeface="Times New Roman"/>
                <a:cs typeface="Times New Roman"/>
              </a:rPr>
              <a:t>A large amount of local data or data in a third-party IDC</a:t>
            </a:r>
          </a:p>
        </p:txBody>
      </p:sp>
      <p:sp>
        <p:nvSpPr>
          <p:cNvPr id="17" name="矩形 16">
            <a:extLst>
              <a:ext uri="{FF2B5EF4-FFF2-40B4-BE49-F238E27FC236}">
                <a16:creationId xmlns:a16="http://schemas.microsoft.com/office/drawing/2014/main" id="{DACD8C0A-1856-4284-8ADD-319702F5EAE3}"/>
              </a:ext>
            </a:extLst>
          </p:cNvPr>
          <p:cNvSpPr/>
          <p:nvPr/>
        </p:nvSpPr>
        <p:spPr>
          <a:xfrm>
            <a:off x="6023992" y="3796729"/>
            <a:ext cx="5322649" cy="19932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Volume: TB–PB</a:t>
            </a:r>
          </a:p>
          <a:p>
            <a:pPr marL="285750" indent="-285750">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Tools: Direct Connect and online migration tool</a:t>
            </a:r>
          </a:p>
          <a:p>
            <a:pPr marL="285750" indent="-285750">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Interface: Direct Connect line, BGP exchange, and IX exchange</a:t>
            </a:r>
          </a:p>
          <a:p>
            <a:pPr marL="285750" indent="-285750">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Source: local/third-party IDCs</a:t>
            </a:r>
          </a:p>
          <a:p>
            <a:pPr marL="285750" indent="-285750">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Efficiency: subject to network conditions (up to 2 GB/s)</a:t>
            </a:r>
          </a:p>
          <a:p>
            <a:pPr marL="285750" indent="-285750">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Security: Direct Connect linkage and file verification</a:t>
            </a:r>
          </a:p>
        </p:txBody>
      </p:sp>
    </p:spTree>
    <p:extLst>
      <p:ext uri="{BB962C8B-B14F-4D97-AF65-F5344CB8AC3E}">
        <p14:creationId xmlns:p14="http://schemas.microsoft.com/office/powerpoint/2010/main" val="41987685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0B384B-5165-428A-A87C-5F06FE70037E}"/>
              </a:ext>
            </a:extLst>
          </p:cNvPr>
          <p:cNvSpPr>
            <a:spLocks noGrp="1"/>
          </p:cNvSpPr>
          <p:nvPr>
            <p:ph type="title"/>
          </p:nvPr>
        </p:nvSpPr>
        <p:spPr>
          <a:xfrm>
            <a:off x="1024423" y="0"/>
            <a:ext cx="9821113" cy="907731"/>
          </a:xfrm>
        </p:spPr>
        <p:txBody>
          <a:bodyPr/>
          <a:lstStyle/>
          <a:p>
            <a:r>
              <a:rPr lang="en-US" sz="3600" b="1" i="0" strike="noStrike" cap="none" spc="0" baseline="0" dirty="0">
                <a:solidFill>
                  <a:srgbClr val="00A4FF"/>
                </a:solidFill>
                <a:effectLst/>
                <a:latin typeface="Times New Roman"/>
                <a:ea typeface="Times New Roman"/>
                <a:cs typeface="Times New Roman"/>
              </a:rPr>
              <a:t>3.3 File Migration (continued)</a:t>
            </a:r>
          </a:p>
        </p:txBody>
      </p:sp>
      <p:sp>
        <p:nvSpPr>
          <p:cNvPr id="3" name="内容占位符 2">
            <a:extLst>
              <a:ext uri="{FF2B5EF4-FFF2-40B4-BE49-F238E27FC236}">
                <a16:creationId xmlns:a16="http://schemas.microsoft.com/office/drawing/2014/main" id="{C5D5F797-701A-40D3-9470-2ED3675550CF}"/>
              </a:ext>
            </a:extLst>
          </p:cNvPr>
          <p:cNvSpPr>
            <a:spLocks noGrp="1"/>
          </p:cNvSpPr>
          <p:nvPr>
            <p:ph idx="1"/>
          </p:nvPr>
        </p:nvSpPr>
        <p:spPr>
          <a:xfrm>
            <a:off x="408487" y="738865"/>
            <a:ext cx="10658399" cy="5040559"/>
          </a:xfrm>
        </p:spPr>
        <p:txBody>
          <a:bodyPr/>
          <a:lstStyle/>
          <a:p>
            <a:pPr marL="457200" indent="-457200">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COS Online migration</a:t>
            </a:r>
            <a:endParaRPr lang="en-US" altLang="zh-CN" dirty="0"/>
          </a:p>
          <a:p>
            <a:pPr marL="1293263" lvl="1" indent="-457200"/>
            <a:r>
              <a:rPr lang="en-US" sz="2000" b="0" i="0" strike="noStrike" cap="none" spc="0" baseline="0" dirty="0">
                <a:solidFill>
                  <a:srgbClr val="000000"/>
                </a:solidFill>
                <a:effectLst/>
                <a:latin typeface="Times New Roman"/>
                <a:ea typeface="Times New Roman"/>
                <a:cs typeface="Times New Roman"/>
              </a:rPr>
              <a:t>If you want to migrate without downtime, file migration can be achieved by configuring origin-pull (based on replication and redirection).</a:t>
            </a:r>
          </a:p>
          <a:p>
            <a:pPr marL="1293263" lvl="1" indent="-457200"/>
            <a:endParaRPr lang="en-US" altLang="zh-CN" dirty="0">
              <a:latin typeface="腾讯体 W7" panose="020C08030202040F0204" pitchFamily="34" charset="-122"/>
              <a:ea typeface="腾讯体 W7" panose="020C08030202040F0204" pitchFamily="34" charset="-122"/>
            </a:endParaRPr>
          </a:p>
        </p:txBody>
      </p:sp>
      <p:sp>
        <p:nvSpPr>
          <p:cNvPr id="4" name="矩形 3">
            <a:extLst>
              <a:ext uri="{FF2B5EF4-FFF2-40B4-BE49-F238E27FC236}">
                <a16:creationId xmlns:a16="http://schemas.microsoft.com/office/drawing/2014/main" id="{74D6398B-D871-4C85-8844-615EB0AD9386}"/>
              </a:ext>
            </a:extLst>
          </p:cNvPr>
          <p:cNvSpPr/>
          <p:nvPr/>
        </p:nvSpPr>
        <p:spPr bwMode="auto">
          <a:xfrm>
            <a:off x="5015880" y="2464375"/>
            <a:ext cx="5903248" cy="3974324"/>
          </a:xfrm>
          <a:prstGeom prst="rect">
            <a:avLst/>
          </a:prstGeom>
          <a:solidFill>
            <a:srgbClr val="2A3750"/>
          </a:solidFill>
          <a:ln w="9525" cap="flat" cmpd="sng" algn="ctr">
            <a:no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sp>
        <p:nvSpPr>
          <p:cNvPr id="5" name="矩形 4">
            <a:extLst>
              <a:ext uri="{FF2B5EF4-FFF2-40B4-BE49-F238E27FC236}">
                <a16:creationId xmlns:a16="http://schemas.microsoft.com/office/drawing/2014/main" id="{FBD3E959-68CC-4F48-B796-9B4806212B1C}"/>
              </a:ext>
            </a:extLst>
          </p:cNvPr>
          <p:cNvSpPr/>
          <p:nvPr/>
        </p:nvSpPr>
        <p:spPr bwMode="auto">
          <a:xfrm>
            <a:off x="8490470" y="4396616"/>
            <a:ext cx="1512168" cy="694285"/>
          </a:xfrm>
          <a:prstGeom prst="rect">
            <a:avLst/>
          </a:prstGeom>
          <a:solidFill>
            <a:srgbClr val="09C6D8">
              <a:alpha val="74902"/>
            </a:srgbClr>
          </a:solidFill>
          <a:ln>
            <a:solidFill>
              <a:srgbClr val="09C6D8"/>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sp>
        <p:nvSpPr>
          <p:cNvPr id="6" name="矩形 5">
            <a:extLst>
              <a:ext uri="{FF2B5EF4-FFF2-40B4-BE49-F238E27FC236}">
                <a16:creationId xmlns:a16="http://schemas.microsoft.com/office/drawing/2014/main" id="{E03ABE5E-1EA9-4A3C-A652-9932AD5E8E5E}"/>
              </a:ext>
            </a:extLst>
          </p:cNvPr>
          <p:cNvSpPr/>
          <p:nvPr/>
        </p:nvSpPr>
        <p:spPr bwMode="auto">
          <a:xfrm>
            <a:off x="5318612" y="4386608"/>
            <a:ext cx="1185063" cy="625076"/>
          </a:xfrm>
          <a:prstGeom prst="rect">
            <a:avLst/>
          </a:prstGeom>
          <a:solidFill>
            <a:srgbClr val="3965B5">
              <a:alpha val="72941"/>
            </a:srgbClr>
          </a:solidFill>
          <a:ln>
            <a:solidFill>
              <a:srgbClr val="2A37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lang="en-US" altLang="zh-CN" sz="1200">
              <a:solidFill>
                <a:schemeClr val="tx1"/>
              </a:solidFill>
              <a:latin typeface="腾讯体 W7" panose="020C08030202040F0204" pitchFamily="34" charset="-122"/>
              <a:ea typeface="腾讯体 W7" panose="020C08030202040F0204" pitchFamily="34" charset="-122"/>
            </a:endParaRPr>
          </a:p>
        </p:txBody>
      </p:sp>
      <p:sp>
        <p:nvSpPr>
          <p:cNvPr id="7" name="右箭头 54">
            <a:extLst>
              <a:ext uri="{FF2B5EF4-FFF2-40B4-BE49-F238E27FC236}">
                <a16:creationId xmlns:a16="http://schemas.microsoft.com/office/drawing/2014/main" id="{0A2EFFBC-3B8E-404F-BBA1-C0FE4F29EDA8}"/>
              </a:ext>
            </a:extLst>
          </p:cNvPr>
          <p:cNvSpPr/>
          <p:nvPr/>
        </p:nvSpPr>
        <p:spPr bwMode="auto">
          <a:xfrm>
            <a:off x="5999619" y="5817821"/>
            <a:ext cx="3786995" cy="288032"/>
          </a:xfrm>
          <a:prstGeom prst="rightArrow">
            <a:avLst/>
          </a:prstGeom>
          <a:solidFill>
            <a:srgbClr val="23C4FD"/>
          </a:solidFill>
          <a:ln w="9525" cap="flat" cmpd="sng" algn="ctr">
            <a:solidFill>
              <a:srgbClr val="23C4F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cxnSp>
        <p:nvCxnSpPr>
          <p:cNvPr id="8" name="曲线连接符 55">
            <a:extLst>
              <a:ext uri="{FF2B5EF4-FFF2-40B4-BE49-F238E27FC236}">
                <a16:creationId xmlns:a16="http://schemas.microsoft.com/office/drawing/2014/main" id="{DA95343F-4CEA-44C8-AF81-C60548091054}"/>
              </a:ext>
            </a:extLst>
          </p:cNvPr>
          <p:cNvCxnSpPr/>
          <p:nvPr/>
        </p:nvCxnSpPr>
        <p:spPr bwMode="auto">
          <a:xfrm>
            <a:off x="6002655" y="5036646"/>
            <a:ext cx="1088521" cy="549025"/>
          </a:xfrm>
          <a:prstGeom prst="curvedConnector3">
            <a:avLst>
              <a:gd name="adj1" fmla="val 43000"/>
            </a:avLst>
          </a:prstGeom>
          <a:solidFill>
            <a:schemeClr val="accent1"/>
          </a:solidFill>
          <a:ln w="28575" cap="flat" cmpd="sng" algn="ctr">
            <a:solidFill>
              <a:schemeClr val="accent1">
                <a:lumMod val="20000"/>
                <a:lumOff val="8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矩形 8">
            <a:extLst>
              <a:ext uri="{FF2B5EF4-FFF2-40B4-BE49-F238E27FC236}">
                <a16:creationId xmlns:a16="http://schemas.microsoft.com/office/drawing/2014/main" id="{7E3D7837-03DE-47A4-AA2A-F09665A4BD1B}"/>
              </a:ext>
            </a:extLst>
          </p:cNvPr>
          <p:cNvSpPr/>
          <p:nvPr/>
        </p:nvSpPr>
        <p:spPr bwMode="auto">
          <a:xfrm>
            <a:off x="7125706" y="5327402"/>
            <a:ext cx="1183084" cy="505138"/>
          </a:xfrm>
          <a:prstGeom prst="rect">
            <a:avLst/>
          </a:prstGeom>
          <a:solidFill>
            <a:srgbClr val="00B0F0">
              <a:alpha val="78824"/>
            </a:srgbClr>
          </a:solidFill>
          <a:ln>
            <a:solidFill>
              <a:srgbClr val="2A37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cxnSp>
        <p:nvCxnSpPr>
          <p:cNvPr id="10" name="曲线连接符 57">
            <a:extLst>
              <a:ext uri="{FF2B5EF4-FFF2-40B4-BE49-F238E27FC236}">
                <a16:creationId xmlns:a16="http://schemas.microsoft.com/office/drawing/2014/main" id="{F2B8DBE1-BD71-4FB6-8929-1C36220D3054}"/>
              </a:ext>
            </a:extLst>
          </p:cNvPr>
          <p:cNvCxnSpPr/>
          <p:nvPr/>
        </p:nvCxnSpPr>
        <p:spPr bwMode="auto">
          <a:xfrm flipV="1">
            <a:off x="8308790" y="5137529"/>
            <a:ext cx="1126087" cy="442442"/>
          </a:xfrm>
          <a:prstGeom prst="curvedConnector3">
            <a:avLst>
              <a:gd name="adj1" fmla="val 50000"/>
            </a:avLst>
          </a:prstGeom>
          <a:solidFill>
            <a:schemeClr val="accent1"/>
          </a:solidFill>
          <a:ln w="28575" cap="flat" cmpd="sng" algn="ctr">
            <a:solidFill>
              <a:schemeClr val="accent1">
                <a:lumMod val="20000"/>
                <a:lumOff val="8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箭头连接符 76">
            <a:extLst>
              <a:ext uri="{FF2B5EF4-FFF2-40B4-BE49-F238E27FC236}">
                <a16:creationId xmlns:a16="http://schemas.microsoft.com/office/drawing/2014/main" id="{D6DB6340-0ED6-40DB-A7A2-6B52DF0422BD}"/>
              </a:ext>
            </a:extLst>
          </p:cNvPr>
          <p:cNvCxnSpPr/>
          <p:nvPr/>
        </p:nvCxnSpPr>
        <p:spPr bwMode="auto">
          <a:xfrm flipH="1" flipV="1">
            <a:off x="9682131" y="3950662"/>
            <a:ext cx="1" cy="429119"/>
          </a:xfrm>
          <a:prstGeom prst="straightConnector1">
            <a:avLst/>
          </a:prstGeom>
          <a:ln w="19050">
            <a:solidFill>
              <a:schemeClr val="accent1">
                <a:lumMod val="20000"/>
                <a:lumOff val="80000"/>
              </a:schemeClr>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2" name="直接箭头连接符 77">
            <a:extLst>
              <a:ext uri="{FF2B5EF4-FFF2-40B4-BE49-F238E27FC236}">
                <a16:creationId xmlns:a16="http://schemas.microsoft.com/office/drawing/2014/main" id="{7DE69131-9A09-4231-802C-FA5E01A3C60B}"/>
              </a:ext>
            </a:extLst>
          </p:cNvPr>
          <p:cNvCxnSpPr/>
          <p:nvPr/>
        </p:nvCxnSpPr>
        <p:spPr bwMode="auto">
          <a:xfrm>
            <a:off x="9685216" y="3967497"/>
            <a:ext cx="1" cy="429120"/>
          </a:xfrm>
          <a:prstGeom prst="straightConnector1">
            <a:avLst/>
          </a:prstGeom>
          <a:ln w="19050">
            <a:solidFill>
              <a:schemeClr val="accent1">
                <a:lumMod val="20000"/>
                <a:lumOff val="80000"/>
              </a:schemeClr>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3" name="直接箭头连接符 80">
            <a:extLst>
              <a:ext uri="{FF2B5EF4-FFF2-40B4-BE49-F238E27FC236}">
                <a16:creationId xmlns:a16="http://schemas.microsoft.com/office/drawing/2014/main" id="{CCAF4528-289C-4A11-9D64-7A7A2BBE8B61}"/>
              </a:ext>
            </a:extLst>
          </p:cNvPr>
          <p:cNvCxnSpPr/>
          <p:nvPr/>
        </p:nvCxnSpPr>
        <p:spPr bwMode="auto">
          <a:xfrm flipH="1" flipV="1">
            <a:off x="9238648" y="3960851"/>
            <a:ext cx="1" cy="429119"/>
          </a:xfrm>
          <a:prstGeom prst="straightConnector1">
            <a:avLst/>
          </a:prstGeom>
          <a:ln w="19050">
            <a:solidFill>
              <a:srgbClr val="00B050"/>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4" name="直接箭头连接符 81">
            <a:extLst>
              <a:ext uri="{FF2B5EF4-FFF2-40B4-BE49-F238E27FC236}">
                <a16:creationId xmlns:a16="http://schemas.microsoft.com/office/drawing/2014/main" id="{D2FDE414-2595-48E3-A57C-2107B46F099F}"/>
              </a:ext>
            </a:extLst>
          </p:cNvPr>
          <p:cNvCxnSpPr/>
          <p:nvPr/>
        </p:nvCxnSpPr>
        <p:spPr bwMode="auto">
          <a:xfrm>
            <a:off x="9240136" y="3982502"/>
            <a:ext cx="1" cy="429120"/>
          </a:xfrm>
          <a:prstGeom prst="straightConnector1">
            <a:avLst/>
          </a:prstGeom>
          <a:ln w="19050">
            <a:solidFill>
              <a:srgbClr val="00B050"/>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5" name="直接箭头连接符 82">
            <a:extLst>
              <a:ext uri="{FF2B5EF4-FFF2-40B4-BE49-F238E27FC236}">
                <a16:creationId xmlns:a16="http://schemas.microsoft.com/office/drawing/2014/main" id="{5CB3A889-0D23-41A2-91D0-27C5A6227A31}"/>
              </a:ext>
            </a:extLst>
          </p:cNvPr>
          <p:cNvCxnSpPr/>
          <p:nvPr/>
        </p:nvCxnSpPr>
        <p:spPr bwMode="auto">
          <a:xfrm flipH="1" flipV="1">
            <a:off x="8798141" y="3954205"/>
            <a:ext cx="1" cy="429119"/>
          </a:xfrm>
          <a:prstGeom prst="straightConnector1">
            <a:avLst/>
          </a:prstGeom>
          <a:ln w="28575">
            <a:solidFill>
              <a:srgbClr val="FF0000"/>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6" name="直接箭头连接符 83">
            <a:extLst>
              <a:ext uri="{FF2B5EF4-FFF2-40B4-BE49-F238E27FC236}">
                <a16:creationId xmlns:a16="http://schemas.microsoft.com/office/drawing/2014/main" id="{7BF0A68A-90C0-4F0E-9637-F611FEA9CA18}"/>
              </a:ext>
            </a:extLst>
          </p:cNvPr>
          <p:cNvCxnSpPr/>
          <p:nvPr/>
        </p:nvCxnSpPr>
        <p:spPr bwMode="auto">
          <a:xfrm>
            <a:off x="8794305" y="3967497"/>
            <a:ext cx="1" cy="429120"/>
          </a:xfrm>
          <a:prstGeom prst="straightConnector1">
            <a:avLst/>
          </a:prstGeom>
          <a:ln w="28575">
            <a:solidFill>
              <a:srgbClr val="FF0000"/>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7" name="直接箭头连接符 84">
            <a:extLst>
              <a:ext uri="{FF2B5EF4-FFF2-40B4-BE49-F238E27FC236}">
                <a16:creationId xmlns:a16="http://schemas.microsoft.com/office/drawing/2014/main" id="{2C0CB83C-4AB0-493C-927D-6040670398E6}"/>
              </a:ext>
            </a:extLst>
          </p:cNvPr>
          <p:cNvCxnSpPr/>
          <p:nvPr/>
        </p:nvCxnSpPr>
        <p:spPr bwMode="auto">
          <a:xfrm flipH="1">
            <a:off x="5833263" y="3705490"/>
            <a:ext cx="0" cy="652331"/>
          </a:xfrm>
          <a:prstGeom prst="straightConnector1">
            <a:avLst/>
          </a:prstGeom>
          <a:ln w="28575">
            <a:solidFill>
              <a:srgbClr val="FF0000"/>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8" name="直接箭头连接符 86">
            <a:extLst>
              <a:ext uri="{FF2B5EF4-FFF2-40B4-BE49-F238E27FC236}">
                <a16:creationId xmlns:a16="http://schemas.microsoft.com/office/drawing/2014/main" id="{89FFDAB7-2BF5-4F94-BEA2-76CAC6EC94C1}"/>
              </a:ext>
            </a:extLst>
          </p:cNvPr>
          <p:cNvCxnSpPr/>
          <p:nvPr/>
        </p:nvCxnSpPr>
        <p:spPr bwMode="auto">
          <a:xfrm>
            <a:off x="5819087" y="3699519"/>
            <a:ext cx="2857050" cy="14340"/>
          </a:xfrm>
          <a:prstGeom prst="straightConnector1">
            <a:avLst/>
          </a:prstGeom>
          <a:ln w="19050">
            <a:solidFill>
              <a:srgbClr val="FF0000"/>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19" name="直接箭头连接符 99">
            <a:extLst>
              <a:ext uri="{FF2B5EF4-FFF2-40B4-BE49-F238E27FC236}">
                <a16:creationId xmlns:a16="http://schemas.microsoft.com/office/drawing/2014/main" id="{C6287512-A371-421F-A2D4-87E8D9A7BD7E}"/>
              </a:ext>
            </a:extLst>
          </p:cNvPr>
          <p:cNvCxnSpPr/>
          <p:nvPr/>
        </p:nvCxnSpPr>
        <p:spPr bwMode="auto">
          <a:xfrm flipH="1">
            <a:off x="6480129" y="4759970"/>
            <a:ext cx="1986794" cy="0"/>
          </a:xfrm>
          <a:prstGeom prst="straightConnector1">
            <a:avLst/>
          </a:prstGeom>
          <a:ln w="28575">
            <a:solidFill>
              <a:srgbClr val="00B050"/>
            </a:solidFill>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20" name="直接箭头连接符 102">
            <a:extLst>
              <a:ext uri="{FF2B5EF4-FFF2-40B4-BE49-F238E27FC236}">
                <a16:creationId xmlns:a16="http://schemas.microsoft.com/office/drawing/2014/main" id="{DF4C9748-1FA0-4CED-BBE4-AFAAB5290451}"/>
              </a:ext>
            </a:extLst>
          </p:cNvPr>
          <p:cNvCxnSpPr/>
          <p:nvPr/>
        </p:nvCxnSpPr>
        <p:spPr bwMode="auto">
          <a:xfrm>
            <a:off x="6526560" y="4759970"/>
            <a:ext cx="1986795" cy="0"/>
          </a:xfrm>
          <a:prstGeom prst="straightConnector1">
            <a:avLst/>
          </a:prstGeom>
          <a:ln w="28575">
            <a:solidFill>
              <a:srgbClr val="00B050"/>
            </a:solidFill>
            <a:headEnd type="none" w="med" len="med"/>
            <a:tailEnd type="arrow"/>
          </a:ln>
        </p:spPr>
        <p:style>
          <a:lnRef idx="1">
            <a:schemeClr val="accent5"/>
          </a:lnRef>
          <a:fillRef idx="0">
            <a:schemeClr val="accent5"/>
          </a:fillRef>
          <a:effectRef idx="0">
            <a:schemeClr val="accent5"/>
          </a:effectRef>
          <a:fontRef idx="minor">
            <a:schemeClr val="tx1"/>
          </a:fontRef>
        </p:style>
      </p:cxnSp>
      <p:sp>
        <p:nvSpPr>
          <p:cNvPr id="21" name="矩形 20">
            <a:extLst>
              <a:ext uri="{FF2B5EF4-FFF2-40B4-BE49-F238E27FC236}">
                <a16:creationId xmlns:a16="http://schemas.microsoft.com/office/drawing/2014/main" id="{C76973BD-D156-40F9-818D-E9477B112450}"/>
              </a:ext>
            </a:extLst>
          </p:cNvPr>
          <p:cNvSpPr/>
          <p:nvPr/>
        </p:nvSpPr>
        <p:spPr>
          <a:xfrm>
            <a:off x="9786615" y="3995513"/>
            <a:ext cx="1380962" cy="305105"/>
          </a:xfrm>
          <a:prstGeom prst="rect">
            <a:avLst/>
          </a:prstGeom>
        </p:spPr>
        <p:txBody>
          <a:bodyPr wrap="none">
            <a:spAutoFit/>
          </a:bodyPr>
          <a:lstStyle/>
          <a:p>
            <a:r>
              <a:rPr lang="en-US" sz="1400" b="0" i="0" strike="noStrike" cap="none" spc="0" baseline="0">
                <a:solidFill>
                  <a:srgbClr val="FFFFFF"/>
                </a:solidFill>
                <a:effectLst/>
                <a:latin typeface="Times New Roman"/>
                <a:ea typeface="Times New Roman"/>
                <a:cs typeface="Times New Roman"/>
              </a:rPr>
              <a:t>Direct access</a:t>
            </a:r>
          </a:p>
        </p:txBody>
      </p:sp>
      <p:sp>
        <p:nvSpPr>
          <p:cNvPr id="22" name="矩形 21">
            <a:extLst>
              <a:ext uri="{FF2B5EF4-FFF2-40B4-BE49-F238E27FC236}">
                <a16:creationId xmlns:a16="http://schemas.microsoft.com/office/drawing/2014/main" id="{7B6795C2-9197-4531-A932-9F4EE88ECAE7}"/>
              </a:ext>
            </a:extLst>
          </p:cNvPr>
          <p:cNvSpPr/>
          <p:nvPr/>
        </p:nvSpPr>
        <p:spPr>
          <a:xfrm>
            <a:off x="7111387" y="4424488"/>
            <a:ext cx="2549053" cy="305105"/>
          </a:xfrm>
          <a:prstGeom prst="rect">
            <a:avLst/>
          </a:prstGeom>
        </p:spPr>
        <p:txBody>
          <a:bodyPr wrap="none">
            <a:spAutoFit/>
          </a:bodyPr>
          <a:lstStyle/>
          <a:p>
            <a:r>
              <a:rPr lang="en-US" sz="1400" b="0" i="0" strike="noStrike" cap="none" spc="0" baseline="0">
                <a:solidFill>
                  <a:srgbClr val="FFFFFF"/>
                </a:solidFill>
                <a:effectLst/>
                <a:latin typeface="Times New Roman"/>
                <a:ea typeface="Times New Roman"/>
                <a:cs typeface="Times New Roman"/>
              </a:rPr>
              <a:t>Mirroring-based origin-pull</a:t>
            </a:r>
          </a:p>
        </p:txBody>
      </p:sp>
      <p:sp>
        <p:nvSpPr>
          <p:cNvPr id="23" name="矩形 22">
            <a:extLst>
              <a:ext uri="{FF2B5EF4-FFF2-40B4-BE49-F238E27FC236}">
                <a16:creationId xmlns:a16="http://schemas.microsoft.com/office/drawing/2014/main" id="{051E1B65-8734-4171-BF1E-78A28539FFA2}"/>
              </a:ext>
            </a:extLst>
          </p:cNvPr>
          <p:cNvSpPr/>
          <p:nvPr/>
        </p:nvSpPr>
        <p:spPr>
          <a:xfrm>
            <a:off x="6742823" y="3392382"/>
            <a:ext cx="2762202" cy="305105"/>
          </a:xfrm>
          <a:prstGeom prst="rect">
            <a:avLst/>
          </a:prstGeom>
        </p:spPr>
        <p:txBody>
          <a:bodyPr wrap="none">
            <a:spAutoFit/>
          </a:bodyPr>
          <a:lstStyle/>
          <a:p>
            <a:r>
              <a:rPr lang="en-US" sz="1400" b="0" i="0" strike="noStrike" cap="none" spc="0" baseline="0">
                <a:solidFill>
                  <a:srgbClr val="FFFFFF"/>
                </a:solidFill>
                <a:effectLst/>
                <a:latin typeface="Times New Roman"/>
                <a:ea typeface="Times New Roman"/>
                <a:cs typeface="Times New Roman"/>
              </a:rPr>
              <a:t>Redirection-based origin-pull</a:t>
            </a:r>
          </a:p>
        </p:txBody>
      </p:sp>
      <p:pic>
        <p:nvPicPr>
          <p:cNvPr id="24" name="图片 23">
            <a:extLst>
              <a:ext uri="{FF2B5EF4-FFF2-40B4-BE49-F238E27FC236}">
                <a16:creationId xmlns:a16="http://schemas.microsoft.com/office/drawing/2014/main" id="{D6C5D6FB-96F4-46C2-8093-F36D5504E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7847" y="2641764"/>
            <a:ext cx="457522" cy="465147"/>
          </a:xfrm>
          <a:prstGeom prst="rect">
            <a:avLst/>
          </a:prstGeom>
        </p:spPr>
      </p:pic>
      <p:pic>
        <p:nvPicPr>
          <p:cNvPr id="25" name="Picture 4" descr="E:\work\文档资料\腾讯云图标-outline\腾讯云图标-outline\chapter及cover右上图标\网站.png">
            <a:extLst>
              <a:ext uri="{FF2B5EF4-FFF2-40B4-BE49-F238E27FC236}">
                <a16:creationId xmlns:a16="http://schemas.microsoft.com/office/drawing/2014/main" id="{9B15306C-D347-44D5-9BEA-1C20B16BF1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68738" y="4413675"/>
            <a:ext cx="537898" cy="575263"/>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a:extLst>
              <a:ext uri="{FF2B5EF4-FFF2-40B4-BE49-F238E27FC236}">
                <a16:creationId xmlns:a16="http://schemas.microsoft.com/office/drawing/2014/main" id="{F5F31508-E1D2-49E7-910D-4B5D1D99FFDE}"/>
              </a:ext>
            </a:extLst>
          </p:cNvPr>
          <p:cNvSpPr/>
          <p:nvPr/>
        </p:nvSpPr>
        <p:spPr>
          <a:xfrm>
            <a:off x="9293449" y="4605258"/>
            <a:ext cx="538447" cy="274594"/>
          </a:xfrm>
          <a:prstGeom prst="rect">
            <a:avLst/>
          </a:prstGeom>
        </p:spPr>
        <p:txBody>
          <a:bodyPr wrap="none">
            <a:spAutoFit/>
          </a:bodyPr>
          <a:lstStyle/>
          <a:p>
            <a:r>
              <a:rPr lang="en-US" sz="1200" b="1" i="0" strike="noStrike" cap="none" spc="0" baseline="0">
                <a:solidFill>
                  <a:srgbClr val="FFFFFF"/>
                </a:solidFill>
                <a:effectLst/>
                <a:latin typeface="Times New Roman"/>
                <a:ea typeface="Times New Roman"/>
                <a:cs typeface="Times New Roman"/>
              </a:rPr>
              <a:t>COS</a:t>
            </a:r>
            <a:endParaRPr lang="zh-CN" altLang="en-US" sz="1200" b="1">
              <a:solidFill>
                <a:schemeClr val="bg1"/>
              </a:solidFill>
              <a:latin typeface="腾讯体 W7" panose="020C08030202040F0204" pitchFamily="34" charset="-122"/>
              <a:ea typeface="腾讯体 W7" panose="020C08030202040F0204" pitchFamily="34" charset="-122"/>
            </a:endParaRPr>
          </a:p>
        </p:txBody>
      </p:sp>
      <p:sp>
        <p:nvSpPr>
          <p:cNvPr id="27" name="矩形 26">
            <a:extLst>
              <a:ext uri="{FF2B5EF4-FFF2-40B4-BE49-F238E27FC236}">
                <a16:creationId xmlns:a16="http://schemas.microsoft.com/office/drawing/2014/main" id="{90E225C8-C3AD-4AED-A531-2DD1AA0A0972}"/>
              </a:ext>
            </a:extLst>
          </p:cNvPr>
          <p:cNvSpPr/>
          <p:nvPr/>
        </p:nvSpPr>
        <p:spPr>
          <a:xfrm>
            <a:off x="6015953" y="4567265"/>
            <a:ext cx="1300092" cy="274594"/>
          </a:xfrm>
          <a:prstGeom prst="rect">
            <a:avLst/>
          </a:prstGeom>
        </p:spPr>
        <p:txBody>
          <a:bodyPr wrap="none">
            <a:spAutoFit/>
          </a:bodyPr>
          <a:lstStyle/>
          <a:p>
            <a:r>
              <a:rPr lang="en-US" sz="1200" b="1" i="0" strike="noStrike" cap="none" spc="0" baseline="0">
                <a:solidFill>
                  <a:srgbClr val="FFFFFF"/>
                </a:solidFill>
                <a:effectLst/>
                <a:latin typeface="Times New Roman"/>
                <a:ea typeface="Times New Roman"/>
                <a:cs typeface="Times New Roman"/>
              </a:rPr>
              <a:t>Origin server</a:t>
            </a:r>
          </a:p>
        </p:txBody>
      </p:sp>
      <p:sp>
        <p:nvSpPr>
          <p:cNvPr id="28" name="矩形 27">
            <a:extLst>
              <a:ext uri="{FF2B5EF4-FFF2-40B4-BE49-F238E27FC236}">
                <a16:creationId xmlns:a16="http://schemas.microsoft.com/office/drawing/2014/main" id="{9C8B799B-FDB4-4AAE-AB89-25DDD3266AFC}"/>
              </a:ext>
            </a:extLst>
          </p:cNvPr>
          <p:cNvSpPr/>
          <p:nvPr/>
        </p:nvSpPr>
        <p:spPr>
          <a:xfrm>
            <a:off x="7241693" y="5466433"/>
            <a:ext cx="1403035" cy="274594"/>
          </a:xfrm>
          <a:prstGeom prst="rect">
            <a:avLst/>
          </a:prstGeom>
        </p:spPr>
        <p:txBody>
          <a:bodyPr wrap="none">
            <a:spAutoFit/>
          </a:bodyPr>
          <a:lstStyle/>
          <a:p>
            <a:pPr algn="ctr"/>
            <a:r>
              <a:rPr lang="en-US" sz="1200" b="1" i="0" strike="noStrike" cap="none" spc="0" baseline="0">
                <a:solidFill>
                  <a:srgbClr val="FFFFFF"/>
                </a:solidFill>
                <a:effectLst/>
                <a:latin typeface="Times New Roman"/>
                <a:ea typeface="Times New Roman"/>
                <a:cs typeface="Times New Roman"/>
              </a:rPr>
              <a:t>Migration tool</a:t>
            </a:r>
          </a:p>
        </p:txBody>
      </p:sp>
      <p:pic>
        <p:nvPicPr>
          <p:cNvPr id="29" name="图片 28">
            <a:extLst>
              <a:ext uri="{FF2B5EF4-FFF2-40B4-BE49-F238E27FC236}">
                <a16:creationId xmlns:a16="http://schemas.microsoft.com/office/drawing/2014/main" id="{2F7FA699-9F6B-46C2-90D6-9A8A3B85BC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6137" y="3206646"/>
            <a:ext cx="1164608" cy="1094453"/>
          </a:xfrm>
          <a:prstGeom prst="rect">
            <a:avLst/>
          </a:prstGeom>
        </p:spPr>
      </p:pic>
      <p:cxnSp>
        <p:nvCxnSpPr>
          <p:cNvPr id="30" name="直线箭头连接符 17">
            <a:extLst>
              <a:ext uri="{FF2B5EF4-FFF2-40B4-BE49-F238E27FC236}">
                <a16:creationId xmlns:a16="http://schemas.microsoft.com/office/drawing/2014/main" id="{33AB9410-252C-4B00-A3C5-CEEABC63E875}"/>
              </a:ext>
            </a:extLst>
          </p:cNvPr>
          <p:cNvCxnSpPr/>
          <p:nvPr/>
        </p:nvCxnSpPr>
        <p:spPr>
          <a:xfrm flipH="1">
            <a:off x="9225948" y="3004718"/>
            <a:ext cx="0" cy="336864"/>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1" name="图片 30">
            <a:extLst>
              <a:ext uri="{FF2B5EF4-FFF2-40B4-BE49-F238E27FC236}">
                <a16:creationId xmlns:a16="http://schemas.microsoft.com/office/drawing/2014/main" id="{949EB252-E528-4755-A703-04E8CD3F5584}"/>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8737471" y="4488598"/>
            <a:ext cx="424291" cy="488579"/>
          </a:xfrm>
          <a:prstGeom prst="rect">
            <a:avLst/>
          </a:prstGeom>
        </p:spPr>
      </p:pic>
      <p:pic>
        <p:nvPicPr>
          <p:cNvPr id="32" name="图片 31">
            <a:extLst>
              <a:ext uri="{FF2B5EF4-FFF2-40B4-BE49-F238E27FC236}">
                <a16:creationId xmlns:a16="http://schemas.microsoft.com/office/drawing/2014/main" id="{6A179F00-372E-4F41-828B-6928D389DE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8716" y="5433028"/>
            <a:ext cx="372607" cy="372607"/>
          </a:xfrm>
          <a:prstGeom prst="rect">
            <a:avLst/>
          </a:prstGeom>
        </p:spPr>
      </p:pic>
      <p:sp>
        <p:nvSpPr>
          <p:cNvPr id="33" name="矩形 32">
            <a:extLst>
              <a:ext uri="{FF2B5EF4-FFF2-40B4-BE49-F238E27FC236}">
                <a16:creationId xmlns:a16="http://schemas.microsoft.com/office/drawing/2014/main" id="{F2C41A3F-00E3-4A7C-9B1D-08C47DC39530}"/>
              </a:ext>
            </a:extLst>
          </p:cNvPr>
          <p:cNvSpPr/>
          <p:nvPr/>
        </p:nvSpPr>
        <p:spPr>
          <a:xfrm>
            <a:off x="536320" y="2641764"/>
            <a:ext cx="4378162" cy="3754874"/>
          </a:xfrm>
          <a:prstGeom prst="rect">
            <a:avLst/>
          </a:prstGeom>
        </p:spPr>
        <p:txBody>
          <a:bodyPr wrap="square">
            <a:spAutoFit/>
          </a:bodyPr>
          <a:lstStyle/>
          <a:p>
            <a:pPr>
              <a:lnSpc>
                <a:spcPct val="150000"/>
              </a:lnSpc>
            </a:pPr>
            <a:r>
              <a:rPr lang="en-US" sz="2000" b="1" i="0" strike="noStrike" cap="none" spc="0" baseline="0" dirty="0">
                <a:solidFill>
                  <a:srgbClr val="000000"/>
                </a:solidFill>
                <a:effectLst/>
                <a:latin typeface="Times New Roman"/>
                <a:ea typeface="Times New Roman"/>
                <a:cs typeface="Times New Roman"/>
              </a:rPr>
              <a:t>Online migration policies:</a:t>
            </a:r>
            <a:endParaRPr lang="en-US" altLang="zh-CN" sz="2000" b="1" dirty="0">
              <a:latin typeface="腾讯体 W7" panose="020C08030202040F0204" pitchFamily="34" charset="-122"/>
              <a:ea typeface="腾讯体 W7" panose="020C08030202040F0204" pitchFamily="34" charset="-122"/>
              <a:cs typeface="Microsoft YaHei" charset="-122"/>
            </a:endParaRPr>
          </a:p>
          <a:p>
            <a:pPr marL="342900" indent="-342900">
              <a:buFont typeface="+mj-lt"/>
              <a:buAutoNum type="arabicPeriod"/>
            </a:pPr>
            <a:r>
              <a:rPr lang="en-US" sz="2000" b="0" i="0" strike="noStrike" cap="none" spc="0" baseline="0" dirty="0">
                <a:solidFill>
                  <a:srgbClr val="000000"/>
                </a:solidFill>
                <a:effectLst/>
                <a:latin typeface="Times New Roman"/>
                <a:ea typeface="Times New Roman"/>
                <a:cs typeface="Times New Roman"/>
              </a:rPr>
              <a:t>For the data that has already been migrated, directly access;</a:t>
            </a:r>
            <a:endParaRPr lang="en-US" altLang="zh-CN" sz="2000" dirty="0">
              <a:latin typeface="腾讯体 W7" panose="020C08030202040F0204" pitchFamily="34" charset="-122"/>
              <a:ea typeface="腾讯体 W7" panose="020C08030202040F0204" pitchFamily="34" charset="-122"/>
              <a:cs typeface="Microsoft YaHei" charset="-122"/>
            </a:endParaRPr>
          </a:p>
          <a:p>
            <a:pPr marL="342900" indent="-342900">
              <a:buFont typeface="+mj-lt"/>
              <a:buAutoNum type="arabicPeriod"/>
            </a:pPr>
            <a:r>
              <a:rPr lang="en-US" sz="2000" b="0" i="0" strike="noStrike" cap="none" spc="0" baseline="0" dirty="0">
                <a:solidFill>
                  <a:srgbClr val="000000"/>
                </a:solidFill>
                <a:effectLst/>
                <a:latin typeface="Times New Roman"/>
                <a:ea typeface="Times New Roman"/>
                <a:cs typeface="Times New Roman"/>
              </a:rPr>
              <a:t>For small files that are not in COS, perform origin-pull to complete the migration and access;</a:t>
            </a:r>
            <a:endParaRPr lang="en-US" altLang="zh-CN" sz="2000" dirty="0">
              <a:latin typeface="腾讯体 W7" panose="020C08030202040F0204" pitchFamily="34" charset="-122"/>
              <a:ea typeface="腾讯体 W7" panose="020C08030202040F0204" pitchFamily="34" charset="-122"/>
              <a:cs typeface="Microsoft YaHei" charset="-122"/>
            </a:endParaRPr>
          </a:p>
          <a:p>
            <a:pPr marL="342900" indent="-342900">
              <a:buFont typeface="+mj-lt"/>
              <a:buAutoNum type="arabicPeriod"/>
            </a:pPr>
            <a:r>
              <a:rPr lang="en-US" sz="2000" b="0" i="0" strike="noStrike" cap="none" spc="0" baseline="0" dirty="0">
                <a:solidFill>
                  <a:srgbClr val="000000"/>
                </a:solidFill>
                <a:effectLst/>
                <a:latin typeface="Times New Roman"/>
                <a:ea typeface="Times New Roman"/>
                <a:cs typeface="Times New Roman"/>
              </a:rPr>
              <a:t>For large files that are not in COS, configure redirection to access them at the origin server.</a:t>
            </a:r>
          </a:p>
          <a:p>
            <a:pPr marL="342900" indent="-342900">
              <a:buFont typeface="+mj-lt"/>
              <a:buAutoNum type="arabicPeriod"/>
            </a:pPr>
            <a:endParaRPr lang="zh-CN" altLang="en-US" sz="2400" dirty="0">
              <a:latin typeface="腾讯体 W7" panose="020C08030202040F0204" pitchFamily="34" charset="-122"/>
              <a:ea typeface="腾讯体 W7" panose="020C08030202040F0204" pitchFamily="34" charset="-122"/>
              <a:cs typeface="Microsoft YaHei" charset="-122"/>
            </a:endParaRPr>
          </a:p>
          <a:p>
            <a:pPr marL="342900" indent="-342900">
              <a:buFont typeface="+mj-lt"/>
              <a:buAutoNum type="arabicPeriod"/>
            </a:pPr>
            <a:endParaRPr lang="zh-CN" altLang="en-US" sz="2400" dirty="0">
              <a:latin typeface="腾讯体 W7" panose="020C08030202040F0204" pitchFamily="34" charset="-122"/>
              <a:ea typeface="腾讯体 W7" panose="020C08030202040F0204" pitchFamily="34" charset="-122"/>
              <a:cs typeface="Microsoft YaHei" charset="-122"/>
            </a:endParaRPr>
          </a:p>
        </p:txBody>
      </p:sp>
    </p:spTree>
    <p:extLst>
      <p:ext uri="{BB962C8B-B14F-4D97-AF65-F5344CB8AC3E}">
        <p14:creationId xmlns:p14="http://schemas.microsoft.com/office/powerpoint/2010/main" val="313771356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C6237F-405D-4B85-BED7-88233C0888A1}"/>
              </a:ext>
            </a:extLst>
          </p:cNvPr>
          <p:cNvSpPr>
            <a:spLocks noGrp="1"/>
          </p:cNvSpPr>
          <p:nvPr>
            <p:ph type="title"/>
          </p:nvPr>
        </p:nvSpPr>
        <p:spPr>
          <a:xfrm>
            <a:off x="969156" y="-54126"/>
            <a:ext cx="9821113" cy="907731"/>
          </a:xfrm>
        </p:spPr>
        <p:txBody>
          <a:bodyPr/>
          <a:lstStyle/>
          <a:p>
            <a:r>
              <a:rPr lang="en-US" sz="3600" b="1" i="0" strike="noStrike" cap="none" spc="0" baseline="0" dirty="0">
                <a:solidFill>
                  <a:srgbClr val="00A4FF"/>
                </a:solidFill>
                <a:effectLst/>
                <a:latin typeface="Times New Roman"/>
                <a:ea typeface="Times New Roman"/>
                <a:cs typeface="Times New Roman"/>
              </a:rPr>
              <a:t>3.3 File Migration (continued)</a:t>
            </a:r>
          </a:p>
        </p:txBody>
      </p:sp>
      <p:sp>
        <p:nvSpPr>
          <p:cNvPr id="3" name="内容占位符 2">
            <a:extLst>
              <a:ext uri="{FF2B5EF4-FFF2-40B4-BE49-F238E27FC236}">
                <a16:creationId xmlns:a16="http://schemas.microsoft.com/office/drawing/2014/main" id="{F510C9B2-C0BB-43F3-AB0B-615EEA153CA8}"/>
              </a:ext>
            </a:extLst>
          </p:cNvPr>
          <p:cNvSpPr>
            <a:spLocks noGrp="1"/>
          </p:cNvSpPr>
          <p:nvPr>
            <p:ph idx="1"/>
          </p:nvPr>
        </p:nvSpPr>
        <p:spPr>
          <a:xfrm>
            <a:off x="1" y="853605"/>
            <a:ext cx="12192000" cy="5959771"/>
          </a:xfrm>
        </p:spPr>
        <p:txBody>
          <a:bodyPr/>
          <a:lstStyle/>
          <a:p>
            <a:pPr marL="342900" indent="-342900">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Choice of offline and online migration:</a:t>
            </a:r>
          </a:p>
          <a:p>
            <a:endParaRPr lang="zh-CN" altLang="en-US" dirty="0"/>
          </a:p>
        </p:txBody>
      </p:sp>
      <p:sp>
        <p:nvSpPr>
          <p:cNvPr id="4" name="剪去对角的矩形 2">
            <a:extLst>
              <a:ext uri="{FF2B5EF4-FFF2-40B4-BE49-F238E27FC236}">
                <a16:creationId xmlns:a16="http://schemas.microsoft.com/office/drawing/2014/main" id="{8ABA769F-196B-47B5-81DA-1F48CD4322A4}"/>
              </a:ext>
            </a:extLst>
          </p:cNvPr>
          <p:cNvSpPr/>
          <p:nvPr/>
        </p:nvSpPr>
        <p:spPr>
          <a:xfrm>
            <a:off x="847026" y="1557667"/>
            <a:ext cx="3262313" cy="547688"/>
          </a:xfrm>
          <a:prstGeom prst="snip2DiagRect">
            <a:avLst/>
          </a:prstGeom>
          <a:solidFill>
            <a:srgbClr val="127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a:ea typeface="宋体" charset="-122"/>
              </a:defRPr>
            </a:lvl1pPr>
            <a:lvl2pPr marL="742950" indent="-285750">
              <a:defRPr>
                <a:solidFill>
                  <a:schemeClr val="tx1"/>
                </a:solidFill>
                <a:latin typeface="Arial"/>
                <a:ea typeface="宋体" charset="-122"/>
              </a:defRPr>
            </a:lvl2pPr>
            <a:lvl3pPr marL="1143000" indent="-228600">
              <a:defRPr>
                <a:solidFill>
                  <a:schemeClr val="tx1"/>
                </a:solidFill>
                <a:latin typeface="Arial"/>
                <a:ea typeface="宋体" charset="-122"/>
              </a:defRPr>
            </a:lvl3pPr>
            <a:lvl4pPr marL="1600200" indent="-228600">
              <a:defRPr>
                <a:solidFill>
                  <a:schemeClr val="tx1"/>
                </a:solidFill>
                <a:latin typeface="Arial"/>
                <a:ea typeface="宋体" charset="-122"/>
              </a:defRPr>
            </a:lvl4pPr>
            <a:lvl5pPr marL="2057400" indent="-228600">
              <a:defRPr>
                <a:solidFill>
                  <a:schemeClr val="tx1"/>
                </a:solidFill>
                <a:latin typeface="Arial"/>
                <a:ea typeface="宋体" charset="-122"/>
              </a:defRPr>
            </a:lvl5pPr>
            <a:lvl6pPr marL="2514600" indent="-228600" eaLnBrk="0" fontAlgn="base" hangingPunct="0">
              <a:spcBef>
                <a:spcPct val="0"/>
              </a:spcBef>
              <a:spcAft>
                <a:spcPct val="0"/>
              </a:spcAft>
              <a:defRPr>
                <a:solidFill>
                  <a:schemeClr val="tx1"/>
                </a:solidFill>
                <a:latin typeface="Arial"/>
                <a:ea typeface="宋体" charset="-122"/>
              </a:defRPr>
            </a:lvl6pPr>
            <a:lvl7pPr marL="2971800" indent="-228600" eaLnBrk="0" fontAlgn="base" hangingPunct="0">
              <a:spcBef>
                <a:spcPct val="0"/>
              </a:spcBef>
              <a:spcAft>
                <a:spcPct val="0"/>
              </a:spcAft>
              <a:defRPr>
                <a:solidFill>
                  <a:schemeClr val="tx1"/>
                </a:solidFill>
                <a:latin typeface="Arial"/>
                <a:ea typeface="宋体" charset="-122"/>
              </a:defRPr>
            </a:lvl7pPr>
            <a:lvl8pPr marL="3429000" indent="-228600" eaLnBrk="0" fontAlgn="base" hangingPunct="0">
              <a:spcBef>
                <a:spcPct val="0"/>
              </a:spcBef>
              <a:spcAft>
                <a:spcPct val="0"/>
              </a:spcAft>
              <a:defRPr>
                <a:solidFill>
                  <a:schemeClr val="tx1"/>
                </a:solidFill>
                <a:latin typeface="Arial"/>
                <a:ea typeface="宋体" charset="-122"/>
              </a:defRPr>
            </a:lvl8pPr>
            <a:lvl9pPr marL="3886200" indent="-228600" eaLnBrk="0" fontAlgn="base" hangingPunct="0">
              <a:spcBef>
                <a:spcPct val="0"/>
              </a:spcBef>
              <a:spcAft>
                <a:spcPct val="0"/>
              </a:spcAft>
              <a:defRPr>
                <a:solidFill>
                  <a:schemeClr val="tx1"/>
                </a:solidFill>
                <a:latin typeface="Arial"/>
                <a:ea typeface="宋体" charset="-122"/>
              </a:defRPr>
            </a:lvl9pPr>
          </a:lstStyle>
          <a:p>
            <a:pPr algn="ctr"/>
            <a:r>
              <a:rPr lang="en-US" sz="1600" b="1" i="0" strike="noStrike" cap="none" spc="0" baseline="0" dirty="0">
                <a:solidFill>
                  <a:srgbClr val="000000"/>
                </a:solidFill>
                <a:effectLst/>
                <a:latin typeface="Times New Roman"/>
                <a:ea typeface="Times New Roman"/>
                <a:cs typeface="Times New Roman"/>
              </a:rPr>
              <a:t>Online data migration</a:t>
            </a:r>
            <a:endParaRPr altLang="en-US" sz="1600" b="1" noProof="1">
              <a:latin typeface="腾讯体 W7" panose="020C08030202040F0204" pitchFamily="34" charset="-122"/>
              <a:ea typeface="腾讯体 W7" panose="020C08030202040F0204" pitchFamily="34" charset="-122"/>
            </a:endParaRPr>
          </a:p>
        </p:txBody>
      </p:sp>
      <p:sp>
        <p:nvSpPr>
          <p:cNvPr id="5" name="剪去对角的矩形 3">
            <a:extLst>
              <a:ext uri="{FF2B5EF4-FFF2-40B4-BE49-F238E27FC236}">
                <a16:creationId xmlns:a16="http://schemas.microsoft.com/office/drawing/2014/main" id="{62E6D2F0-23A7-4467-BB08-F0DBBA9E0367}"/>
              </a:ext>
            </a:extLst>
          </p:cNvPr>
          <p:cNvSpPr/>
          <p:nvPr/>
        </p:nvSpPr>
        <p:spPr>
          <a:xfrm>
            <a:off x="6554684" y="1556792"/>
            <a:ext cx="3263900" cy="547688"/>
          </a:xfrm>
          <a:prstGeom prst="snip2DiagRect">
            <a:avLst/>
          </a:prstGeom>
          <a:solidFill>
            <a:srgbClr val="127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a:ea typeface="宋体" charset="-122"/>
              </a:defRPr>
            </a:lvl1pPr>
            <a:lvl2pPr marL="742950" indent="-285750">
              <a:defRPr>
                <a:solidFill>
                  <a:schemeClr val="tx1"/>
                </a:solidFill>
                <a:latin typeface="Arial"/>
                <a:ea typeface="宋体" charset="-122"/>
              </a:defRPr>
            </a:lvl2pPr>
            <a:lvl3pPr marL="1143000" indent="-228600">
              <a:defRPr>
                <a:solidFill>
                  <a:schemeClr val="tx1"/>
                </a:solidFill>
                <a:latin typeface="Arial"/>
                <a:ea typeface="宋体" charset="-122"/>
              </a:defRPr>
            </a:lvl3pPr>
            <a:lvl4pPr marL="1600200" indent="-228600">
              <a:defRPr>
                <a:solidFill>
                  <a:schemeClr val="tx1"/>
                </a:solidFill>
                <a:latin typeface="Arial"/>
                <a:ea typeface="宋体" charset="-122"/>
              </a:defRPr>
            </a:lvl4pPr>
            <a:lvl5pPr marL="2057400" indent="-228600">
              <a:defRPr>
                <a:solidFill>
                  <a:schemeClr val="tx1"/>
                </a:solidFill>
                <a:latin typeface="Arial"/>
                <a:ea typeface="宋体" charset="-122"/>
              </a:defRPr>
            </a:lvl5pPr>
            <a:lvl6pPr marL="2514600" indent="-228600" eaLnBrk="0" fontAlgn="base" hangingPunct="0">
              <a:spcBef>
                <a:spcPct val="0"/>
              </a:spcBef>
              <a:spcAft>
                <a:spcPct val="0"/>
              </a:spcAft>
              <a:defRPr>
                <a:solidFill>
                  <a:schemeClr val="tx1"/>
                </a:solidFill>
                <a:latin typeface="Arial"/>
                <a:ea typeface="宋体" charset="-122"/>
              </a:defRPr>
            </a:lvl6pPr>
            <a:lvl7pPr marL="2971800" indent="-228600" eaLnBrk="0" fontAlgn="base" hangingPunct="0">
              <a:spcBef>
                <a:spcPct val="0"/>
              </a:spcBef>
              <a:spcAft>
                <a:spcPct val="0"/>
              </a:spcAft>
              <a:defRPr>
                <a:solidFill>
                  <a:schemeClr val="tx1"/>
                </a:solidFill>
                <a:latin typeface="Arial"/>
                <a:ea typeface="宋体" charset="-122"/>
              </a:defRPr>
            </a:lvl7pPr>
            <a:lvl8pPr marL="3429000" indent="-228600" eaLnBrk="0" fontAlgn="base" hangingPunct="0">
              <a:spcBef>
                <a:spcPct val="0"/>
              </a:spcBef>
              <a:spcAft>
                <a:spcPct val="0"/>
              </a:spcAft>
              <a:defRPr>
                <a:solidFill>
                  <a:schemeClr val="tx1"/>
                </a:solidFill>
                <a:latin typeface="Arial"/>
                <a:ea typeface="宋体" charset="-122"/>
              </a:defRPr>
            </a:lvl8pPr>
            <a:lvl9pPr marL="3886200" indent="-228600" eaLnBrk="0" fontAlgn="base" hangingPunct="0">
              <a:spcBef>
                <a:spcPct val="0"/>
              </a:spcBef>
              <a:spcAft>
                <a:spcPct val="0"/>
              </a:spcAft>
              <a:defRPr>
                <a:solidFill>
                  <a:schemeClr val="tx1"/>
                </a:solidFill>
                <a:latin typeface="Arial"/>
                <a:ea typeface="宋体" charset="-122"/>
              </a:defRPr>
            </a:lvl9pPr>
          </a:lstStyle>
          <a:p>
            <a:pPr algn="ctr"/>
            <a:r>
              <a:rPr lang="en-US" sz="1600" b="1" i="0" strike="noStrike" cap="none" spc="0" baseline="0">
                <a:solidFill>
                  <a:srgbClr val="000000"/>
                </a:solidFill>
                <a:effectLst/>
                <a:latin typeface="Times New Roman"/>
                <a:ea typeface="Times New Roman"/>
                <a:cs typeface="Times New Roman"/>
              </a:rPr>
              <a:t>Offline data relocation</a:t>
            </a:r>
            <a:endParaRPr altLang="en-US" sz="1600" b="1" noProof="1">
              <a:latin typeface="腾讯体 W7" panose="020C08030202040F0204" pitchFamily="34" charset="-122"/>
              <a:ea typeface="腾讯体 W7" panose="020C08030202040F0204" pitchFamily="34" charset="-122"/>
            </a:endParaRPr>
          </a:p>
        </p:txBody>
      </p:sp>
      <p:graphicFrame>
        <p:nvGraphicFramePr>
          <p:cNvPr id="6" name="表格 5">
            <a:extLst>
              <a:ext uri="{FF2B5EF4-FFF2-40B4-BE49-F238E27FC236}">
                <a16:creationId xmlns:a16="http://schemas.microsoft.com/office/drawing/2014/main" id="{E0D44BD2-308D-4F37-88BB-271495995B84}"/>
              </a:ext>
            </a:extLst>
          </p:cNvPr>
          <p:cNvGraphicFramePr>
            <a:graphicFrameLocks noGrp="1"/>
          </p:cNvGraphicFramePr>
          <p:nvPr>
            <p:extLst>
              <p:ext uri="{D42A27DB-BD31-4B8C-83A1-F6EECF244321}">
                <p14:modId xmlns:p14="http://schemas.microsoft.com/office/powerpoint/2010/main" val="4174650333"/>
              </p:ext>
            </p:extLst>
          </p:nvPr>
        </p:nvGraphicFramePr>
        <p:xfrm>
          <a:off x="335360" y="2402279"/>
          <a:ext cx="4285644" cy="2245680"/>
        </p:xfrm>
        <a:graphic>
          <a:graphicData uri="http://schemas.openxmlformats.org/drawingml/2006/table">
            <a:tbl>
              <a:tblPr firstRow="1" bandRow="1">
                <a:tableStyleId>{5A111915-BE36-4E01-A7E5-04B1672EAD32}</a:tableStyleId>
              </a:tblPr>
              <a:tblGrid>
                <a:gridCol w="1071411">
                  <a:extLst>
                    <a:ext uri="{9D8B030D-6E8A-4147-A177-3AD203B41FA5}">
                      <a16:colId xmlns:a16="http://schemas.microsoft.com/office/drawing/2014/main" val="20000"/>
                    </a:ext>
                  </a:extLst>
                </a:gridCol>
                <a:gridCol w="1071411">
                  <a:extLst>
                    <a:ext uri="{9D8B030D-6E8A-4147-A177-3AD203B41FA5}">
                      <a16:colId xmlns:a16="http://schemas.microsoft.com/office/drawing/2014/main" val="20001"/>
                    </a:ext>
                  </a:extLst>
                </a:gridCol>
                <a:gridCol w="1071411">
                  <a:extLst>
                    <a:ext uri="{9D8B030D-6E8A-4147-A177-3AD203B41FA5}">
                      <a16:colId xmlns:a16="http://schemas.microsoft.com/office/drawing/2014/main" val="20002"/>
                    </a:ext>
                  </a:extLst>
                </a:gridCol>
                <a:gridCol w="1071411">
                  <a:extLst>
                    <a:ext uri="{9D8B030D-6E8A-4147-A177-3AD203B41FA5}">
                      <a16:colId xmlns:a16="http://schemas.microsoft.com/office/drawing/2014/main" val="20003"/>
                    </a:ext>
                  </a:extLst>
                </a:gridCol>
              </a:tblGrid>
              <a:tr h="370840">
                <a:tc>
                  <a:txBody>
                    <a:bodyPr/>
                    <a:lstStyle/>
                    <a:p>
                      <a:pPr algn="ctr">
                        <a:lnSpc>
                          <a:spcPct val="150000"/>
                        </a:lnSpc>
                      </a:pPr>
                      <a:r>
                        <a:rPr lang="en-US" sz="1200" b="1" i="0" strike="noStrike" cap="none" spc="0" baseline="0">
                          <a:solidFill>
                            <a:srgbClr val="000000"/>
                          </a:solidFill>
                          <a:effectLst/>
                          <a:latin typeface="Times New Roman"/>
                          <a:ea typeface="Times New Roman"/>
                          <a:cs typeface="Times New Roman"/>
                        </a:rPr>
                        <a:t>Bandwidth</a:t>
                      </a:r>
                      <a:endParaRPr lang="zh-CN" altLang="en-US" sz="1200" b="1">
                        <a:solidFill>
                          <a:schemeClr val="tx1"/>
                        </a:solidFill>
                        <a:effectLs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96785"/>
                    </a:solidFill>
                  </a:tcPr>
                </a:tc>
                <a:tc>
                  <a:txBody>
                    <a:bodyPr/>
                    <a:lstStyle/>
                    <a:p>
                      <a:pPr algn="ctr">
                        <a:lnSpc>
                          <a:spcPct val="150000"/>
                        </a:lnSpc>
                      </a:pPr>
                      <a:r>
                        <a:rPr lang="en-US" sz="1200" b="1" i="0" strike="noStrike" cap="none" spc="0" baseline="0">
                          <a:solidFill>
                            <a:srgbClr val="000000"/>
                          </a:solidFill>
                          <a:effectLst/>
                          <a:latin typeface="Times New Roman"/>
                          <a:ea typeface="Times New Roman"/>
                          <a:cs typeface="Times New Roman"/>
                        </a:rPr>
                        <a:t>Daily</a:t>
                      </a:r>
                      <a:endParaRPr lang="zh-CN" altLang="en-US" sz="1200" b="1">
                        <a:solidFill>
                          <a:schemeClr val="tx1"/>
                        </a:solidFill>
                        <a:effectLs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96785"/>
                    </a:solidFill>
                  </a:tcPr>
                </a:tc>
                <a:tc>
                  <a:txBody>
                    <a:bodyPr/>
                    <a:lstStyle/>
                    <a:p>
                      <a:pPr algn="ctr">
                        <a:lnSpc>
                          <a:spcPct val="150000"/>
                        </a:lnSpc>
                      </a:pPr>
                      <a:r>
                        <a:rPr lang="en-US" sz="1200" b="1" i="0" strike="noStrike" cap="none" spc="0" baseline="0">
                          <a:solidFill>
                            <a:srgbClr val="000000"/>
                          </a:solidFill>
                          <a:effectLst/>
                          <a:latin typeface="Times New Roman"/>
                          <a:ea typeface="Times New Roman"/>
                          <a:cs typeface="Times New Roman"/>
                        </a:rPr>
                        <a:t>Monthly</a:t>
                      </a:r>
                      <a:endParaRPr lang="zh-CN" altLang="en-US" sz="1200" b="1">
                        <a:solidFill>
                          <a:schemeClr val="tx1"/>
                        </a:solidFill>
                        <a:effectLs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96785"/>
                    </a:solidFill>
                  </a:tcPr>
                </a:tc>
                <a:tc>
                  <a:txBody>
                    <a:bodyPr/>
                    <a:lstStyle/>
                    <a:p>
                      <a:pPr algn="ctr">
                        <a:lnSpc>
                          <a:spcPct val="150000"/>
                        </a:lnSpc>
                      </a:pPr>
                      <a:r>
                        <a:rPr lang="en-US" sz="1200" b="1" i="0" strike="noStrike" cap="none" spc="0" baseline="0" dirty="0">
                          <a:solidFill>
                            <a:srgbClr val="000000"/>
                          </a:solidFill>
                          <a:effectLst/>
                          <a:highlight>
                            <a:srgbClr val="FFFF00"/>
                          </a:highlight>
                          <a:latin typeface="Times New Roman"/>
                          <a:ea typeface="Times New Roman"/>
                          <a:cs typeface="Times New Roman"/>
                        </a:rPr>
                        <a:t>Offline Migration</a:t>
                      </a:r>
                      <a:endParaRPr lang="zh-CN" altLang="en-US" sz="1200" b="1" dirty="0">
                        <a:solidFill>
                          <a:schemeClr val="tx1"/>
                        </a:solidFill>
                        <a:effectLst/>
                        <a:highlight>
                          <a:srgbClr val="FFFF00"/>
                        </a:highligh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96785"/>
                    </a:solidFill>
                  </a:tcPr>
                </a:tc>
                <a:extLst>
                  <a:ext uri="{0D108BD9-81ED-4DB2-BD59-A6C34878D82A}">
                    <a16:rowId xmlns:a16="http://schemas.microsoft.com/office/drawing/2014/main" val="10000"/>
                  </a:ext>
                </a:extLst>
              </a:tr>
              <a:tr h="370840">
                <a:tc>
                  <a:txBody>
                    <a:bodyPr/>
                    <a:lstStyle/>
                    <a:p>
                      <a:pPr algn="ctr">
                        <a:lnSpc>
                          <a:spcPct val="150000"/>
                        </a:lnSpc>
                      </a:pPr>
                      <a:r>
                        <a:rPr lang="en-US" sz="1200" b="0" i="0" strike="noStrike" cap="none" spc="0" baseline="0">
                          <a:solidFill>
                            <a:srgbClr val="000000"/>
                          </a:solidFill>
                          <a:effectLst/>
                          <a:latin typeface="Times New Roman"/>
                          <a:ea typeface="Times New Roman"/>
                          <a:cs typeface="Times New Roman"/>
                        </a:rPr>
                        <a:t>10 Mbps</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pPr>
                      <a:r>
                        <a:rPr lang="en-US" sz="1200" b="0" i="0" strike="noStrike" cap="none" spc="0" baseline="0">
                          <a:solidFill>
                            <a:srgbClr val="000000"/>
                          </a:solidFill>
                          <a:effectLst/>
                          <a:latin typeface="Times New Roman"/>
                          <a:ea typeface="Times New Roman"/>
                          <a:cs typeface="Times New Roman"/>
                        </a:rPr>
                        <a:t>85 GB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pPr>
                      <a:r>
                        <a:rPr lang="en-US" sz="1200" b="0" i="0" strike="noStrike" cap="none" spc="0" baseline="0">
                          <a:solidFill>
                            <a:srgbClr val="000000"/>
                          </a:solidFill>
                          <a:effectLst/>
                          <a:latin typeface="Times New Roman"/>
                          <a:ea typeface="Times New Roman"/>
                          <a:cs typeface="Times New Roman"/>
                        </a:rPr>
                        <a:t>2.5 TB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pPr>
                      <a:r>
                        <a:rPr lang="en-US" sz="1200" b="0" i="0" strike="noStrike" cap="none" spc="0" baseline="0" dirty="0">
                          <a:solidFill>
                            <a:srgbClr val="000000"/>
                          </a:solidFill>
                          <a:effectLst/>
                          <a:highlight>
                            <a:srgbClr val="FFFF00"/>
                          </a:highlight>
                          <a:latin typeface="Times New Roman"/>
                          <a:ea typeface="Times New Roman"/>
                          <a:cs typeface="Times New Roman"/>
                        </a:rPr>
                        <a:t>1+ TB</a:t>
                      </a:r>
                      <a:endParaRPr lang="en-US" sz="1200" dirty="0">
                        <a:solidFill>
                          <a:schemeClr val="tx1"/>
                        </a:solidFill>
                        <a:effectLst/>
                        <a:highlight>
                          <a:srgbClr val="FFFF00"/>
                        </a:highligh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r h="370840">
                <a:tc>
                  <a:txBody>
                    <a:bodyPr/>
                    <a:lstStyle/>
                    <a:p>
                      <a:pPr algn="ctr">
                        <a:lnSpc>
                          <a:spcPct val="150000"/>
                        </a:lnSpc>
                      </a:pPr>
                      <a:r>
                        <a:rPr lang="en-US" sz="1200" b="0" i="0" strike="noStrike" cap="none" spc="0" baseline="0">
                          <a:solidFill>
                            <a:srgbClr val="000000"/>
                          </a:solidFill>
                          <a:effectLst/>
                          <a:latin typeface="Times New Roman"/>
                          <a:ea typeface="Times New Roman"/>
                          <a:cs typeface="Times New Roman"/>
                        </a:rPr>
                        <a:t>100 Mbps</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pPr>
                      <a:r>
                        <a:rPr lang="en-US" sz="1200" b="0" i="0" strike="noStrike" cap="none" spc="0" baseline="0">
                          <a:solidFill>
                            <a:srgbClr val="000000"/>
                          </a:solidFill>
                          <a:effectLst/>
                          <a:latin typeface="Times New Roman"/>
                          <a:ea typeface="Times New Roman"/>
                          <a:cs typeface="Times New Roman"/>
                        </a:rPr>
                        <a:t>0.85 TB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pPr>
                      <a:r>
                        <a:rPr lang="en-US" sz="1200" b="0" i="0" strike="noStrike" cap="none" spc="0" baseline="0">
                          <a:solidFill>
                            <a:srgbClr val="000000"/>
                          </a:solidFill>
                          <a:effectLst/>
                          <a:latin typeface="Times New Roman"/>
                          <a:ea typeface="Times New Roman"/>
                          <a:cs typeface="Times New Roman"/>
                        </a:rPr>
                        <a:t>25 TB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pPr>
                      <a:r>
                        <a:rPr lang="en-US" sz="1200" b="0" i="0" strike="noStrike" cap="none" spc="0" baseline="0" dirty="0">
                          <a:solidFill>
                            <a:srgbClr val="000000"/>
                          </a:solidFill>
                          <a:effectLst/>
                          <a:highlight>
                            <a:srgbClr val="FFFF00"/>
                          </a:highlight>
                          <a:latin typeface="Times New Roman"/>
                          <a:ea typeface="Times New Roman"/>
                          <a:cs typeface="Times New Roman"/>
                        </a:rPr>
                        <a:t>10+ TB</a:t>
                      </a:r>
                      <a:endParaRPr lang="en-US" sz="1200" dirty="0">
                        <a:solidFill>
                          <a:schemeClr val="tx1"/>
                        </a:solidFill>
                        <a:effectLst/>
                        <a:highlight>
                          <a:srgbClr val="FFFF00"/>
                        </a:highligh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2"/>
                  </a:ext>
                </a:extLst>
              </a:tr>
              <a:tr h="370840">
                <a:tc>
                  <a:txBody>
                    <a:bodyPr/>
                    <a:lstStyle/>
                    <a:p>
                      <a:pPr algn="ctr">
                        <a:lnSpc>
                          <a:spcPct val="150000"/>
                        </a:lnSpc>
                      </a:pPr>
                      <a:r>
                        <a:rPr lang="en-US" sz="1200" b="0" i="0" strike="noStrike" cap="none" spc="0" baseline="0">
                          <a:solidFill>
                            <a:srgbClr val="000000"/>
                          </a:solidFill>
                          <a:effectLst/>
                          <a:latin typeface="Times New Roman"/>
                          <a:ea typeface="Times New Roman"/>
                          <a:cs typeface="Times New Roman"/>
                        </a:rPr>
                        <a:t>1 Gbps</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pPr>
                      <a:r>
                        <a:rPr lang="en-US" sz="1200" b="0" i="0" strike="noStrike" cap="none" spc="0" baseline="0">
                          <a:solidFill>
                            <a:srgbClr val="000000"/>
                          </a:solidFill>
                          <a:effectLst/>
                          <a:latin typeface="Times New Roman"/>
                          <a:ea typeface="Times New Roman"/>
                          <a:cs typeface="Times New Roman"/>
                        </a:rPr>
                        <a:t>8.5 TB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pPr>
                      <a:r>
                        <a:rPr lang="en-US" sz="1200" b="0" i="0" strike="noStrike" cap="none" spc="0" baseline="0">
                          <a:solidFill>
                            <a:srgbClr val="000000"/>
                          </a:solidFill>
                          <a:effectLst/>
                          <a:latin typeface="Times New Roman"/>
                          <a:ea typeface="Times New Roman"/>
                          <a:cs typeface="Times New Roman"/>
                        </a:rPr>
                        <a:t>250 TB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pPr>
                      <a:r>
                        <a:rPr lang="en-US" sz="1200" b="0" i="0" strike="noStrike" cap="none" spc="0" baseline="0" dirty="0">
                          <a:solidFill>
                            <a:srgbClr val="000000"/>
                          </a:solidFill>
                          <a:effectLst/>
                          <a:highlight>
                            <a:srgbClr val="FFFF00"/>
                          </a:highlight>
                          <a:latin typeface="Times New Roman"/>
                          <a:ea typeface="Times New Roman"/>
                          <a:cs typeface="Times New Roman"/>
                        </a:rPr>
                        <a:t>100+ TB</a:t>
                      </a:r>
                      <a:endParaRPr lang="tr-TR" sz="1200" dirty="0">
                        <a:solidFill>
                          <a:schemeClr val="tx1"/>
                        </a:solidFill>
                        <a:effectLst/>
                        <a:highlight>
                          <a:srgbClr val="FFFF00"/>
                        </a:highligh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370840">
                <a:tc>
                  <a:txBody>
                    <a:bodyPr/>
                    <a:lstStyle/>
                    <a:p>
                      <a:pPr algn="ctr">
                        <a:lnSpc>
                          <a:spcPct val="150000"/>
                        </a:lnSpc>
                      </a:pPr>
                      <a:r>
                        <a:rPr lang="en-US" sz="1200" b="0" i="0" strike="noStrike" cap="none" spc="0" baseline="0">
                          <a:solidFill>
                            <a:srgbClr val="000000"/>
                          </a:solidFill>
                          <a:effectLst/>
                          <a:latin typeface="Times New Roman"/>
                          <a:ea typeface="Times New Roman"/>
                          <a:cs typeface="Times New Roman"/>
                        </a:rPr>
                        <a:t>10 Gbps</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pPr>
                      <a:r>
                        <a:rPr lang="en-US" sz="1200" b="0" i="0" strike="noStrike" cap="none" spc="0" baseline="0">
                          <a:solidFill>
                            <a:srgbClr val="000000"/>
                          </a:solidFill>
                          <a:effectLst/>
                          <a:latin typeface="Times New Roman"/>
                          <a:ea typeface="Times New Roman"/>
                          <a:cs typeface="Times New Roman"/>
                        </a:rPr>
                        <a:t>85 TB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pPr>
                      <a:r>
                        <a:rPr lang="en-US" sz="1200" b="0" i="0" strike="noStrike" cap="none" spc="0" baseline="0">
                          <a:solidFill>
                            <a:srgbClr val="000000"/>
                          </a:solidFill>
                          <a:effectLst/>
                          <a:latin typeface="Times New Roman"/>
                          <a:ea typeface="Times New Roman"/>
                          <a:cs typeface="Times New Roman"/>
                        </a:rPr>
                        <a:t>2.5 PB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pPr>
                      <a:r>
                        <a:rPr lang="en-US" sz="1200" b="0" i="0" strike="noStrike" cap="none" spc="0" baseline="0" dirty="0">
                          <a:solidFill>
                            <a:srgbClr val="000000"/>
                          </a:solidFill>
                          <a:effectLst/>
                          <a:highlight>
                            <a:srgbClr val="FFFF00"/>
                          </a:highlight>
                          <a:latin typeface="Times New Roman"/>
                          <a:ea typeface="Times New Roman"/>
                          <a:cs typeface="Times New Roman"/>
                        </a:rPr>
                        <a:t>1+ PB</a:t>
                      </a:r>
                      <a:endParaRPr lang="cs-CZ" sz="1200" dirty="0">
                        <a:solidFill>
                          <a:schemeClr val="tx1"/>
                        </a:solidFill>
                        <a:effectLst/>
                        <a:highlight>
                          <a:srgbClr val="FFFF00"/>
                        </a:highligh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4"/>
                  </a:ext>
                </a:extLst>
              </a:tr>
            </a:tbl>
          </a:graphicData>
        </a:graphic>
      </p:graphicFrame>
      <p:sp>
        <p:nvSpPr>
          <p:cNvPr id="7" name="文本框 6">
            <a:extLst>
              <a:ext uri="{FF2B5EF4-FFF2-40B4-BE49-F238E27FC236}">
                <a16:creationId xmlns:a16="http://schemas.microsoft.com/office/drawing/2014/main" id="{EF36E7BD-1564-4F4A-BDDA-EF43FEEEC4F0}"/>
              </a:ext>
            </a:extLst>
          </p:cNvPr>
          <p:cNvSpPr txBox="1"/>
          <p:nvPr/>
        </p:nvSpPr>
        <p:spPr>
          <a:xfrm>
            <a:off x="345748" y="4647959"/>
            <a:ext cx="4289930" cy="1661993"/>
          </a:xfrm>
          <a:prstGeom prst="rect">
            <a:avLst/>
          </a:prstGeom>
          <a:noFill/>
        </p:spPr>
        <p:txBody>
          <a:bodyPr wrap="square" rtlCol="0">
            <a:spAutoFit/>
          </a:bodyPr>
          <a:lstStyle/>
          <a:p>
            <a:pPr algn="ctr"/>
            <a:r>
              <a:rPr lang="en-US" sz="1400" b="0" i="0" strike="noStrike" cap="none" spc="0" baseline="0" dirty="0">
                <a:solidFill>
                  <a:srgbClr val="000000"/>
                </a:solidFill>
                <a:effectLst/>
                <a:latin typeface="Times New Roman"/>
                <a:ea typeface="Times New Roman"/>
                <a:cs typeface="Times New Roman"/>
              </a:rPr>
              <a:t>Above table: estimation of the amount of data to be migrated based on the upstream bandwidth of the customer network</a:t>
            </a:r>
            <a:endParaRPr kumimoji="1" lang="en-US" altLang="zh-CN" sz="1400" dirty="0">
              <a:latin typeface="腾讯体 W7" panose="020C08030202040F0204" pitchFamily="34" charset="-122"/>
              <a:ea typeface="腾讯体 W7" panose="020C08030202040F0204" pitchFamily="34" charset="-122"/>
              <a:cs typeface="Microsoft YaHei" charset="-122"/>
            </a:endParaRPr>
          </a:p>
          <a:p>
            <a:pPr algn="ctr">
              <a:lnSpc>
                <a:spcPct val="150000"/>
              </a:lnSpc>
            </a:pPr>
            <a:endParaRPr kumimoji="1" lang="en-US" altLang="zh-CN" sz="1600" dirty="0">
              <a:latin typeface="腾讯体 W7" panose="020C08030202040F0204" pitchFamily="34" charset="-122"/>
              <a:ea typeface="腾讯体 W7" panose="020C08030202040F0204" pitchFamily="34" charset="-122"/>
              <a:cs typeface="Microsoft YaHei" charset="-122"/>
            </a:endParaRPr>
          </a:p>
          <a:p>
            <a:pPr algn="ctr"/>
            <a:r>
              <a:rPr lang="en-US" sz="1800" b="0" i="0" strike="noStrike" cap="none" spc="0" baseline="0" dirty="0">
                <a:solidFill>
                  <a:srgbClr val="000000"/>
                </a:solidFill>
                <a:effectLst/>
                <a:latin typeface="Times New Roman"/>
                <a:ea typeface="Times New Roman"/>
                <a:cs typeface="Times New Roman"/>
              </a:rPr>
              <a:t>If the data volume or bandwidth cost is high, offline migration should be considered</a:t>
            </a:r>
          </a:p>
        </p:txBody>
      </p:sp>
      <p:graphicFrame>
        <p:nvGraphicFramePr>
          <p:cNvPr id="8" name="表格 7">
            <a:extLst>
              <a:ext uri="{FF2B5EF4-FFF2-40B4-BE49-F238E27FC236}">
                <a16:creationId xmlns:a16="http://schemas.microsoft.com/office/drawing/2014/main" id="{A6C3F2DD-1004-4161-B980-E5AE5B24954C}"/>
              </a:ext>
            </a:extLst>
          </p:cNvPr>
          <p:cNvGraphicFramePr>
            <a:graphicFrameLocks noGrp="1"/>
          </p:cNvGraphicFramePr>
          <p:nvPr>
            <p:extLst>
              <p:ext uri="{D42A27DB-BD31-4B8C-83A1-F6EECF244321}">
                <p14:modId xmlns:p14="http://schemas.microsoft.com/office/powerpoint/2010/main" val="2137864606"/>
              </p:ext>
            </p:extLst>
          </p:nvPr>
        </p:nvGraphicFramePr>
        <p:xfrm>
          <a:off x="5015879" y="2400565"/>
          <a:ext cx="6978784" cy="2286000"/>
        </p:xfrm>
        <a:graphic>
          <a:graphicData uri="http://schemas.openxmlformats.org/drawingml/2006/table">
            <a:tbl>
              <a:tblPr firstRow="1" bandRow="1">
                <a:tableStyleId>{5A111915-BE36-4E01-A7E5-04B1672EAD32}</a:tableStyleId>
              </a:tblPr>
              <a:tblGrid>
                <a:gridCol w="792089">
                  <a:extLst>
                    <a:ext uri="{9D8B030D-6E8A-4147-A177-3AD203B41FA5}">
                      <a16:colId xmlns:a16="http://schemas.microsoft.com/office/drawing/2014/main" val="20000"/>
                    </a:ext>
                  </a:extLst>
                </a:gridCol>
                <a:gridCol w="952607">
                  <a:extLst>
                    <a:ext uri="{9D8B030D-6E8A-4147-A177-3AD203B41FA5}">
                      <a16:colId xmlns:a16="http://schemas.microsoft.com/office/drawing/2014/main" val="20001"/>
                    </a:ext>
                  </a:extLst>
                </a:gridCol>
                <a:gridCol w="872348">
                  <a:extLst>
                    <a:ext uri="{9D8B030D-6E8A-4147-A177-3AD203B41FA5}">
                      <a16:colId xmlns:a16="http://schemas.microsoft.com/office/drawing/2014/main" val="20002"/>
                    </a:ext>
                  </a:extLst>
                </a:gridCol>
                <a:gridCol w="872348">
                  <a:extLst>
                    <a:ext uri="{9D8B030D-6E8A-4147-A177-3AD203B41FA5}">
                      <a16:colId xmlns:a16="http://schemas.microsoft.com/office/drawing/2014/main" val="20003"/>
                    </a:ext>
                  </a:extLst>
                </a:gridCol>
                <a:gridCol w="872348">
                  <a:extLst>
                    <a:ext uri="{9D8B030D-6E8A-4147-A177-3AD203B41FA5}">
                      <a16:colId xmlns:a16="http://schemas.microsoft.com/office/drawing/2014/main" val="20004"/>
                    </a:ext>
                  </a:extLst>
                </a:gridCol>
                <a:gridCol w="872348">
                  <a:extLst>
                    <a:ext uri="{9D8B030D-6E8A-4147-A177-3AD203B41FA5}">
                      <a16:colId xmlns:a16="http://schemas.microsoft.com/office/drawing/2014/main" val="20005"/>
                    </a:ext>
                  </a:extLst>
                </a:gridCol>
                <a:gridCol w="872348">
                  <a:extLst>
                    <a:ext uri="{9D8B030D-6E8A-4147-A177-3AD203B41FA5}">
                      <a16:colId xmlns:a16="http://schemas.microsoft.com/office/drawing/2014/main" val="20006"/>
                    </a:ext>
                  </a:extLst>
                </a:gridCol>
                <a:gridCol w="872348">
                  <a:extLst>
                    <a:ext uri="{9D8B030D-6E8A-4147-A177-3AD203B41FA5}">
                      <a16:colId xmlns:a16="http://schemas.microsoft.com/office/drawing/2014/main" val="20007"/>
                    </a:ext>
                  </a:extLst>
                </a:gridCol>
              </a:tblGrid>
              <a:tr h="370840">
                <a:tc>
                  <a:txBody>
                    <a:bodyPr/>
                    <a:lstStyle/>
                    <a:p>
                      <a:pPr algn="ctr">
                        <a:lnSpc>
                          <a:spcPct val="100000"/>
                        </a:lnSpc>
                      </a:pPr>
                      <a:r>
                        <a:rPr lang="en-US" sz="1200" b="1" i="0" strike="noStrike" cap="none" spc="0" baseline="0" dirty="0">
                          <a:solidFill>
                            <a:srgbClr val="000000"/>
                          </a:solidFill>
                          <a:effectLst/>
                          <a:latin typeface="Times New Roman"/>
                          <a:ea typeface="Times New Roman"/>
                          <a:cs typeface="Times New Roman"/>
                        </a:rPr>
                        <a:t>Device</a:t>
                      </a:r>
                      <a:endParaRPr lang="zh-CN" altLang="en-US" sz="1200" b="1" dirty="0">
                        <a:solidFill>
                          <a:schemeClr val="tx1"/>
                        </a:solidFill>
                        <a:effectLs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AB2"/>
                    </a:solidFill>
                  </a:tcPr>
                </a:tc>
                <a:tc>
                  <a:txBody>
                    <a:bodyPr/>
                    <a:lstStyle/>
                    <a:p>
                      <a:pPr algn="ctr">
                        <a:lnSpc>
                          <a:spcPct val="100000"/>
                        </a:lnSpc>
                      </a:pPr>
                      <a:r>
                        <a:rPr lang="en-US" sz="1200" b="1" i="0" strike="noStrike" cap="none" spc="0" baseline="0" dirty="0">
                          <a:solidFill>
                            <a:srgbClr val="000000"/>
                          </a:solidFill>
                          <a:effectLst/>
                          <a:latin typeface="Times New Roman"/>
                          <a:ea typeface="Times New Roman"/>
                          <a:cs typeface="Times New Roman"/>
                        </a:rPr>
                        <a:t>Interface</a:t>
                      </a:r>
                      <a:endParaRPr lang="zh-CN" altLang="en-US" sz="1200" b="1" dirty="0">
                        <a:solidFill>
                          <a:schemeClr val="tx1"/>
                        </a:solidFill>
                        <a:effectLs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AB2"/>
                    </a:solidFill>
                  </a:tcPr>
                </a:tc>
                <a:tc>
                  <a:txBody>
                    <a:bodyPr/>
                    <a:lstStyle/>
                    <a:p>
                      <a:pPr algn="ctr">
                        <a:lnSpc>
                          <a:spcPct val="100000"/>
                        </a:lnSpc>
                      </a:pPr>
                      <a:r>
                        <a:rPr lang="en-US" sz="1200" b="1" i="0" strike="noStrike" cap="none" spc="0" baseline="0">
                          <a:solidFill>
                            <a:srgbClr val="000000"/>
                          </a:solidFill>
                          <a:effectLst/>
                          <a:latin typeface="Times New Roman"/>
                          <a:ea typeface="Times New Roman"/>
                          <a:cs typeface="Times New Roman"/>
                        </a:rPr>
                        <a:t>Overall Speed</a:t>
                      </a:r>
                      <a:endParaRPr lang="zh-CN" altLang="en-US" sz="1200" b="1">
                        <a:solidFill>
                          <a:schemeClr val="tx1"/>
                        </a:solidFill>
                        <a:effectLs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AB2"/>
                    </a:solidFill>
                  </a:tcPr>
                </a:tc>
                <a:tc>
                  <a:txBody>
                    <a:bodyPr/>
                    <a:lstStyle/>
                    <a:p>
                      <a:pPr algn="ctr">
                        <a:lnSpc>
                          <a:spcPct val="100000"/>
                        </a:lnSpc>
                      </a:pPr>
                      <a:r>
                        <a:rPr lang="en-US" sz="1200" b="1" i="0" strike="noStrike" cap="none" spc="0" baseline="0">
                          <a:solidFill>
                            <a:srgbClr val="000000"/>
                          </a:solidFill>
                          <a:effectLst/>
                          <a:latin typeface="Times New Roman"/>
                          <a:ea typeface="Times New Roman"/>
                          <a:cs typeface="Times New Roman"/>
                        </a:rPr>
                        <a:t>Daily Speed</a:t>
                      </a:r>
                      <a:endParaRPr lang="zh-CN" altLang="en-US" sz="1200" b="1">
                        <a:solidFill>
                          <a:schemeClr val="tx1"/>
                        </a:solidFill>
                        <a:effectLs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AB2"/>
                    </a:solidFill>
                  </a:tcPr>
                </a:tc>
                <a:tc>
                  <a:txBody>
                    <a:bodyPr/>
                    <a:lstStyle/>
                    <a:p>
                      <a:pPr algn="ctr">
                        <a:lnSpc>
                          <a:spcPct val="100000"/>
                        </a:lnSpc>
                      </a:pPr>
                      <a:r>
                        <a:rPr lang="en-US" sz="1200" b="1" i="0" strike="noStrike" cap="none" spc="0" baseline="0" dirty="0">
                          <a:solidFill>
                            <a:srgbClr val="000000"/>
                          </a:solidFill>
                          <a:effectLst/>
                          <a:latin typeface="Times New Roman"/>
                          <a:ea typeface="Times New Roman"/>
                          <a:cs typeface="Times New Roman"/>
                        </a:rPr>
                        <a:t>Single Device Capability</a:t>
                      </a:r>
                      <a:endParaRPr lang="zh-CN" altLang="en-US" sz="1200" b="1" dirty="0">
                        <a:solidFill>
                          <a:schemeClr val="tx1"/>
                        </a:solidFill>
                        <a:effectLs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AB2"/>
                    </a:solidFill>
                  </a:tcPr>
                </a:tc>
                <a:tc>
                  <a:txBody>
                    <a:bodyPr/>
                    <a:lstStyle/>
                    <a:p>
                      <a:pPr algn="ctr">
                        <a:lnSpc>
                          <a:spcPct val="100000"/>
                        </a:lnSpc>
                      </a:pPr>
                      <a:r>
                        <a:rPr lang="en-US" sz="1200" b="1" i="0" strike="noStrike" cap="none" spc="0" baseline="0">
                          <a:solidFill>
                            <a:srgbClr val="000000"/>
                          </a:solidFill>
                          <a:effectLst/>
                          <a:latin typeface="Times New Roman"/>
                          <a:ea typeface="Times New Roman"/>
                          <a:cs typeface="Times New Roman"/>
                        </a:rPr>
                        <a:t>Maximum Number of Devices</a:t>
                      </a:r>
                      <a:endParaRPr lang="zh-CN" altLang="en-US" sz="1200" b="1">
                        <a:solidFill>
                          <a:schemeClr val="tx1"/>
                        </a:solidFill>
                        <a:effectLs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AB2"/>
                    </a:solidFill>
                  </a:tcPr>
                </a:tc>
                <a:tc>
                  <a:txBody>
                    <a:bodyPr/>
                    <a:lstStyle/>
                    <a:p>
                      <a:pPr algn="ctr">
                        <a:lnSpc>
                          <a:spcPct val="100000"/>
                        </a:lnSpc>
                      </a:pPr>
                      <a:r>
                        <a:rPr lang="en-US" sz="1200" b="1" i="0" strike="noStrike" cap="none" spc="0" baseline="0">
                          <a:solidFill>
                            <a:srgbClr val="000000"/>
                          </a:solidFill>
                          <a:effectLst/>
                          <a:latin typeface="Times New Roman"/>
                          <a:ea typeface="Times New Roman"/>
                          <a:cs typeface="Times New Roman"/>
                        </a:rPr>
                        <a:t>Single Task Capacity</a:t>
                      </a:r>
                      <a:endParaRPr lang="zh-CN" altLang="en-US" sz="1200" b="1">
                        <a:solidFill>
                          <a:schemeClr val="tx1"/>
                        </a:solidFill>
                        <a:effectLs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AB2"/>
                    </a:solidFill>
                  </a:tcPr>
                </a:tc>
                <a:tc>
                  <a:txBody>
                    <a:bodyPr/>
                    <a:lstStyle/>
                    <a:p>
                      <a:pPr algn="ctr">
                        <a:lnSpc>
                          <a:spcPct val="100000"/>
                        </a:lnSpc>
                      </a:pPr>
                      <a:r>
                        <a:rPr lang="en-US" sz="1200" b="1" i="0" strike="noStrike" cap="none" spc="0" baseline="0" dirty="0">
                          <a:solidFill>
                            <a:srgbClr val="000000"/>
                          </a:solidFill>
                          <a:effectLst/>
                          <a:latin typeface="Times New Roman"/>
                          <a:ea typeface="Times New Roman"/>
                          <a:cs typeface="Times New Roman"/>
                        </a:rPr>
                        <a:t>Data Volume</a:t>
                      </a:r>
                      <a:endParaRPr lang="zh-CN" altLang="en-US" sz="1200" b="1" dirty="0">
                        <a:solidFill>
                          <a:schemeClr val="tx1"/>
                        </a:solidFill>
                        <a:effectLs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F8AB2"/>
                    </a:solidFill>
                  </a:tcPr>
                </a:tc>
                <a:extLst>
                  <a:ext uri="{0D108BD9-81ED-4DB2-BD59-A6C34878D82A}">
                    <a16:rowId xmlns:a16="http://schemas.microsoft.com/office/drawing/2014/main" val="10000"/>
                  </a:ext>
                </a:extLst>
              </a:tr>
              <a:tr h="370840">
                <a:tc>
                  <a:txBody>
                    <a:bodyPr/>
                    <a:lstStyle/>
                    <a:p>
                      <a:pPr algn="ctr">
                        <a:lnSpc>
                          <a:spcPct val="100000"/>
                        </a:lnSpc>
                      </a:pPr>
                      <a:r>
                        <a:rPr lang="en-US" sz="1200" b="0" i="0" strike="noStrike" cap="none" spc="0" baseline="0">
                          <a:solidFill>
                            <a:srgbClr val="000000"/>
                          </a:solidFill>
                          <a:effectLst/>
                          <a:latin typeface="Times New Roman"/>
                          <a:ea typeface="Times New Roman"/>
                          <a:cs typeface="Times New Roman"/>
                        </a:rPr>
                        <a:t>M30</a:t>
                      </a:r>
                      <a:endParaRPr lang="zh-CN" altLang="en-US" sz="1200">
                        <a:solidFill>
                          <a:schemeClr val="tx1"/>
                        </a:solidFill>
                        <a:effectLs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lang="en-US" sz="1200" b="0" i="0" strike="noStrike" cap="none" spc="0" baseline="0">
                          <a:solidFill>
                            <a:srgbClr val="000000"/>
                          </a:solidFill>
                          <a:effectLst/>
                          <a:latin typeface="Times New Roman"/>
                          <a:ea typeface="Times New Roman"/>
                          <a:cs typeface="Times New Roman"/>
                        </a:rPr>
                        <a:t>USB 3.0</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lang="en-US" sz="1200" b="0" i="0" strike="noStrike" cap="none" spc="0" baseline="0">
                          <a:solidFill>
                            <a:srgbClr val="000000"/>
                          </a:solidFill>
                          <a:effectLst/>
                          <a:latin typeface="Times New Roman"/>
                          <a:ea typeface="Times New Roman"/>
                          <a:cs typeface="Times New Roman"/>
                        </a:rPr>
                        <a:t>150 MB/s</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lang="en-US" sz="1200" b="0" i="0" strike="noStrike" cap="none" spc="0" baseline="0">
                          <a:solidFill>
                            <a:srgbClr val="000000"/>
                          </a:solidFill>
                          <a:effectLst/>
                          <a:latin typeface="Times New Roman"/>
                          <a:ea typeface="Times New Roman"/>
                          <a:cs typeface="Times New Roman"/>
                        </a:rPr>
                        <a:t>12 TB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lang="en-US" sz="1200" b="0" i="0" strike="noStrike" cap="none" spc="0" baseline="0">
                          <a:solidFill>
                            <a:srgbClr val="000000"/>
                          </a:solidFill>
                          <a:effectLst/>
                          <a:latin typeface="Times New Roman"/>
                          <a:ea typeface="Times New Roman"/>
                          <a:cs typeface="Times New Roman"/>
                        </a:rPr>
                        <a:t>30 TB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lang="en-US" sz="1200" b="0" i="0" strike="noStrike" cap="none" spc="0" baseline="0">
                          <a:solidFill>
                            <a:srgbClr val="000000"/>
                          </a:solidFill>
                          <a:effectLst/>
                          <a:latin typeface="Times New Roman"/>
                          <a:ea typeface="Times New Roman"/>
                          <a:cs typeface="Times New Roman"/>
                        </a:rPr>
                        <a:t>4</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lang="en-US" sz="1200" b="0" i="0" strike="noStrike" cap="none" spc="0" baseline="0">
                          <a:solidFill>
                            <a:srgbClr val="000000"/>
                          </a:solidFill>
                          <a:effectLst/>
                          <a:latin typeface="Times New Roman"/>
                          <a:ea typeface="Times New Roman"/>
                          <a:cs typeface="Times New Roman"/>
                        </a:rPr>
                        <a:t>120 TB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lang="en-US" sz="1200" b="0" i="0" strike="noStrike" cap="none" spc="0" baseline="0" dirty="0">
                          <a:solidFill>
                            <a:srgbClr val="000000"/>
                          </a:solidFill>
                          <a:effectLst/>
                          <a:latin typeface="Times New Roman"/>
                          <a:ea typeface="Times New Roman"/>
                          <a:cs typeface="Times New Roman"/>
                        </a:rPr>
                        <a:t>10+ TB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r h="370840">
                <a:tc>
                  <a:txBody>
                    <a:bodyPr/>
                    <a:lstStyle/>
                    <a:p>
                      <a:pPr algn="ctr">
                        <a:lnSpc>
                          <a:spcPct val="100000"/>
                        </a:lnSpc>
                      </a:pPr>
                      <a:r>
                        <a:rPr lang="en-US" sz="1200" b="0" i="0" strike="noStrike" cap="none" spc="0" baseline="0">
                          <a:solidFill>
                            <a:srgbClr val="000000"/>
                          </a:solidFill>
                          <a:effectLst/>
                          <a:latin typeface="Times New Roman"/>
                          <a:ea typeface="Times New Roman"/>
                          <a:cs typeface="Times New Roman"/>
                        </a:rPr>
                        <a:t>L80</a:t>
                      </a:r>
                      <a:endParaRPr lang="zh-CN" altLang="en-US" sz="1200">
                        <a:solidFill>
                          <a:schemeClr val="tx1"/>
                        </a:solidFill>
                        <a:effectLst/>
                        <a:latin typeface="Microsoft YaHei" charset="-122"/>
                        <a:ea typeface="Microsoft YaHei" charset="-122"/>
                        <a:cs typeface="Microsoft YaHei" charset="-122"/>
                      </a:endParaRP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lang="en-US" sz="1200" b="0" i="0" strike="noStrike" cap="none" spc="0" baseline="0">
                          <a:solidFill>
                            <a:srgbClr val="000000"/>
                          </a:solidFill>
                          <a:effectLst/>
                          <a:latin typeface="Times New Roman"/>
                          <a:ea typeface="Times New Roman"/>
                          <a:cs typeface="Times New Roman"/>
                        </a:rPr>
                        <a:t>10-Gigabit Ethernet</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lang="en-US" sz="1200" b="0" i="0" strike="noStrike" cap="none" spc="0" baseline="0">
                          <a:solidFill>
                            <a:srgbClr val="000000"/>
                          </a:solidFill>
                          <a:effectLst/>
                          <a:latin typeface="Times New Roman"/>
                          <a:ea typeface="Times New Roman"/>
                          <a:cs typeface="Times New Roman"/>
                        </a:rPr>
                        <a:t>800 MB/s</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lang="en-US" sz="1200" b="0" i="0" strike="noStrike" cap="none" spc="0" baseline="0">
                          <a:solidFill>
                            <a:srgbClr val="000000"/>
                          </a:solidFill>
                          <a:effectLst/>
                          <a:latin typeface="Times New Roman"/>
                          <a:ea typeface="Times New Roman"/>
                          <a:cs typeface="Times New Roman"/>
                        </a:rPr>
                        <a:t>85 TB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lang="en-US" sz="1200" b="0" i="0" strike="noStrike" cap="none" spc="0" baseline="0">
                          <a:solidFill>
                            <a:srgbClr val="000000"/>
                          </a:solidFill>
                          <a:effectLst/>
                          <a:latin typeface="Times New Roman"/>
                          <a:ea typeface="Times New Roman"/>
                          <a:cs typeface="Times New Roman"/>
                        </a:rPr>
                        <a:t>80 TB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lang="en-US" sz="1200" b="0" i="0" strike="noStrike" cap="none" spc="0" baseline="0">
                          <a:solidFill>
                            <a:srgbClr val="000000"/>
                          </a:solidFill>
                          <a:effectLst/>
                          <a:latin typeface="Times New Roman"/>
                          <a:ea typeface="Times New Roman"/>
                          <a:cs typeface="Times New Roman"/>
                        </a:rPr>
                        <a:t>20</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lang="en-US" sz="1200" b="0" i="0" strike="noStrike" cap="none" spc="0" baseline="0">
                          <a:solidFill>
                            <a:srgbClr val="000000"/>
                          </a:solidFill>
                          <a:effectLst/>
                          <a:latin typeface="Times New Roman"/>
                          <a:ea typeface="Times New Roman"/>
                          <a:cs typeface="Times New Roman"/>
                        </a:rPr>
                        <a:t>1.76 PB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pPr>
                      <a:r>
                        <a:rPr lang="en-US" sz="1200" b="0" i="0" strike="noStrike" cap="none" spc="0" baseline="0" dirty="0">
                          <a:solidFill>
                            <a:srgbClr val="000000"/>
                          </a:solidFill>
                          <a:effectLst/>
                          <a:latin typeface="Times New Roman"/>
                          <a:ea typeface="Times New Roman"/>
                          <a:cs typeface="Times New Roman"/>
                        </a:rPr>
                        <a:t>50+ TB</a:t>
                      </a:r>
                    </a:p>
                  </a:txBody>
                  <a:tcPr marL="165100" marR="1651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2"/>
                  </a:ext>
                </a:extLst>
              </a:tr>
            </a:tbl>
          </a:graphicData>
        </a:graphic>
      </p:graphicFrame>
      <p:sp>
        <p:nvSpPr>
          <p:cNvPr id="9" name="文本框 8">
            <a:extLst>
              <a:ext uri="{FF2B5EF4-FFF2-40B4-BE49-F238E27FC236}">
                <a16:creationId xmlns:a16="http://schemas.microsoft.com/office/drawing/2014/main" id="{1AD85AE8-71C8-45A5-B1C9-D658C5F2067F}"/>
              </a:ext>
            </a:extLst>
          </p:cNvPr>
          <p:cNvSpPr txBox="1"/>
          <p:nvPr/>
        </p:nvSpPr>
        <p:spPr>
          <a:xfrm>
            <a:off x="5221253" y="4910983"/>
            <a:ext cx="6624999" cy="1338828"/>
          </a:xfrm>
          <a:prstGeom prst="rect">
            <a:avLst/>
          </a:prstGeom>
          <a:noFill/>
        </p:spPr>
        <p:txBody>
          <a:bodyPr wrap="square" rtlCol="0">
            <a:spAutoFit/>
          </a:bodyPr>
          <a:lstStyle/>
          <a:p>
            <a:pPr algn="ctr">
              <a:lnSpc>
                <a:spcPct val="150000"/>
              </a:lnSpc>
            </a:pPr>
            <a:r>
              <a:rPr lang="en-US" sz="1400" b="0" i="0" strike="noStrike" cap="none" spc="0" baseline="0" dirty="0">
                <a:solidFill>
                  <a:srgbClr val="000000"/>
                </a:solidFill>
                <a:effectLst/>
                <a:latin typeface="Times New Roman"/>
                <a:ea typeface="Times New Roman"/>
                <a:cs typeface="Times New Roman"/>
              </a:rPr>
              <a:t>Above table: service capacity provided by offline data migration</a:t>
            </a:r>
            <a:endParaRPr kumimoji="1" lang="en-US" altLang="zh-CN" sz="1400" dirty="0">
              <a:latin typeface="腾讯体 W7" panose="020C08030202040F0204" pitchFamily="34" charset="-122"/>
              <a:ea typeface="腾讯体 W7" panose="020C08030202040F0204" pitchFamily="34" charset="-122"/>
              <a:cs typeface="Microsoft YaHei" charset="-122"/>
            </a:endParaRPr>
          </a:p>
          <a:p>
            <a:pPr algn="ctr">
              <a:lnSpc>
                <a:spcPct val="150000"/>
              </a:lnSpc>
            </a:pPr>
            <a:endParaRPr kumimoji="1" lang="en-US" altLang="zh-CN" sz="1600" dirty="0">
              <a:latin typeface="腾讯体 W7" panose="020C08030202040F0204" pitchFamily="34" charset="-122"/>
              <a:ea typeface="腾讯体 W7" panose="020C08030202040F0204" pitchFamily="34" charset="-122"/>
              <a:cs typeface="Microsoft YaHei" charset="-122"/>
            </a:endParaRPr>
          </a:p>
          <a:p>
            <a:pPr algn="ctr"/>
            <a:r>
              <a:rPr lang="en-US" sz="1800" b="0" i="0" strike="noStrike" cap="none" spc="0" baseline="0" dirty="0">
                <a:solidFill>
                  <a:srgbClr val="000000"/>
                </a:solidFill>
                <a:effectLst/>
                <a:latin typeface="Times New Roman"/>
                <a:ea typeface="Times New Roman"/>
                <a:cs typeface="Times New Roman"/>
              </a:rPr>
              <a:t>The designated courier company needs to be responsible for logistics</a:t>
            </a:r>
            <a:endParaRPr kumimoji="1" lang="en-US" altLang="zh-CN" dirty="0">
              <a:latin typeface="腾讯体 W7" panose="020C08030202040F0204" pitchFamily="34" charset="-122"/>
              <a:ea typeface="腾讯体 W7" panose="020C08030202040F0204" pitchFamily="34" charset="-122"/>
              <a:cs typeface="Microsoft YaHei" charset="-122"/>
            </a:endParaRPr>
          </a:p>
          <a:p>
            <a:pPr algn="ctr"/>
            <a:r>
              <a:rPr lang="en-US" sz="1800" b="0" i="0" strike="noStrike" cap="none" spc="0" baseline="0" dirty="0">
                <a:solidFill>
                  <a:srgbClr val="000000"/>
                </a:solidFill>
                <a:effectLst/>
                <a:latin typeface="Times New Roman"/>
                <a:ea typeface="Times New Roman"/>
                <a:cs typeface="Times New Roman"/>
              </a:rPr>
              <a:t>The customer needs to have certain OPS management capabilities</a:t>
            </a:r>
            <a:endParaRPr kumimoji="1" lang="en-US" altLang="zh-CN" dirty="0">
              <a:latin typeface="腾讯体 W7" panose="020C08030202040F0204" pitchFamily="34" charset="-122"/>
              <a:ea typeface="腾讯体 W7" panose="020C08030202040F0204" pitchFamily="34" charset="-122"/>
              <a:cs typeface="Microsoft YaHei" charset="-122"/>
            </a:endParaRPr>
          </a:p>
        </p:txBody>
      </p:sp>
    </p:spTree>
    <p:extLst>
      <p:ext uri="{BB962C8B-B14F-4D97-AF65-F5344CB8AC3E}">
        <p14:creationId xmlns:p14="http://schemas.microsoft.com/office/powerpoint/2010/main" val="290135208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182D43-66AE-4075-880F-E5E2EAF128AD}"/>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3.4 Server Migration</a:t>
            </a:r>
          </a:p>
        </p:txBody>
      </p:sp>
      <p:sp>
        <p:nvSpPr>
          <p:cNvPr id="12" name="矩形 11">
            <a:extLst>
              <a:ext uri="{FF2B5EF4-FFF2-40B4-BE49-F238E27FC236}">
                <a16:creationId xmlns:a16="http://schemas.microsoft.com/office/drawing/2014/main" id="{5662B8D9-A965-4929-B760-2F10180FB1BB}"/>
              </a:ext>
            </a:extLst>
          </p:cNvPr>
          <p:cNvSpPr/>
          <p:nvPr/>
        </p:nvSpPr>
        <p:spPr>
          <a:xfrm>
            <a:off x="1142697" y="4314206"/>
            <a:ext cx="1611531" cy="400110"/>
          </a:xfrm>
          <a:prstGeom prst="rect">
            <a:avLst/>
          </a:prstGeom>
        </p:spPr>
        <p:txBody>
          <a:bodyPr wrap="none">
            <a:spAutoFit/>
          </a:bodyPr>
          <a:lstStyle/>
          <a:p>
            <a:pPr algn="ctr"/>
            <a:r>
              <a:rPr lang="en-US" sz="2000" b="1" i="0" strike="noStrike" cap="none" spc="0" baseline="0" dirty="0">
                <a:solidFill>
                  <a:srgbClr val="000000"/>
                </a:solidFill>
                <a:effectLst/>
                <a:latin typeface="Times New Roman"/>
                <a:ea typeface="Times New Roman"/>
                <a:cs typeface="Times New Roman"/>
              </a:rPr>
              <a:t>Server Clone</a:t>
            </a:r>
          </a:p>
        </p:txBody>
      </p:sp>
      <p:sp>
        <p:nvSpPr>
          <p:cNvPr id="16" name="矩形 15">
            <a:extLst>
              <a:ext uri="{FF2B5EF4-FFF2-40B4-BE49-F238E27FC236}">
                <a16:creationId xmlns:a16="http://schemas.microsoft.com/office/drawing/2014/main" id="{87BEBB35-AF05-4F2F-8F50-9EB6FBC44920}"/>
              </a:ext>
            </a:extLst>
          </p:cNvPr>
          <p:cNvSpPr/>
          <p:nvPr/>
        </p:nvSpPr>
        <p:spPr>
          <a:xfrm>
            <a:off x="487540" y="2473022"/>
            <a:ext cx="2992743" cy="396636"/>
          </a:xfrm>
          <a:prstGeom prst="rect">
            <a:avLst/>
          </a:prstGeom>
        </p:spPr>
        <p:txBody>
          <a:bodyPr wrap="none">
            <a:spAutoFit/>
          </a:bodyPr>
          <a:lstStyle/>
          <a:p>
            <a:pPr algn="ctr"/>
            <a:r>
              <a:rPr lang="en-US" sz="2000" b="1" i="0" strike="noStrike" cap="none" spc="0" baseline="0">
                <a:solidFill>
                  <a:srgbClr val="000000"/>
                </a:solidFill>
                <a:effectLst/>
                <a:latin typeface="Times New Roman"/>
                <a:ea typeface="Times New Roman"/>
                <a:cs typeface="Times New Roman"/>
              </a:rPr>
              <a:t>Manual deployment</a:t>
            </a:r>
          </a:p>
        </p:txBody>
      </p:sp>
      <p:pic>
        <p:nvPicPr>
          <p:cNvPr id="46" name="图片 45">
            <a:extLst>
              <a:ext uri="{FF2B5EF4-FFF2-40B4-BE49-F238E27FC236}">
                <a16:creationId xmlns:a16="http://schemas.microsoft.com/office/drawing/2014/main" id="{68EC847C-058C-492D-8899-A8159FEAC5F7}"/>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018679" y="2129449"/>
            <a:ext cx="996423" cy="996423"/>
          </a:xfrm>
          <a:prstGeom prst="rect">
            <a:avLst/>
          </a:prstGeom>
        </p:spPr>
      </p:pic>
      <p:pic>
        <p:nvPicPr>
          <p:cNvPr id="47" name="图片 46">
            <a:extLst>
              <a:ext uri="{FF2B5EF4-FFF2-40B4-BE49-F238E27FC236}">
                <a16:creationId xmlns:a16="http://schemas.microsoft.com/office/drawing/2014/main" id="{D5BB804A-4545-41E9-B6B4-8613F45210DD}"/>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306864" y="2229609"/>
            <a:ext cx="886938" cy="886938"/>
          </a:xfrm>
          <a:prstGeom prst="rect">
            <a:avLst/>
          </a:prstGeom>
        </p:spPr>
      </p:pic>
      <p:pic>
        <p:nvPicPr>
          <p:cNvPr id="48" name="图片 47">
            <a:extLst>
              <a:ext uri="{FF2B5EF4-FFF2-40B4-BE49-F238E27FC236}">
                <a16:creationId xmlns:a16="http://schemas.microsoft.com/office/drawing/2014/main" id="{2D1908E3-A955-481F-92A8-68B94EB6DA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174" y="4024377"/>
            <a:ext cx="1097806" cy="1097806"/>
          </a:xfrm>
          <a:prstGeom prst="rect">
            <a:avLst/>
          </a:prstGeom>
        </p:spPr>
      </p:pic>
      <p:sp>
        <p:nvSpPr>
          <p:cNvPr id="49" name="下箭头 50">
            <a:extLst>
              <a:ext uri="{FF2B5EF4-FFF2-40B4-BE49-F238E27FC236}">
                <a16:creationId xmlns:a16="http://schemas.microsoft.com/office/drawing/2014/main" id="{EC7A5487-43CA-4939-B219-1DABBE6DA641}"/>
              </a:ext>
            </a:extLst>
          </p:cNvPr>
          <p:cNvSpPr/>
          <p:nvPr/>
        </p:nvSpPr>
        <p:spPr bwMode="auto">
          <a:xfrm rot="16200000">
            <a:off x="4355325" y="2476765"/>
            <a:ext cx="484632" cy="392626"/>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腾讯体 W7" panose="020C08030202040F0204" pitchFamily="34" charset="-122"/>
              <a:ea typeface="腾讯体 W7" panose="020C08030202040F0204" pitchFamily="34" charset="-122"/>
            </a:endParaRPr>
          </a:p>
        </p:txBody>
      </p:sp>
      <p:sp>
        <p:nvSpPr>
          <p:cNvPr id="50" name="下箭头 52">
            <a:extLst>
              <a:ext uri="{FF2B5EF4-FFF2-40B4-BE49-F238E27FC236}">
                <a16:creationId xmlns:a16="http://schemas.microsoft.com/office/drawing/2014/main" id="{997A1258-4638-40DA-9BDC-4B41360D6DB0}"/>
              </a:ext>
            </a:extLst>
          </p:cNvPr>
          <p:cNvSpPr/>
          <p:nvPr/>
        </p:nvSpPr>
        <p:spPr bwMode="auto">
          <a:xfrm rot="16200000">
            <a:off x="6265614" y="4335971"/>
            <a:ext cx="484632" cy="392626"/>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腾讯体 W7" panose="020C08030202040F0204" pitchFamily="34" charset="-122"/>
              <a:ea typeface="腾讯体 W7" panose="020C08030202040F0204" pitchFamily="34" charset="-122"/>
            </a:endParaRPr>
          </a:p>
        </p:txBody>
      </p:sp>
      <p:pic>
        <p:nvPicPr>
          <p:cNvPr id="51" name="Picture 2" descr="https://mc.qcloudimg.com/static/img/92811057e93f16293e1bc1af14c61a26/CVM.png">
            <a:extLst>
              <a:ext uri="{FF2B5EF4-FFF2-40B4-BE49-F238E27FC236}">
                <a16:creationId xmlns:a16="http://schemas.microsoft.com/office/drawing/2014/main" id="{1A9D8AE5-9D9E-4760-A408-2CFDF84E2A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5912"/>
          <a:stretch>
            <a:fillRect/>
          </a:stretch>
        </p:blipFill>
        <p:spPr bwMode="auto">
          <a:xfrm>
            <a:off x="8378282" y="1988840"/>
            <a:ext cx="1318118" cy="1067411"/>
          </a:xfrm>
          <a:prstGeom prst="rect">
            <a:avLst/>
          </a:prstGeom>
          <a:noFill/>
          <a:extLst>
            <a:ext uri="{909E8E84-426E-40DD-AFC4-6F175D3DCCD1}">
              <a14:hiddenFill xmlns:a14="http://schemas.microsoft.com/office/drawing/2010/main">
                <a:solidFill>
                  <a:srgbClr val="FFFFFF"/>
                </a:solidFill>
              </a14:hiddenFill>
            </a:ext>
          </a:extLst>
        </p:spPr>
      </p:pic>
      <p:pic>
        <p:nvPicPr>
          <p:cNvPr id="53" name="图片 52">
            <a:extLst>
              <a:ext uri="{FF2B5EF4-FFF2-40B4-BE49-F238E27FC236}">
                <a16:creationId xmlns:a16="http://schemas.microsoft.com/office/drawing/2014/main" id="{25057E7E-3814-4D0A-BCB2-C9A2D4FDA453}"/>
              </a:ext>
            </a:extLst>
          </p:cNvPr>
          <p:cNvPicPr>
            <a:picLocks noChangeAspect="1"/>
          </p:cNvPicPr>
          <p:nvPr/>
        </p:nvPicPr>
        <p:blipFill>
          <a:blip r:embed="rId7">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986373" y="2235207"/>
            <a:ext cx="710665" cy="707129"/>
          </a:xfrm>
          <a:prstGeom prst="rect">
            <a:avLst/>
          </a:prstGeom>
        </p:spPr>
      </p:pic>
      <p:sp>
        <p:nvSpPr>
          <p:cNvPr id="55" name="下箭头 60">
            <a:extLst>
              <a:ext uri="{FF2B5EF4-FFF2-40B4-BE49-F238E27FC236}">
                <a16:creationId xmlns:a16="http://schemas.microsoft.com/office/drawing/2014/main" id="{7EF272CF-5A36-4FD5-9D5E-ECC85AD7225F}"/>
              </a:ext>
            </a:extLst>
          </p:cNvPr>
          <p:cNvSpPr/>
          <p:nvPr/>
        </p:nvSpPr>
        <p:spPr bwMode="auto">
          <a:xfrm rot="16200000">
            <a:off x="4355325" y="4335971"/>
            <a:ext cx="484632" cy="392626"/>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腾讯体 W7" panose="020C08030202040F0204" pitchFamily="34" charset="-122"/>
              <a:ea typeface="腾讯体 W7" panose="020C08030202040F0204" pitchFamily="34" charset="-122"/>
            </a:endParaRPr>
          </a:p>
        </p:txBody>
      </p:sp>
      <p:cxnSp>
        <p:nvCxnSpPr>
          <p:cNvPr id="56" name="直接连接符 108">
            <a:extLst>
              <a:ext uri="{FF2B5EF4-FFF2-40B4-BE49-F238E27FC236}">
                <a16:creationId xmlns:a16="http://schemas.microsoft.com/office/drawing/2014/main" id="{5E447E2B-A3E1-4A98-982F-9EBFBCAC0E1D}"/>
              </a:ext>
            </a:extLst>
          </p:cNvPr>
          <p:cNvCxnSpPr/>
          <p:nvPr/>
        </p:nvCxnSpPr>
        <p:spPr bwMode="auto">
          <a:xfrm>
            <a:off x="3163817" y="3717032"/>
            <a:ext cx="6394906" cy="0"/>
          </a:xfrm>
          <a:prstGeom prst="line">
            <a:avLst/>
          </a:prstGeom>
          <a:solidFill>
            <a:schemeClr val="accent1"/>
          </a:solidFill>
          <a:ln w="28575" cap="flat" cmpd="sng" algn="ctr">
            <a:solidFill>
              <a:srgbClr val="97D2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文本框 56">
            <a:extLst>
              <a:ext uri="{FF2B5EF4-FFF2-40B4-BE49-F238E27FC236}">
                <a16:creationId xmlns:a16="http://schemas.microsoft.com/office/drawing/2014/main" id="{AC3C213A-3775-42A8-A5AE-41E40E3CE425}"/>
              </a:ext>
            </a:extLst>
          </p:cNvPr>
          <p:cNvSpPr txBox="1"/>
          <p:nvPr/>
        </p:nvSpPr>
        <p:spPr>
          <a:xfrm>
            <a:off x="3196335" y="5003884"/>
            <a:ext cx="1857688" cy="366126"/>
          </a:xfrm>
          <a:prstGeom prst="rect">
            <a:avLst/>
          </a:prstGeom>
          <a:noFill/>
        </p:spPr>
        <p:txBody>
          <a:bodyPr wrap="none" rtlCol="0">
            <a:spAutoFit/>
          </a:bodyPr>
          <a:lstStyle/>
          <a:p>
            <a:r>
              <a:rPr lang="en-US" sz="1800" b="0" i="0" strike="noStrike" cap="none" spc="0" baseline="0">
                <a:solidFill>
                  <a:srgbClr val="000000"/>
                </a:solidFill>
                <a:effectLst/>
                <a:latin typeface="Times New Roman"/>
                <a:ea typeface="Times New Roman"/>
                <a:cs typeface="Times New Roman"/>
              </a:rPr>
              <a:t>Create images</a:t>
            </a:r>
            <a:endParaRPr kumimoji="1" lang="zh-CN" altLang="en-US">
              <a:latin typeface="腾讯体 W7" panose="020C08030202040F0204" pitchFamily="34" charset="-122"/>
              <a:ea typeface="腾讯体 W7" panose="020C08030202040F0204" pitchFamily="34" charset="-122"/>
            </a:endParaRPr>
          </a:p>
        </p:txBody>
      </p:sp>
      <p:sp>
        <p:nvSpPr>
          <p:cNvPr id="58" name="文本框 57">
            <a:extLst>
              <a:ext uri="{FF2B5EF4-FFF2-40B4-BE49-F238E27FC236}">
                <a16:creationId xmlns:a16="http://schemas.microsoft.com/office/drawing/2014/main" id="{369F0EF5-9F25-4F89-B830-99CD74868E0D}"/>
              </a:ext>
            </a:extLst>
          </p:cNvPr>
          <p:cNvSpPr txBox="1"/>
          <p:nvPr/>
        </p:nvSpPr>
        <p:spPr>
          <a:xfrm>
            <a:off x="6501441" y="5003884"/>
            <a:ext cx="3212683" cy="366126"/>
          </a:xfrm>
          <a:prstGeom prst="rect">
            <a:avLst/>
          </a:prstGeom>
          <a:noFill/>
        </p:spPr>
        <p:txBody>
          <a:bodyPr wrap="none" rtlCol="0">
            <a:spAutoFit/>
          </a:bodyPr>
          <a:lstStyle/>
          <a:p>
            <a:r>
              <a:rPr lang="en-US" sz="1800" b="0" i="0" strike="noStrike" cap="none" spc="0" baseline="0">
                <a:solidFill>
                  <a:srgbClr val="000000"/>
                </a:solidFill>
                <a:effectLst/>
                <a:latin typeface="Times New Roman"/>
                <a:ea typeface="Times New Roman"/>
                <a:cs typeface="Times New Roman"/>
              </a:rPr>
              <a:t>Build servers from images</a:t>
            </a:r>
            <a:endParaRPr kumimoji="1" lang="zh-CN" altLang="en-US">
              <a:latin typeface="腾讯体 W7" panose="020C08030202040F0204" pitchFamily="34" charset="-122"/>
              <a:ea typeface="腾讯体 W7" panose="020C08030202040F0204" pitchFamily="34" charset="-122"/>
            </a:endParaRPr>
          </a:p>
        </p:txBody>
      </p:sp>
      <p:pic>
        <p:nvPicPr>
          <p:cNvPr id="60" name="图片 59">
            <a:extLst>
              <a:ext uri="{FF2B5EF4-FFF2-40B4-BE49-F238E27FC236}">
                <a16:creationId xmlns:a16="http://schemas.microsoft.com/office/drawing/2014/main" id="{073D118A-5E4B-4788-B107-2BF52CCCBB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2880" y="4094919"/>
            <a:ext cx="962201" cy="874727"/>
          </a:xfrm>
          <a:prstGeom prst="rect">
            <a:avLst/>
          </a:prstGeom>
        </p:spPr>
      </p:pic>
      <p:sp>
        <p:nvSpPr>
          <p:cNvPr id="61" name="文本框 60">
            <a:extLst>
              <a:ext uri="{FF2B5EF4-FFF2-40B4-BE49-F238E27FC236}">
                <a16:creationId xmlns:a16="http://schemas.microsoft.com/office/drawing/2014/main" id="{618CBE8F-35BB-4E73-A52F-E49EA7DD3EEE}"/>
              </a:ext>
            </a:extLst>
          </p:cNvPr>
          <p:cNvSpPr txBox="1"/>
          <p:nvPr/>
        </p:nvSpPr>
        <p:spPr>
          <a:xfrm>
            <a:off x="4870197" y="5015721"/>
            <a:ext cx="1441420" cy="646331"/>
          </a:xfrm>
          <a:prstGeom prst="rect">
            <a:avLst/>
          </a:prstGeom>
          <a:noFill/>
        </p:spPr>
        <p:txBody>
          <a:bodyPr wrap="none" rtlCol="0">
            <a:spAutoFit/>
          </a:bodyPr>
          <a:lstStyle/>
          <a:p>
            <a:r>
              <a:rPr lang="en-US" sz="1800" b="0" i="0" strike="noStrike" cap="none" spc="0" baseline="0" dirty="0">
                <a:solidFill>
                  <a:srgbClr val="000000"/>
                </a:solidFill>
                <a:effectLst/>
                <a:latin typeface="Times New Roman"/>
                <a:ea typeface="Times New Roman"/>
                <a:cs typeface="Times New Roman"/>
              </a:rPr>
              <a:t>Store images </a:t>
            </a:r>
          </a:p>
          <a:p>
            <a:r>
              <a:rPr lang="en-US" sz="1800" b="0" i="0" strike="noStrike" cap="none" spc="0" baseline="0" dirty="0">
                <a:solidFill>
                  <a:srgbClr val="000000"/>
                </a:solidFill>
                <a:effectLst/>
                <a:latin typeface="Times New Roman"/>
                <a:ea typeface="Times New Roman"/>
                <a:cs typeface="Times New Roman"/>
              </a:rPr>
              <a:t>in the cloud</a:t>
            </a:r>
            <a:endParaRPr kumimoji="1" lang="zh-CN" altLang="en-US" dirty="0">
              <a:latin typeface="腾讯体 W7" panose="020C08030202040F0204" pitchFamily="34" charset="-122"/>
              <a:ea typeface="腾讯体 W7" panose="020C08030202040F0204" pitchFamily="34" charset="-122"/>
            </a:endParaRPr>
          </a:p>
        </p:txBody>
      </p:sp>
      <p:sp>
        <p:nvSpPr>
          <p:cNvPr id="62" name="文本框 61">
            <a:extLst>
              <a:ext uri="{FF2B5EF4-FFF2-40B4-BE49-F238E27FC236}">
                <a16:creationId xmlns:a16="http://schemas.microsoft.com/office/drawing/2014/main" id="{4973E6CD-DDD2-4574-BBA5-23714F3F0077}"/>
              </a:ext>
            </a:extLst>
          </p:cNvPr>
          <p:cNvSpPr txBox="1"/>
          <p:nvPr/>
        </p:nvSpPr>
        <p:spPr>
          <a:xfrm>
            <a:off x="4962892" y="2956471"/>
            <a:ext cx="1635489" cy="366126"/>
          </a:xfrm>
          <a:prstGeom prst="rect">
            <a:avLst/>
          </a:prstGeom>
          <a:noFill/>
        </p:spPr>
        <p:txBody>
          <a:bodyPr wrap="none" rtlCol="0">
            <a:spAutoFit/>
          </a:bodyPr>
          <a:lstStyle/>
          <a:p>
            <a:r>
              <a:rPr lang="en-US" sz="1800" b="0" i="0" strike="noStrike" cap="none" spc="0" baseline="0">
                <a:solidFill>
                  <a:srgbClr val="000000"/>
                </a:solidFill>
                <a:effectLst/>
                <a:latin typeface="Times New Roman"/>
                <a:ea typeface="Times New Roman"/>
                <a:cs typeface="Times New Roman"/>
              </a:rPr>
              <a:t>System scan</a:t>
            </a:r>
            <a:endParaRPr kumimoji="1" lang="zh-CN" altLang="en-US">
              <a:latin typeface="腾讯体 W7" panose="020C08030202040F0204" pitchFamily="34" charset="-122"/>
              <a:ea typeface="腾讯体 W7" panose="020C08030202040F0204" pitchFamily="34" charset="-122"/>
            </a:endParaRPr>
          </a:p>
        </p:txBody>
      </p:sp>
      <p:sp>
        <p:nvSpPr>
          <p:cNvPr id="63" name="文本框 62">
            <a:extLst>
              <a:ext uri="{FF2B5EF4-FFF2-40B4-BE49-F238E27FC236}">
                <a16:creationId xmlns:a16="http://schemas.microsoft.com/office/drawing/2014/main" id="{B291EFE1-31FA-418D-A051-D84EB3EF0743}"/>
              </a:ext>
            </a:extLst>
          </p:cNvPr>
          <p:cNvSpPr txBox="1"/>
          <p:nvPr/>
        </p:nvSpPr>
        <p:spPr>
          <a:xfrm>
            <a:off x="6787705" y="2952597"/>
            <a:ext cx="2623752" cy="366126"/>
          </a:xfrm>
          <a:prstGeom prst="rect">
            <a:avLst/>
          </a:prstGeom>
          <a:noFill/>
        </p:spPr>
        <p:txBody>
          <a:bodyPr wrap="none" rtlCol="0">
            <a:spAutoFit/>
          </a:bodyPr>
          <a:lstStyle/>
          <a:p>
            <a:r>
              <a:rPr lang="en-US" sz="1800" b="0" i="0" strike="noStrike" cap="none" spc="0" baseline="0">
                <a:solidFill>
                  <a:srgbClr val="000000"/>
                </a:solidFill>
                <a:effectLst/>
                <a:latin typeface="Times New Roman"/>
                <a:ea typeface="Times New Roman"/>
                <a:cs typeface="Times New Roman"/>
              </a:rPr>
              <a:t>Manual configuration</a:t>
            </a:r>
            <a:endParaRPr kumimoji="1" lang="zh-CN" altLang="en-US">
              <a:latin typeface="腾讯体 W7" panose="020C08030202040F0204" pitchFamily="34" charset="-122"/>
              <a:ea typeface="腾讯体 W7" panose="020C08030202040F0204" pitchFamily="34" charset="-122"/>
            </a:endParaRPr>
          </a:p>
        </p:txBody>
      </p:sp>
      <p:sp>
        <p:nvSpPr>
          <p:cNvPr id="64" name="下箭头 50">
            <a:extLst>
              <a:ext uri="{FF2B5EF4-FFF2-40B4-BE49-F238E27FC236}">
                <a16:creationId xmlns:a16="http://schemas.microsoft.com/office/drawing/2014/main" id="{4FCF5819-D060-4642-B8FB-86768532DBBF}"/>
              </a:ext>
            </a:extLst>
          </p:cNvPr>
          <p:cNvSpPr/>
          <p:nvPr/>
        </p:nvSpPr>
        <p:spPr bwMode="auto">
          <a:xfrm rot="16200000">
            <a:off x="6259126" y="2481074"/>
            <a:ext cx="484632" cy="392626"/>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腾讯体 W7" panose="020C08030202040F0204" pitchFamily="34" charset="-122"/>
              <a:ea typeface="腾讯体 W7" panose="020C08030202040F0204" pitchFamily="34" charset="-122"/>
            </a:endParaRPr>
          </a:p>
        </p:txBody>
      </p:sp>
      <p:pic>
        <p:nvPicPr>
          <p:cNvPr id="65" name="Picture 2" descr="https://mc.qcloudimg.com/static/img/92811057e93f16293e1bc1af14c61a26/CVM.png">
            <a:extLst>
              <a:ext uri="{FF2B5EF4-FFF2-40B4-BE49-F238E27FC236}">
                <a16:creationId xmlns:a16="http://schemas.microsoft.com/office/drawing/2014/main" id="{DAF19997-8E3E-4BC7-B568-9D0A55A510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5912"/>
          <a:stretch>
            <a:fillRect/>
          </a:stretch>
        </p:blipFill>
        <p:spPr bwMode="auto">
          <a:xfrm>
            <a:off x="8378282" y="3920903"/>
            <a:ext cx="1318118" cy="1067411"/>
          </a:xfrm>
          <a:prstGeom prst="rect">
            <a:avLst/>
          </a:prstGeom>
          <a:noFill/>
          <a:extLst>
            <a:ext uri="{909E8E84-426E-40DD-AFC4-6F175D3DCCD1}">
              <a14:hiddenFill xmlns:a14="http://schemas.microsoft.com/office/drawing/2010/main">
                <a:solidFill>
                  <a:srgbClr val="FFFFFF"/>
                </a:solidFill>
              </a14:hiddenFill>
            </a:ext>
          </a:extLst>
        </p:spPr>
      </p:pic>
      <p:pic>
        <p:nvPicPr>
          <p:cNvPr id="66" name="图片 65">
            <a:extLst>
              <a:ext uri="{FF2B5EF4-FFF2-40B4-BE49-F238E27FC236}">
                <a16:creationId xmlns:a16="http://schemas.microsoft.com/office/drawing/2014/main" id="{8D73D144-BAA3-473C-8584-A6C886E5FD16}"/>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266581" y="4116946"/>
            <a:ext cx="886938" cy="886938"/>
          </a:xfrm>
          <a:prstGeom prst="rect">
            <a:avLst/>
          </a:prstGeom>
        </p:spPr>
      </p:pic>
      <p:sp>
        <p:nvSpPr>
          <p:cNvPr id="67" name="下箭头 50">
            <a:extLst>
              <a:ext uri="{FF2B5EF4-FFF2-40B4-BE49-F238E27FC236}">
                <a16:creationId xmlns:a16="http://schemas.microsoft.com/office/drawing/2014/main" id="{E8D0925E-571B-47C4-9918-7F843EB47A9F}"/>
              </a:ext>
            </a:extLst>
          </p:cNvPr>
          <p:cNvSpPr/>
          <p:nvPr/>
        </p:nvSpPr>
        <p:spPr bwMode="auto">
          <a:xfrm rot="16200000">
            <a:off x="7939653" y="2402628"/>
            <a:ext cx="484632" cy="392626"/>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腾讯体 W7" panose="020C08030202040F0204" pitchFamily="34" charset="-122"/>
              <a:ea typeface="腾讯体 W7" panose="020C08030202040F0204" pitchFamily="34" charset="-122"/>
            </a:endParaRPr>
          </a:p>
        </p:txBody>
      </p:sp>
      <p:sp>
        <p:nvSpPr>
          <p:cNvPr id="68" name="下箭头 50">
            <a:extLst>
              <a:ext uri="{FF2B5EF4-FFF2-40B4-BE49-F238E27FC236}">
                <a16:creationId xmlns:a16="http://schemas.microsoft.com/office/drawing/2014/main" id="{F5DAFBCC-D0E6-4791-B8E8-2F72E383BE17}"/>
              </a:ext>
            </a:extLst>
          </p:cNvPr>
          <p:cNvSpPr/>
          <p:nvPr/>
        </p:nvSpPr>
        <p:spPr bwMode="auto">
          <a:xfrm rot="16200000">
            <a:off x="7939653" y="4317949"/>
            <a:ext cx="484632" cy="392626"/>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178830883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84A29D-C839-4DCB-B61B-4D6730EF0C8C}"/>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3.5 Big Data </a:t>
            </a:r>
            <a:r>
              <a:rPr lang="en-US" dirty="0">
                <a:latin typeface="Times New Roman"/>
                <a:ea typeface="Times New Roman"/>
                <a:cs typeface="Times New Roman"/>
              </a:rPr>
              <a:t>M</a:t>
            </a:r>
            <a:r>
              <a:rPr lang="en-US" sz="3600" b="1" i="0" strike="noStrike" cap="none" spc="0" baseline="0" dirty="0">
                <a:solidFill>
                  <a:srgbClr val="00A4FF"/>
                </a:solidFill>
                <a:effectLst/>
                <a:latin typeface="Times New Roman"/>
                <a:ea typeface="Times New Roman"/>
                <a:cs typeface="Times New Roman"/>
              </a:rPr>
              <a:t>igration</a:t>
            </a:r>
          </a:p>
        </p:txBody>
      </p:sp>
      <p:sp>
        <p:nvSpPr>
          <p:cNvPr id="3" name="内容占位符 2">
            <a:extLst>
              <a:ext uri="{FF2B5EF4-FFF2-40B4-BE49-F238E27FC236}">
                <a16:creationId xmlns:a16="http://schemas.microsoft.com/office/drawing/2014/main" id="{394C8691-8304-4D8E-9A64-C485F0D54E01}"/>
              </a:ext>
            </a:extLst>
          </p:cNvPr>
          <p:cNvSpPr>
            <a:spLocks noGrp="1"/>
          </p:cNvSpPr>
          <p:nvPr>
            <p:ph idx="1"/>
          </p:nvPr>
        </p:nvSpPr>
        <p:spPr>
          <a:xfrm>
            <a:off x="838201" y="1201962"/>
            <a:ext cx="10658399" cy="5040559"/>
          </a:xfrm>
        </p:spPr>
        <p:txBody>
          <a:bodyPr/>
          <a:lstStyle/>
          <a:p>
            <a:pPr marL="342900" indent="-342900">
              <a:lnSpc>
                <a:spcPct val="100000"/>
              </a:lnSpc>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Big Data migration methods:</a:t>
            </a:r>
            <a:endParaRPr lang="en-US" altLang="zh-CN" dirty="0"/>
          </a:p>
          <a:p>
            <a:pPr marL="1178963" lvl="1" indent="-342900">
              <a:lnSpc>
                <a:spcPct val="100000"/>
              </a:lnSpc>
            </a:pPr>
            <a:r>
              <a:rPr lang="en-US" sz="2000" b="0" i="0" strike="noStrike" cap="none" spc="0" baseline="0" dirty="0">
                <a:solidFill>
                  <a:srgbClr val="000000"/>
                </a:solidFill>
                <a:effectLst/>
                <a:latin typeface="Times New Roman"/>
                <a:ea typeface="Times New Roman"/>
                <a:cs typeface="Times New Roman"/>
              </a:rPr>
              <a:t>Regular migration: migrate the data in the local HDFS to the target environment through a migration tool (such as </a:t>
            </a:r>
            <a:r>
              <a:rPr lang="en-US" i="1" dirty="0" err="1">
                <a:solidFill>
                  <a:srgbClr val="000000"/>
                </a:solidFill>
                <a:latin typeface="Times New Roman"/>
                <a:ea typeface="Times New Roman"/>
                <a:cs typeface="Times New Roman"/>
              </a:rPr>
              <a:t>d</a:t>
            </a:r>
            <a:r>
              <a:rPr lang="en-US" sz="2000" b="0" i="1" strike="noStrike" cap="none" spc="0" baseline="0" dirty="0" err="1">
                <a:solidFill>
                  <a:srgbClr val="000000"/>
                </a:solidFill>
                <a:effectLst/>
                <a:latin typeface="Times New Roman"/>
                <a:ea typeface="Times New Roman"/>
                <a:cs typeface="Times New Roman"/>
              </a:rPr>
              <a:t>istcp</a:t>
            </a:r>
            <a:r>
              <a:rPr lang="en-US" sz="2000" b="0" i="0" strike="noStrike" cap="none" spc="0" baseline="0" dirty="0">
                <a:solidFill>
                  <a:srgbClr val="000000"/>
                </a:solidFill>
                <a:effectLst/>
                <a:latin typeface="Times New Roman"/>
                <a:ea typeface="Times New Roman"/>
                <a:cs typeface="Times New Roman"/>
              </a:rPr>
              <a:t>);</a:t>
            </a:r>
          </a:p>
          <a:p>
            <a:pPr marL="1178963" lvl="1" indent="-342900">
              <a:lnSpc>
                <a:spcPct val="100000"/>
              </a:lnSpc>
            </a:pPr>
            <a:r>
              <a:rPr lang="en-US" sz="2000" b="0" i="0" strike="noStrike" cap="none" spc="0" baseline="0" dirty="0">
                <a:solidFill>
                  <a:srgbClr val="000000"/>
                </a:solidFill>
                <a:effectLst/>
                <a:latin typeface="Times New Roman"/>
                <a:ea typeface="Times New Roman"/>
                <a:cs typeface="Times New Roman"/>
              </a:rPr>
              <a:t>Migration based on computing-storage separation: migrating cold data that has few things to do with real-time computing in local HDFS to COS can greatly reduce storage costs, which is suitable for offline computing scenarios;</a:t>
            </a:r>
          </a:p>
          <a:p>
            <a:pPr marL="1178963" lvl="1" indent="-342900">
              <a:lnSpc>
                <a:spcPct val="100000"/>
              </a:lnSpc>
            </a:pPr>
            <a:r>
              <a:rPr lang="en-US" sz="2000" b="0" i="0" strike="noStrike" cap="none" spc="0" baseline="0" dirty="0">
                <a:solidFill>
                  <a:srgbClr val="000000"/>
                </a:solidFill>
                <a:effectLst/>
                <a:latin typeface="Times New Roman"/>
                <a:ea typeface="Times New Roman"/>
                <a:cs typeface="Times New Roman"/>
              </a:rPr>
              <a:t>Replication mode: configure two clusters in replication mode, which is suitable for hot backup and online migration scenarios.</a:t>
            </a:r>
          </a:p>
          <a:p>
            <a:pPr marL="1178963" lvl="1" indent="-342900">
              <a:lnSpc>
                <a:spcPct val="100000"/>
              </a:lnSpc>
            </a:pPr>
            <a:endParaRPr lang="zh-CN" altLang="en-US" dirty="0">
              <a:latin typeface="腾讯体 W7" panose="020C08030202040F0204" pitchFamily="34" charset="-122"/>
              <a:ea typeface="腾讯体 W7" panose="020C08030202040F0204" pitchFamily="34" charset="-122"/>
            </a:endParaRPr>
          </a:p>
        </p:txBody>
      </p:sp>
      <p:grpSp>
        <p:nvGrpSpPr>
          <p:cNvPr id="25" name="组合 24">
            <a:extLst>
              <a:ext uri="{FF2B5EF4-FFF2-40B4-BE49-F238E27FC236}">
                <a16:creationId xmlns:a16="http://schemas.microsoft.com/office/drawing/2014/main" id="{40C3078D-58AE-4784-AC4D-B048C59E20D1}"/>
              </a:ext>
            </a:extLst>
          </p:cNvPr>
          <p:cNvGrpSpPr/>
          <p:nvPr/>
        </p:nvGrpSpPr>
        <p:grpSpPr>
          <a:xfrm>
            <a:off x="2999048" y="4073712"/>
            <a:ext cx="6336704" cy="2316160"/>
            <a:chOff x="1594202" y="3574905"/>
            <a:chExt cx="8668430" cy="3168132"/>
          </a:xfrm>
        </p:grpSpPr>
        <p:sp>
          <p:nvSpPr>
            <p:cNvPr id="4" name="矩形 3">
              <a:extLst>
                <a:ext uri="{FF2B5EF4-FFF2-40B4-BE49-F238E27FC236}">
                  <a16:creationId xmlns:a16="http://schemas.microsoft.com/office/drawing/2014/main" id="{C7C680B0-7D75-4AEF-A456-0577ACD0A0CC}"/>
                </a:ext>
              </a:extLst>
            </p:cNvPr>
            <p:cNvSpPr/>
            <p:nvPr/>
          </p:nvSpPr>
          <p:spPr bwMode="auto">
            <a:xfrm>
              <a:off x="1594202" y="3599322"/>
              <a:ext cx="3014504" cy="2514132"/>
            </a:xfrm>
            <a:prstGeom prst="rect">
              <a:avLst/>
            </a:prstGeom>
            <a:solidFill>
              <a:srgbClr val="00B0F0">
                <a:alpha val="32941"/>
              </a:srgbClr>
            </a:solidFill>
            <a:ln w="9525" cap="flat" cmpd="sng" algn="ctr">
              <a:solidFill>
                <a:srgbClr val="09C6D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腾讯体 W7" panose="020C08030202040F0204" pitchFamily="34" charset="-122"/>
                <a:ea typeface="腾讯体 W7" panose="020C08030202040F0204" pitchFamily="34" charset="-122"/>
              </a:endParaRPr>
            </a:p>
          </p:txBody>
        </p:sp>
        <p:pic>
          <p:nvPicPr>
            <p:cNvPr id="5" name="图片 4">
              <a:extLst>
                <a:ext uri="{FF2B5EF4-FFF2-40B4-BE49-F238E27FC236}">
                  <a16:creationId xmlns:a16="http://schemas.microsoft.com/office/drawing/2014/main" id="{D32C58C3-FAEC-492A-979D-1F7A9E301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443" y="3650281"/>
              <a:ext cx="922784" cy="922784"/>
            </a:xfrm>
            <a:prstGeom prst="rect">
              <a:avLst/>
            </a:prstGeom>
          </p:spPr>
        </p:pic>
        <p:pic>
          <p:nvPicPr>
            <p:cNvPr id="6" name="图片 5">
              <a:extLst>
                <a:ext uri="{FF2B5EF4-FFF2-40B4-BE49-F238E27FC236}">
                  <a16:creationId xmlns:a16="http://schemas.microsoft.com/office/drawing/2014/main" id="{D31A618A-6B90-44A1-9719-8C9CD2DE3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8658" y="4886512"/>
              <a:ext cx="1031569" cy="1031569"/>
            </a:xfrm>
            <a:prstGeom prst="rect">
              <a:avLst/>
            </a:prstGeom>
          </p:spPr>
        </p:pic>
        <p:sp>
          <p:nvSpPr>
            <p:cNvPr id="7" name="矩形 6">
              <a:extLst>
                <a:ext uri="{FF2B5EF4-FFF2-40B4-BE49-F238E27FC236}">
                  <a16:creationId xmlns:a16="http://schemas.microsoft.com/office/drawing/2014/main" id="{B2DFE87E-CC42-4433-8F94-CBFE0EA99C28}"/>
                </a:ext>
              </a:extLst>
            </p:cNvPr>
            <p:cNvSpPr/>
            <p:nvPr/>
          </p:nvSpPr>
          <p:spPr bwMode="auto">
            <a:xfrm>
              <a:off x="7248128" y="3652887"/>
              <a:ext cx="3014504" cy="2460566"/>
            </a:xfrm>
            <a:prstGeom prst="rect">
              <a:avLst/>
            </a:prstGeom>
            <a:solidFill>
              <a:srgbClr val="00B0F0">
                <a:alpha val="32941"/>
              </a:srgbClr>
            </a:solidFill>
            <a:ln w="9525" cap="flat" cmpd="sng" algn="ctr">
              <a:solidFill>
                <a:srgbClr val="09C6D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腾讯体 W7" panose="020C08030202040F0204" pitchFamily="34" charset="-122"/>
                <a:ea typeface="腾讯体 W7" panose="020C08030202040F0204" pitchFamily="34" charset="-122"/>
              </a:endParaRPr>
            </a:p>
          </p:txBody>
        </p:sp>
        <p:pic>
          <p:nvPicPr>
            <p:cNvPr id="8" name="Picture 42" descr="https://mc.qcloudimg.com/static/img/55fc928df6255fa69d381ff6cfd36ebe/TCS.png">
              <a:extLst>
                <a:ext uri="{FF2B5EF4-FFF2-40B4-BE49-F238E27FC236}">
                  <a16:creationId xmlns:a16="http://schemas.microsoft.com/office/drawing/2014/main" id="{6024745F-A7FB-4C4A-9FD1-9E3A1605A4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8566"/>
            <a:stretch>
              <a:fillRect/>
            </a:stretch>
          </p:blipFill>
          <p:spPr bwMode="auto">
            <a:xfrm>
              <a:off x="8088886" y="3765242"/>
              <a:ext cx="1367009" cy="1066463"/>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08CCFFF7-98B5-4E96-AFEB-E83ADA21C1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086" y="5234281"/>
              <a:ext cx="646149" cy="744053"/>
            </a:xfrm>
            <a:prstGeom prst="rect">
              <a:avLst/>
            </a:prstGeom>
          </p:spPr>
        </p:pic>
        <p:cxnSp>
          <p:nvCxnSpPr>
            <p:cNvPr id="10" name="直线箭头连接符 13">
              <a:extLst>
                <a:ext uri="{FF2B5EF4-FFF2-40B4-BE49-F238E27FC236}">
                  <a16:creationId xmlns:a16="http://schemas.microsoft.com/office/drawing/2014/main" id="{5ADB4F31-E0DF-439E-9112-709ED751CD23}"/>
                </a:ext>
              </a:extLst>
            </p:cNvPr>
            <p:cNvCxnSpPr/>
            <p:nvPr/>
          </p:nvCxnSpPr>
          <p:spPr>
            <a:xfrm flipH="1">
              <a:off x="8732161" y="4732623"/>
              <a:ext cx="0" cy="453271"/>
            </a:xfrm>
            <a:prstGeom prst="straightConnector1">
              <a:avLst/>
            </a:prstGeom>
            <a:ln w="25400">
              <a:headEnd type="triangle"/>
              <a:tailEnd type="triangle"/>
            </a:ln>
          </p:spPr>
          <p:style>
            <a:lnRef idx="1">
              <a:schemeClr val="dk1"/>
            </a:lnRef>
            <a:fillRef idx="0">
              <a:schemeClr val="dk1"/>
            </a:fillRef>
            <a:effectRef idx="0">
              <a:schemeClr val="dk1"/>
            </a:effectRef>
            <a:fontRef idx="minor">
              <a:schemeClr val="tx1"/>
            </a:fontRef>
          </p:style>
        </p:cxnSp>
        <p:cxnSp>
          <p:nvCxnSpPr>
            <p:cNvPr id="11" name="肘形连接符 17">
              <a:extLst>
                <a:ext uri="{FF2B5EF4-FFF2-40B4-BE49-F238E27FC236}">
                  <a16:creationId xmlns:a16="http://schemas.microsoft.com/office/drawing/2014/main" id="{A21E3697-BC32-434D-81F5-2EFCA482FE92}"/>
                </a:ext>
              </a:extLst>
            </p:cNvPr>
            <p:cNvCxnSpPr/>
            <p:nvPr/>
          </p:nvCxnSpPr>
          <p:spPr>
            <a:xfrm flipV="1">
              <a:off x="3590227" y="4644904"/>
              <a:ext cx="4475105" cy="901467"/>
            </a:xfrm>
            <a:prstGeom prst="bentConnector3">
              <a:avLst>
                <a:gd name="adj1" fmla="val 34037"/>
              </a:avLst>
            </a:prstGeom>
            <a:ln w="25400">
              <a:tailEnd type="triangle"/>
            </a:ln>
          </p:spPr>
          <p:style>
            <a:lnRef idx="1">
              <a:schemeClr val="dk1"/>
            </a:lnRef>
            <a:fillRef idx="0">
              <a:schemeClr val="dk1"/>
            </a:fillRef>
            <a:effectRef idx="0">
              <a:schemeClr val="dk1"/>
            </a:effectRef>
            <a:fontRef idx="minor">
              <a:schemeClr val="tx1"/>
            </a:fontRef>
          </p:style>
        </p:cxnSp>
        <p:pic>
          <p:nvPicPr>
            <p:cNvPr id="12" name="图片 11">
              <a:extLst>
                <a:ext uri="{FF2B5EF4-FFF2-40B4-BE49-F238E27FC236}">
                  <a16:creationId xmlns:a16="http://schemas.microsoft.com/office/drawing/2014/main" id="{058B02E7-92DB-4348-ABBD-D4046D740D03}"/>
                </a:ext>
              </a:extLst>
            </p:cNvPr>
            <p:cNvPicPr>
              <a:picLocks noChangeAspect="1"/>
            </p:cNvPicPr>
            <p:nvPr/>
          </p:nvPicPr>
          <p:blipFill>
            <a:blip r:embed="rId7">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322113" y="4658201"/>
              <a:ext cx="367767" cy="367767"/>
            </a:xfrm>
            <a:prstGeom prst="rect">
              <a:avLst/>
            </a:prstGeom>
          </p:spPr>
        </p:pic>
        <p:cxnSp>
          <p:nvCxnSpPr>
            <p:cNvPr id="13" name="直线箭头连接符 25">
              <a:extLst>
                <a:ext uri="{FF2B5EF4-FFF2-40B4-BE49-F238E27FC236}">
                  <a16:creationId xmlns:a16="http://schemas.microsoft.com/office/drawing/2014/main" id="{CD8FC1FF-246B-45C4-BE8B-797178F746EA}"/>
                </a:ext>
              </a:extLst>
            </p:cNvPr>
            <p:cNvCxnSpPr/>
            <p:nvPr/>
          </p:nvCxnSpPr>
          <p:spPr>
            <a:xfrm>
              <a:off x="5057376" y="5537684"/>
              <a:ext cx="3007956"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pic>
          <p:nvPicPr>
            <p:cNvPr id="14" name="图片 13">
              <a:extLst>
                <a:ext uri="{FF2B5EF4-FFF2-40B4-BE49-F238E27FC236}">
                  <a16:creationId xmlns:a16="http://schemas.microsoft.com/office/drawing/2014/main" id="{1C8E777C-97FE-46DB-8D7A-E100B44231E3}"/>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309340" y="5570898"/>
              <a:ext cx="372607" cy="372607"/>
            </a:xfrm>
            <a:prstGeom prst="rect">
              <a:avLst/>
            </a:prstGeom>
          </p:spPr>
        </p:pic>
        <p:sp>
          <p:nvSpPr>
            <p:cNvPr id="15" name="矩形 14">
              <a:extLst>
                <a:ext uri="{FF2B5EF4-FFF2-40B4-BE49-F238E27FC236}">
                  <a16:creationId xmlns:a16="http://schemas.microsoft.com/office/drawing/2014/main" id="{CF938FF1-CE89-436D-8EA1-D670A227FEBB}"/>
                </a:ext>
              </a:extLst>
            </p:cNvPr>
            <p:cNvSpPr/>
            <p:nvPr/>
          </p:nvSpPr>
          <p:spPr>
            <a:xfrm>
              <a:off x="2335949" y="4458239"/>
              <a:ext cx="1454724" cy="459067"/>
            </a:xfrm>
            <a:prstGeom prst="rect">
              <a:avLst/>
            </a:prstGeom>
          </p:spPr>
          <p:txBody>
            <a:bodyPr wrap="none">
              <a:spAutoFit/>
            </a:bodyPr>
            <a:lstStyle/>
            <a:p>
              <a:pPr algn="ctr"/>
              <a:r>
                <a:rPr lang="en-US" sz="1600" b="1" i="0" strike="noStrike" cap="none" spc="0" baseline="0">
                  <a:solidFill>
                    <a:srgbClr val="000000"/>
                  </a:solidFill>
                  <a:effectLst/>
                  <a:latin typeface="Times New Roman"/>
                  <a:ea typeface="Times New Roman"/>
                  <a:cs typeface="Times New Roman"/>
                </a:rPr>
                <a:t>Hadoop</a:t>
              </a:r>
              <a:endParaRPr lang="zh-CN" altLang="en-US">
                <a:latin typeface="腾讯体 W7" panose="020C08030202040F0204" pitchFamily="34" charset="-122"/>
                <a:ea typeface="腾讯体 W7" panose="020C08030202040F0204" pitchFamily="34" charset="-122"/>
              </a:endParaRPr>
            </a:p>
          </p:txBody>
        </p:sp>
        <p:sp>
          <p:nvSpPr>
            <p:cNvPr id="16" name="矩形 15">
              <a:extLst>
                <a:ext uri="{FF2B5EF4-FFF2-40B4-BE49-F238E27FC236}">
                  <a16:creationId xmlns:a16="http://schemas.microsoft.com/office/drawing/2014/main" id="{F7D9BB5E-DE76-494C-B230-BF942A49A156}"/>
                </a:ext>
              </a:extLst>
            </p:cNvPr>
            <p:cNvSpPr/>
            <p:nvPr/>
          </p:nvSpPr>
          <p:spPr>
            <a:xfrm>
              <a:off x="9214815" y="3998219"/>
              <a:ext cx="946864" cy="459067"/>
            </a:xfrm>
            <a:prstGeom prst="rect">
              <a:avLst/>
            </a:prstGeom>
          </p:spPr>
          <p:txBody>
            <a:bodyPr wrap="none">
              <a:spAutoFit/>
            </a:bodyPr>
            <a:lstStyle/>
            <a:p>
              <a:pPr algn="ctr"/>
              <a:r>
                <a:rPr lang="en-US" sz="1600" b="1" i="0" strike="noStrike" cap="none" spc="0" baseline="0">
                  <a:solidFill>
                    <a:srgbClr val="000000"/>
                  </a:solidFill>
                  <a:effectLst/>
                  <a:latin typeface="Times New Roman"/>
                  <a:ea typeface="Times New Roman"/>
                  <a:cs typeface="Times New Roman"/>
                </a:rPr>
                <a:t>EMR</a:t>
              </a:r>
              <a:endParaRPr lang="zh-CN" altLang="en-US">
                <a:latin typeface="腾讯体 W7" panose="020C08030202040F0204" pitchFamily="34" charset="-122"/>
                <a:ea typeface="腾讯体 W7" panose="020C08030202040F0204" pitchFamily="34" charset="-122"/>
              </a:endParaRPr>
            </a:p>
          </p:txBody>
        </p:sp>
        <p:sp>
          <p:nvSpPr>
            <p:cNvPr id="17" name="矩形 16">
              <a:extLst>
                <a:ext uri="{FF2B5EF4-FFF2-40B4-BE49-F238E27FC236}">
                  <a16:creationId xmlns:a16="http://schemas.microsoft.com/office/drawing/2014/main" id="{23AFD946-99A7-4B84-AEA1-00081F01EA23}"/>
                </a:ext>
              </a:extLst>
            </p:cNvPr>
            <p:cNvSpPr/>
            <p:nvPr/>
          </p:nvSpPr>
          <p:spPr>
            <a:xfrm>
              <a:off x="9211793" y="5396419"/>
              <a:ext cx="894285" cy="459067"/>
            </a:xfrm>
            <a:prstGeom prst="rect">
              <a:avLst/>
            </a:prstGeom>
          </p:spPr>
          <p:txBody>
            <a:bodyPr wrap="none">
              <a:spAutoFit/>
            </a:bodyPr>
            <a:lstStyle/>
            <a:p>
              <a:pPr algn="ctr"/>
              <a:r>
                <a:rPr lang="en-US" sz="1600" b="1" i="0" strike="noStrike" cap="none" spc="0" baseline="0">
                  <a:solidFill>
                    <a:srgbClr val="000000"/>
                  </a:solidFill>
                  <a:effectLst/>
                  <a:latin typeface="Times New Roman"/>
                  <a:ea typeface="Times New Roman"/>
                  <a:cs typeface="Times New Roman"/>
                </a:rPr>
                <a:t>COS</a:t>
              </a:r>
              <a:endParaRPr lang="zh-CN" altLang="en-US">
                <a:latin typeface="腾讯体 W7" panose="020C08030202040F0204" pitchFamily="34" charset="-122"/>
                <a:ea typeface="腾讯体 W7" panose="020C08030202040F0204" pitchFamily="34" charset="-122"/>
              </a:endParaRPr>
            </a:p>
          </p:txBody>
        </p:sp>
        <p:sp>
          <p:nvSpPr>
            <p:cNvPr id="18" name="矩形 17">
              <a:extLst>
                <a:ext uri="{FF2B5EF4-FFF2-40B4-BE49-F238E27FC236}">
                  <a16:creationId xmlns:a16="http://schemas.microsoft.com/office/drawing/2014/main" id="{F8DEDBBE-E298-4ADA-B966-B0CD9DB505E0}"/>
                </a:ext>
              </a:extLst>
            </p:cNvPr>
            <p:cNvSpPr/>
            <p:nvPr/>
          </p:nvSpPr>
          <p:spPr>
            <a:xfrm>
              <a:off x="5430086" y="4635302"/>
              <a:ext cx="2738743" cy="417334"/>
            </a:xfrm>
            <a:prstGeom prst="rect">
              <a:avLst/>
            </a:prstGeom>
          </p:spPr>
          <p:txBody>
            <a:bodyPr wrap="none">
              <a:spAutoFit/>
            </a:bodyPr>
            <a:lstStyle/>
            <a:p>
              <a:pPr algn="ctr"/>
              <a:r>
                <a:rPr lang="en-US" sz="1400" b="0" i="0" strike="noStrike" cap="none" spc="0" baseline="0" dirty="0">
                  <a:solidFill>
                    <a:srgbClr val="000000"/>
                  </a:solidFill>
                  <a:effectLst/>
                  <a:latin typeface="Times New Roman"/>
                  <a:ea typeface="Times New Roman"/>
                  <a:cs typeface="Times New Roman"/>
                </a:rPr>
                <a:t>HDFS migration tool</a:t>
              </a:r>
            </a:p>
          </p:txBody>
        </p:sp>
        <p:sp>
          <p:nvSpPr>
            <p:cNvPr id="19" name="矩形 18">
              <a:extLst>
                <a:ext uri="{FF2B5EF4-FFF2-40B4-BE49-F238E27FC236}">
                  <a16:creationId xmlns:a16="http://schemas.microsoft.com/office/drawing/2014/main" id="{018254F4-F938-4032-8750-92F444C91C55}"/>
                </a:ext>
              </a:extLst>
            </p:cNvPr>
            <p:cNvSpPr/>
            <p:nvPr/>
          </p:nvSpPr>
          <p:spPr>
            <a:xfrm>
              <a:off x="5450372" y="5610305"/>
              <a:ext cx="2029328" cy="417334"/>
            </a:xfrm>
            <a:prstGeom prst="rect">
              <a:avLst/>
            </a:prstGeom>
          </p:spPr>
          <p:txBody>
            <a:bodyPr wrap="none">
              <a:spAutoFit/>
            </a:bodyPr>
            <a:lstStyle/>
            <a:p>
              <a:pPr algn="ctr"/>
              <a:r>
                <a:rPr lang="en-US" sz="1400" b="1" i="0" strike="noStrike" cap="none" spc="0" baseline="0" dirty="0">
                  <a:effectLst/>
                  <a:latin typeface="Times New Roman"/>
                  <a:ea typeface="Times New Roman"/>
                  <a:cs typeface="Times New Roman"/>
                </a:rPr>
                <a:t>HDFS_TO_COS</a:t>
              </a:r>
            </a:p>
          </p:txBody>
        </p:sp>
        <p:sp>
          <p:nvSpPr>
            <p:cNvPr id="20" name="矩形 19">
              <a:extLst>
                <a:ext uri="{FF2B5EF4-FFF2-40B4-BE49-F238E27FC236}">
                  <a16:creationId xmlns:a16="http://schemas.microsoft.com/office/drawing/2014/main" id="{088EC288-A06E-46F7-BFCC-40FC903A37CF}"/>
                </a:ext>
              </a:extLst>
            </p:cNvPr>
            <p:cNvSpPr/>
            <p:nvPr/>
          </p:nvSpPr>
          <p:spPr>
            <a:xfrm>
              <a:off x="8474221" y="6242236"/>
              <a:ext cx="1415596" cy="500801"/>
            </a:xfrm>
            <a:prstGeom prst="rect">
              <a:avLst/>
            </a:prstGeom>
          </p:spPr>
          <p:txBody>
            <a:bodyPr wrap="none">
              <a:spAutoFit/>
            </a:bodyPr>
            <a:lstStyle/>
            <a:p>
              <a:r>
                <a:rPr lang="en-US" sz="1800" b="1" i="0" strike="noStrike" cap="none" spc="0" baseline="0">
                  <a:solidFill>
                    <a:srgbClr val="000000"/>
                  </a:solidFill>
                  <a:effectLst/>
                  <a:latin typeface="Times New Roman"/>
                  <a:ea typeface="Times New Roman"/>
                  <a:cs typeface="Times New Roman"/>
                </a:rPr>
                <a:t>Target</a:t>
              </a:r>
              <a:endParaRPr lang="zh-CN" altLang="en-US">
                <a:latin typeface="腾讯体 W7" panose="020C08030202040F0204" pitchFamily="34" charset="-122"/>
                <a:ea typeface="腾讯体 W7" panose="020C08030202040F0204" pitchFamily="34" charset="-122"/>
              </a:endParaRPr>
            </a:p>
          </p:txBody>
        </p:sp>
        <p:sp>
          <p:nvSpPr>
            <p:cNvPr id="21" name="矩形 20">
              <a:extLst>
                <a:ext uri="{FF2B5EF4-FFF2-40B4-BE49-F238E27FC236}">
                  <a16:creationId xmlns:a16="http://schemas.microsoft.com/office/drawing/2014/main" id="{5F2ED444-2C07-462F-BDEF-477F73562105}"/>
                </a:ext>
              </a:extLst>
            </p:cNvPr>
            <p:cNvSpPr/>
            <p:nvPr/>
          </p:nvSpPr>
          <p:spPr>
            <a:xfrm>
              <a:off x="2921086" y="6242236"/>
              <a:ext cx="1469941" cy="500801"/>
            </a:xfrm>
            <a:prstGeom prst="rect">
              <a:avLst/>
            </a:prstGeom>
          </p:spPr>
          <p:txBody>
            <a:bodyPr wrap="none">
              <a:spAutoFit/>
            </a:bodyPr>
            <a:lstStyle/>
            <a:p>
              <a:r>
                <a:rPr lang="en-US" sz="1800" b="1" i="0" strike="noStrike" cap="none" spc="0" baseline="0">
                  <a:solidFill>
                    <a:srgbClr val="000000"/>
                  </a:solidFill>
                  <a:effectLst/>
                  <a:latin typeface="Times New Roman"/>
                  <a:ea typeface="Times New Roman"/>
                  <a:cs typeface="Times New Roman"/>
                </a:rPr>
                <a:t>Source</a:t>
              </a:r>
              <a:endParaRPr lang="zh-CN" altLang="en-US">
                <a:latin typeface="腾讯体 W7" panose="020C08030202040F0204" pitchFamily="34" charset="-122"/>
                <a:ea typeface="腾讯体 W7" panose="020C08030202040F0204" pitchFamily="34" charset="-122"/>
              </a:endParaRPr>
            </a:p>
          </p:txBody>
        </p:sp>
        <p:cxnSp>
          <p:nvCxnSpPr>
            <p:cNvPr id="22" name="直线箭头连接符 34">
              <a:extLst>
                <a:ext uri="{FF2B5EF4-FFF2-40B4-BE49-F238E27FC236}">
                  <a16:creationId xmlns:a16="http://schemas.microsoft.com/office/drawing/2014/main" id="{D81A61BF-D552-428B-866D-EBF1ADDD4C7C}"/>
                </a:ext>
              </a:extLst>
            </p:cNvPr>
            <p:cNvCxnSpPr/>
            <p:nvPr/>
          </p:nvCxnSpPr>
          <p:spPr>
            <a:xfrm>
              <a:off x="3590227" y="3998220"/>
              <a:ext cx="4475105"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3" name="矩形 22">
              <a:extLst>
                <a:ext uri="{FF2B5EF4-FFF2-40B4-BE49-F238E27FC236}">
                  <a16:creationId xmlns:a16="http://schemas.microsoft.com/office/drawing/2014/main" id="{7313AE8F-1460-4CCC-8D7C-0F03ED6490C7}"/>
                </a:ext>
              </a:extLst>
            </p:cNvPr>
            <p:cNvSpPr/>
            <p:nvPr/>
          </p:nvSpPr>
          <p:spPr>
            <a:xfrm>
              <a:off x="5351449" y="3574906"/>
              <a:ext cx="2257223" cy="417334"/>
            </a:xfrm>
            <a:prstGeom prst="rect">
              <a:avLst/>
            </a:prstGeom>
          </p:spPr>
          <p:txBody>
            <a:bodyPr wrap="none">
              <a:spAutoFit/>
            </a:bodyPr>
            <a:lstStyle/>
            <a:p>
              <a:pPr algn="ctr"/>
              <a:r>
                <a:rPr lang="en-US" sz="1400" b="0" i="0" strike="noStrike" cap="none" spc="0" baseline="0">
                  <a:solidFill>
                    <a:srgbClr val="000000"/>
                  </a:solidFill>
                  <a:effectLst/>
                  <a:latin typeface="Times New Roman"/>
                  <a:ea typeface="Times New Roman"/>
                  <a:cs typeface="Times New Roman"/>
                </a:rPr>
                <a:t>Replication sync</a:t>
              </a:r>
              <a:endParaRPr lang="zh-CN" altLang="en-US" sz="1400">
                <a:latin typeface="腾讯体 W7" panose="020C08030202040F0204" pitchFamily="34" charset="-122"/>
                <a:ea typeface="腾讯体 W7" panose="020C08030202040F0204" pitchFamily="34" charset="-122"/>
              </a:endParaRPr>
            </a:p>
          </p:txBody>
        </p:sp>
        <p:pic>
          <p:nvPicPr>
            <p:cNvPr id="24" name="图片 23">
              <a:extLst>
                <a:ext uri="{FF2B5EF4-FFF2-40B4-BE49-F238E27FC236}">
                  <a16:creationId xmlns:a16="http://schemas.microsoft.com/office/drawing/2014/main" id="{46EEC343-8356-4763-989D-A6A83E7DA43F}"/>
                </a:ext>
              </a:extLst>
            </p:cNvPr>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296504" y="3574905"/>
              <a:ext cx="361040" cy="361040"/>
            </a:xfrm>
            <a:prstGeom prst="rect">
              <a:avLst/>
            </a:prstGeom>
          </p:spPr>
        </p:pic>
      </p:grpSp>
    </p:spTree>
    <p:extLst>
      <p:ext uri="{BB962C8B-B14F-4D97-AF65-F5344CB8AC3E}">
        <p14:creationId xmlns:p14="http://schemas.microsoft.com/office/powerpoint/2010/main" val="338677490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3">
            <a:extLst>
              <a:ext uri="{FF2B5EF4-FFF2-40B4-BE49-F238E27FC236}">
                <a16:creationId xmlns:a16="http://schemas.microsoft.com/office/drawing/2014/main" id="{2CAD65C8-B0A0-490D-8FA6-EDB7A8140F42}"/>
              </a:ext>
            </a:extLst>
          </p:cNvPr>
          <p:cNvSpPr txBox="1">
            <a:spLocks noChangeArrowheads="1"/>
          </p:cNvSpPr>
          <p:nvPr>
            <p:custDataLst>
              <p:tags r:id="rId1"/>
            </p:custDataLst>
          </p:nvPr>
        </p:nvSpPr>
        <p:spPr bwMode="auto">
          <a:xfrm>
            <a:off x="2306638"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sz="6600" b="0" i="0" strike="noStrike" cap="none" spc="0" baseline="0">
                <a:solidFill>
                  <a:srgbClr val="1CADE4"/>
                </a:solidFill>
                <a:effectLst/>
                <a:latin typeface="Times New Roman"/>
                <a:ea typeface="Times New Roman"/>
                <a:cs typeface="Times New Roman"/>
              </a:rPr>
              <a:t> </a:t>
            </a:r>
          </a:p>
        </p:txBody>
      </p:sp>
      <p:sp>
        <p:nvSpPr>
          <p:cNvPr id="23" name="MH_Others_4">
            <a:extLst>
              <a:ext uri="{FF2B5EF4-FFF2-40B4-BE49-F238E27FC236}">
                <a16:creationId xmlns:a16="http://schemas.microsoft.com/office/drawing/2014/main" id="{27DB0902-DBE5-427B-B7AA-BE696FE05187}"/>
              </a:ext>
            </a:extLst>
          </p:cNvPr>
          <p:cNvSpPr txBox="1"/>
          <p:nvPr>
            <p:custDataLst>
              <p:tags r:id="rId2"/>
            </p:custDataLst>
          </p:nvPr>
        </p:nvSpPr>
        <p:spPr>
          <a:xfrm>
            <a:off x="488559" y="3109782"/>
            <a:ext cx="3697807" cy="579699"/>
          </a:xfrm>
          <a:prstGeom prst="rect">
            <a:avLst/>
          </a:prstGeom>
          <a:noFill/>
        </p:spPr>
        <p:txBody>
          <a:bodyPr>
            <a:spAutoFit/>
          </a:bodyPr>
          <a:lstStyle/>
          <a:p>
            <a:pPr algn="ctr">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mj-lt"/>
              <a:ea typeface="腾讯体 W7" panose="020C08030202040F0204" pitchFamily="34" charset="-122"/>
              <a:cs typeface="+mn-ea"/>
              <a:sym typeface="+mn-lt"/>
            </a:endParaRPr>
          </a:p>
        </p:txBody>
      </p:sp>
      <p:sp>
        <p:nvSpPr>
          <p:cNvPr id="29" name="任意多边形: 形状 28">
            <a:extLst>
              <a:ext uri="{FF2B5EF4-FFF2-40B4-BE49-F238E27FC236}">
                <a16:creationId xmlns:a16="http://schemas.microsoft.com/office/drawing/2014/main" id="{703B1077-0751-4116-9730-0AA1F0C0BAF8}"/>
              </a:ext>
            </a:extLst>
          </p:cNvPr>
          <p:cNvSpPr/>
          <p:nvPr/>
        </p:nvSpPr>
        <p:spPr>
          <a:xfrm>
            <a:off x="4950360" y="2265778"/>
            <a:ext cx="396175" cy="1600673"/>
          </a:xfrm>
          <a:custGeom>
            <a:avLst/>
            <a:gdLst>
              <a:gd name="connsiteX0" fmla="*/ 0 w 396175"/>
              <a:gd name="connsiteY0" fmla="*/ 0 h 1600673"/>
              <a:gd name="connsiteX1" fmla="*/ 396175 w 396175"/>
              <a:gd name="connsiteY1" fmla="*/ 0 h 1600673"/>
              <a:gd name="connsiteX2" fmla="*/ 396175 w 396175"/>
              <a:gd name="connsiteY2" fmla="*/ 1600673 h 1600673"/>
              <a:gd name="connsiteX3" fmla="*/ 0 w 396175"/>
              <a:gd name="connsiteY3" fmla="*/ 1600673 h 1600673"/>
              <a:gd name="connsiteX4" fmla="*/ 0 w 396175"/>
              <a:gd name="connsiteY4" fmla="*/ 0 h 16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75" h="1600673">
                <a:moveTo>
                  <a:pt x="0" y="0"/>
                </a:moveTo>
                <a:lnTo>
                  <a:pt x="396175" y="0"/>
                </a:lnTo>
                <a:lnTo>
                  <a:pt x="396175" y="1600673"/>
                </a:lnTo>
                <a:lnTo>
                  <a:pt x="0" y="16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strike="noStrike" cap="none" spc="0" baseline="0">
                <a:solidFill>
                  <a:srgbClr val="FFFFFF"/>
                </a:solidFill>
                <a:effectLst/>
                <a:latin typeface="Times New Roman"/>
                <a:ea typeface="Times New Roman"/>
                <a:cs typeface="Times New Roman"/>
              </a:rPr>
              <a:t>Section 1. Evolution of Cloud Computing</a:t>
            </a:r>
            <a:endParaRPr lang="en-US" sz="2000" b="1" kern="1200">
              <a:solidFill>
                <a:srgbClr val="FFFFFF"/>
              </a:solidFill>
              <a:latin typeface="腾讯体 W7" panose="020C08030202040F0204" pitchFamily="34" charset="-122"/>
              <a:ea typeface="腾讯体 W7" panose="020C08030202040F0204" pitchFamily="34" charset="-122"/>
              <a:cs typeface="+mn-ea"/>
              <a:sym typeface="+mn-lt"/>
            </a:endParaRPr>
          </a:p>
        </p:txBody>
      </p:sp>
      <p:sp>
        <p:nvSpPr>
          <p:cNvPr id="26" name="MH_Entry_1">
            <a:extLst>
              <a:ext uri="{FF2B5EF4-FFF2-40B4-BE49-F238E27FC236}">
                <a16:creationId xmlns:a16="http://schemas.microsoft.com/office/drawing/2014/main" id="{299E2050-7BA2-47CF-A086-8F505DE63053}"/>
              </a:ext>
            </a:extLst>
          </p:cNvPr>
          <p:cNvSpPr/>
          <p:nvPr>
            <p:custDataLst>
              <p:tags r:id="rId3"/>
            </p:custDataLst>
          </p:nvPr>
        </p:nvSpPr>
        <p:spPr>
          <a:xfrm>
            <a:off x="5015879" y="1552575"/>
            <a:ext cx="5764385"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7500"/>
          </a:bodyPr>
          <a:lstStyle/>
          <a:p>
            <a:pPr>
              <a:defRPr/>
            </a:pPr>
            <a:r>
              <a:rPr lang="en-US" sz="2400" b="1" i="0" strike="noStrike" cap="none" spc="0" baseline="0" dirty="0">
                <a:solidFill>
                  <a:srgbClr val="1CADE4"/>
                </a:solidFill>
                <a:effectLst/>
                <a:latin typeface="Times New Roman"/>
                <a:ea typeface="Times New Roman"/>
                <a:cs typeface="Times New Roman"/>
              </a:rPr>
              <a:t>Section 4. Common Migration Modes</a:t>
            </a:r>
          </a:p>
        </p:txBody>
      </p:sp>
      <p:sp>
        <p:nvSpPr>
          <p:cNvPr id="27" name="MH_Others_1">
            <a:extLst>
              <a:ext uri="{FF2B5EF4-FFF2-40B4-BE49-F238E27FC236}">
                <a16:creationId xmlns:a16="http://schemas.microsoft.com/office/drawing/2014/main" id="{15FC8F70-3474-4986-8C0B-C8802BC0D679}"/>
              </a:ext>
            </a:extLst>
          </p:cNvPr>
          <p:cNvSpPr/>
          <p:nvPr>
            <p:custDataLst>
              <p:tags r:id="rId4"/>
            </p:custDataLst>
          </p:nvPr>
        </p:nvSpPr>
        <p:spPr>
          <a:xfrm>
            <a:off x="4950792" y="1552575"/>
            <a:ext cx="68263"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aphicFrame>
        <p:nvGraphicFramePr>
          <p:cNvPr id="15" name="Diagram 4">
            <a:extLst>
              <a:ext uri="{FF2B5EF4-FFF2-40B4-BE49-F238E27FC236}">
                <a16:creationId xmlns:a16="http://schemas.microsoft.com/office/drawing/2014/main" id="{27E1538B-5F5D-423E-B8D7-ADA9DF733E20}"/>
              </a:ext>
            </a:extLst>
          </p:cNvPr>
          <p:cNvGraphicFramePr/>
          <p:nvPr>
            <p:extLst>
              <p:ext uri="{D42A27DB-BD31-4B8C-83A1-F6EECF244321}">
                <p14:modId xmlns:p14="http://schemas.microsoft.com/office/powerpoint/2010/main" val="3298307795"/>
              </p:ext>
            </p:extLst>
          </p:nvPr>
        </p:nvGraphicFramePr>
        <p:xfrm>
          <a:off x="4950788" y="2288853"/>
          <a:ext cx="6473804" cy="27559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6267826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6A399E-FFAC-4E16-8FC4-781609BBC743}"/>
              </a:ext>
            </a:extLst>
          </p:cNvPr>
          <p:cNvSpPr>
            <a:spLocks noGrp="1"/>
          </p:cNvSpPr>
          <p:nvPr>
            <p:ph type="title"/>
          </p:nvPr>
        </p:nvSpPr>
        <p:spPr>
          <a:xfrm>
            <a:off x="970767" y="61504"/>
            <a:ext cx="9821113" cy="907731"/>
          </a:xfrm>
        </p:spPr>
        <p:txBody>
          <a:bodyPr/>
          <a:lstStyle/>
          <a:p>
            <a:r>
              <a:rPr lang="en-US" sz="3600" b="1" i="0" strike="noStrike" cap="none" spc="0" baseline="0" dirty="0">
                <a:solidFill>
                  <a:srgbClr val="00A4FF"/>
                </a:solidFill>
                <a:effectLst/>
                <a:latin typeface="Times New Roman"/>
                <a:ea typeface="Times New Roman"/>
                <a:cs typeface="Times New Roman"/>
              </a:rPr>
              <a:t>4.1 Migration Method </a:t>
            </a:r>
            <a:r>
              <a:rPr lang="en-US" dirty="0">
                <a:latin typeface="Times New Roman"/>
                <a:ea typeface="Times New Roman"/>
                <a:cs typeface="Times New Roman"/>
              </a:rPr>
              <a:t>S</a:t>
            </a:r>
            <a:r>
              <a:rPr lang="en-US" sz="3600" b="1" i="0" strike="noStrike" cap="none" spc="0" baseline="0" dirty="0">
                <a:solidFill>
                  <a:srgbClr val="00A4FF"/>
                </a:solidFill>
                <a:effectLst/>
                <a:latin typeface="Times New Roman"/>
                <a:ea typeface="Times New Roman"/>
                <a:cs typeface="Times New Roman"/>
              </a:rPr>
              <a:t>election</a:t>
            </a:r>
          </a:p>
        </p:txBody>
      </p:sp>
      <p:graphicFrame>
        <p:nvGraphicFramePr>
          <p:cNvPr id="4" name="图示 20">
            <a:extLst>
              <a:ext uri="{FF2B5EF4-FFF2-40B4-BE49-F238E27FC236}">
                <a16:creationId xmlns:a16="http://schemas.microsoft.com/office/drawing/2014/main" id="{6C0B848A-1DD1-4E51-91E2-920AB52EE107}"/>
              </a:ext>
            </a:extLst>
          </p:cNvPr>
          <p:cNvGraphicFramePr/>
          <p:nvPr>
            <p:extLst>
              <p:ext uri="{D42A27DB-BD31-4B8C-83A1-F6EECF244321}">
                <p14:modId xmlns:p14="http://schemas.microsoft.com/office/powerpoint/2010/main" val="801053019"/>
              </p:ext>
            </p:extLst>
          </p:nvPr>
        </p:nvGraphicFramePr>
        <p:xfrm>
          <a:off x="479376" y="2719383"/>
          <a:ext cx="3111687" cy="2922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a:extLst>
              <a:ext uri="{FF2B5EF4-FFF2-40B4-BE49-F238E27FC236}">
                <a16:creationId xmlns:a16="http://schemas.microsoft.com/office/drawing/2014/main" id="{C0B7194F-38E1-4293-9A00-46FE7E831729}"/>
              </a:ext>
            </a:extLst>
          </p:cNvPr>
          <p:cNvSpPr/>
          <p:nvPr/>
        </p:nvSpPr>
        <p:spPr>
          <a:xfrm>
            <a:off x="804486" y="1165979"/>
            <a:ext cx="2461467" cy="457657"/>
          </a:xfrm>
          <a:prstGeom prst="rect">
            <a:avLst/>
          </a:prstGeom>
        </p:spPr>
        <p:txBody>
          <a:bodyPr wrap="none">
            <a:spAutoFit/>
          </a:bodyPr>
          <a:lstStyle/>
          <a:p>
            <a:pPr algn="ctr"/>
            <a:r>
              <a:rPr lang="en-US" sz="2400" b="0" i="0" strike="noStrike" cap="none" spc="0" baseline="0">
                <a:solidFill>
                  <a:srgbClr val="0070C0"/>
                </a:solidFill>
                <a:effectLst/>
                <a:latin typeface="Times New Roman"/>
                <a:ea typeface="Times New Roman"/>
                <a:cs typeface="Times New Roman"/>
              </a:rPr>
              <a:t>Considerations</a:t>
            </a:r>
          </a:p>
        </p:txBody>
      </p:sp>
      <p:sp>
        <p:nvSpPr>
          <p:cNvPr id="6" name="矩形 5">
            <a:extLst>
              <a:ext uri="{FF2B5EF4-FFF2-40B4-BE49-F238E27FC236}">
                <a16:creationId xmlns:a16="http://schemas.microsoft.com/office/drawing/2014/main" id="{E0C58008-90B9-40E6-A106-A639E5183AC5}"/>
              </a:ext>
            </a:extLst>
          </p:cNvPr>
          <p:cNvSpPr/>
          <p:nvPr/>
        </p:nvSpPr>
        <p:spPr>
          <a:xfrm>
            <a:off x="8488724" y="1166773"/>
            <a:ext cx="2481770" cy="461665"/>
          </a:xfrm>
          <a:prstGeom prst="rect">
            <a:avLst/>
          </a:prstGeom>
        </p:spPr>
        <p:txBody>
          <a:bodyPr wrap="none">
            <a:spAutoFit/>
          </a:bodyPr>
          <a:lstStyle/>
          <a:p>
            <a:pPr algn="ctr"/>
            <a:r>
              <a:rPr lang="en-US" sz="2400" b="0" i="0" strike="noStrike" cap="none" spc="0" baseline="0" dirty="0">
                <a:solidFill>
                  <a:srgbClr val="0070C0"/>
                </a:solidFill>
                <a:effectLst/>
                <a:latin typeface="Times New Roman"/>
                <a:ea typeface="Times New Roman"/>
                <a:cs typeface="Times New Roman"/>
              </a:rPr>
              <a:t>Migration </a:t>
            </a:r>
            <a:r>
              <a:rPr lang="en-US" sz="2400" dirty="0">
                <a:solidFill>
                  <a:srgbClr val="0070C0"/>
                </a:solidFill>
                <a:latin typeface="Times New Roman"/>
                <a:ea typeface="Times New Roman"/>
                <a:cs typeface="Times New Roman"/>
              </a:rPr>
              <a:t>Choices</a:t>
            </a:r>
            <a:endParaRPr lang="en-US" sz="2400" b="0" i="0" strike="noStrike" cap="none" spc="0" baseline="0" dirty="0">
              <a:solidFill>
                <a:srgbClr val="0070C0"/>
              </a:solidFill>
              <a:effectLst/>
              <a:latin typeface="Times New Roman"/>
              <a:ea typeface="Times New Roman"/>
              <a:cs typeface="Times New Roman"/>
            </a:endParaRPr>
          </a:p>
        </p:txBody>
      </p:sp>
      <p:sp>
        <p:nvSpPr>
          <p:cNvPr id="8" name="矩形 7">
            <a:extLst>
              <a:ext uri="{FF2B5EF4-FFF2-40B4-BE49-F238E27FC236}">
                <a16:creationId xmlns:a16="http://schemas.microsoft.com/office/drawing/2014/main" id="{3A8C4C80-A445-4FBD-A9A0-EAB903D1DA16}"/>
              </a:ext>
            </a:extLst>
          </p:cNvPr>
          <p:cNvSpPr/>
          <p:nvPr/>
        </p:nvSpPr>
        <p:spPr>
          <a:xfrm>
            <a:off x="4719460" y="1165979"/>
            <a:ext cx="2168628" cy="457657"/>
          </a:xfrm>
          <a:prstGeom prst="rect">
            <a:avLst/>
          </a:prstGeom>
        </p:spPr>
        <p:txBody>
          <a:bodyPr wrap="none">
            <a:spAutoFit/>
          </a:bodyPr>
          <a:lstStyle/>
          <a:p>
            <a:pPr algn="ctr"/>
            <a:r>
              <a:rPr lang="en-US" sz="2400" b="0" i="0" strike="noStrike" cap="none" spc="0" baseline="0" dirty="0">
                <a:solidFill>
                  <a:srgbClr val="0070C0"/>
                </a:solidFill>
                <a:effectLst/>
                <a:latin typeface="Times New Roman"/>
                <a:ea typeface="Times New Roman"/>
                <a:cs typeface="Times New Roman"/>
              </a:rPr>
              <a:t>Methodology</a:t>
            </a:r>
          </a:p>
        </p:txBody>
      </p:sp>
      <p:sp>
        <p:nvSpPr>
          <p:cNvPr id="9" name="矩形 8">
            <a:extLst>
              <a:ext uri="{FF2B5EF4-FFF2-40B4-BE49-F238E27FC236}">
                <a16:creationId xmlns:a16="http://schemas.microsoft.com/office/drawing/2014/main" id="{D02981D8-4797-44AF-9FE8-6A58370D631A}"/>
              </a:ext>
            </a:extLst>
          </p:cNvPr>
          <p:cNvSpPr/>
          <p:nvPr/>
        </p:nvSpPr>
        <p:spPr>
          <a:xfrm>
            <a:off x="4461155" y="3599319"/>
            <a:ext cx="2890534" cy="646331"/>
          </a:xfrm>
          <a:prstGeom prst="rect">
            <a:avLst/>
          </a:prstGeom>
          <a:ln>
            <a:solidFill>
              <a:srgbClr val="05B6C7"/>
            </a:solidFill>
          </a:ln>
        </p:spPr>
        <p:txBody>
          <a:bodyPr wrap="square">
            <a:spAutoFit/>
          </a:bodyPr>
          <a:lstStyle/>
          <a:p>
            <a:r>
              <a:rPr lang="en-US" sz="1800" b="0" i="0" strike="noStrike" cap="none" spc="0" baseline="0" dirty="0">
                <a:solidFill>
                  <a:srgbClr val="000000"/>
                </a:solidFill>
                <a:effectLst/>
                <a:latin typeface="Times New Roman"/>
                <a:ea typeface="Times New Roman"/>
                <a:cs typeface="Times New Roman"/>
              </a:rPr>
              <a:t>Migrate simple logics first </a:t>
            </a:r>
          </a:p>
          <a:p>
            <a:r>
              <a:rPr lang="en-US" sz="1800" b="0" i="0" strike="noStrike" cap="none" spc="0" baseline="0" dirty="0">
                <a:solidFill>
                  <a:srgbClr val="000000"/>
                </a:solidFill>
                <a:effectLst/>
                <a:latin typeface="Times New Roman"/>
                <a:ea typeface="Times New Roman"/>
                <a:cs typeface="Times New Roman"/>
              </a:rPr>
              <a:t>and then complex logics</a:t>
            </a:r>
          </a:p>
        </p:txBody>
      </p:sp>
      <p:sp>
        <p:nvSpPr>
          <p:cNvPr id="10" name="矩形 9">
            <a:extLst>
              <a:ext uri="{FF2B5EF4-FFF2-40B4-BE49-F238E27FC236}">
                <a16:creationId xmlns:a16="http://schemas.microsoft.com/office/drawing/2014/main" id="{091359E0-A523-4A13-9076-DD328F9F777F}"/>
              </a:ext>
            </a:extLst>
          </p:cNvPr>
          <p:cNvSpPr/>
          <p:nvPr/>
        </p:nvSpPr>
        <p:spPr>
          <a:xfrm>
            <a:off x="4461154" y="4389970"/>
            <a:ext cx="2890535" cy="646331"/>
          </a:xfrm>
          <a:prstGeom prst="rect">
            <a:avLst/>
          </a:prstGeom>
          <a:ln>
            <a:solidFill>
              <a:srgbClr val="05B6C7"/>
            </a:solidFill>
          </a:ln>
        </p:spPr>
        <p:txBody>
          <a:bodyPr wrap="none">
            <a:spAutoFit/>
          </a:bodyPr>
          <a:lstStyle/>
          <a:p>
            <a:r>
              <a:rPr lang="en-US" sz="1800" b="0" i="0" strike="noStrike" cap="none" spc="0" baseline="0" dirty="0">
                <a:solidFill>
                  <a:srgbClr val="000000"/>
                </a:solidFill>
                <a:effectLst/>
                <a:latin typeface="Times New Roman"/>
                <a:ea typeface="Times New Roman"/>
                <a:cs typeface="Times New Roman"/>
              </a:rPr>
              <a:t>Migrate general businesses </a:t>
            </a:r>
          </a:p>
          <a:p>
            <a:r>
              <a:rPr lang="en-US" sz="1800" b="0" i="0" strike="noStrike" cap="none" spc="0" baseline="0" dirty="0">
                <a:solidFill>
                  <a:srgbClr val="000000"/>
                </a:solidFill>
                <a:effectLst/>
                <a:latin typeface="Times New Roman"/>
                <a:ea typeface="Times New Roman"/>
                <a:cs typeface="Times New Roman"/>
              </a:rPr>
              <a:t>first and then core businesses</a:t>
            </a:r>
          </a:p>
        </p:txBody>
      </p:sp>
      <p:sp>
        <p:nvSpPr>
          <p:cNvPr id="11" name="矩形 10">
            <a:extLst>
              <a:ext uri="{FF2B5EF4-FFF2-40B4-BE49-F238E27FC236}">
                <a16:creationId xmlns:a16="http://schemas.microsoft.com/office/drawing/2014/main" id="{315C3D01-3273-4D25-A738-1E9F88EB0755}"/>
              </a:ext>
            </a:extLst>
          </p:cNvPr>
          <p:cNvSpPr/>
          <p:nvPr/>
        </p:nvSpPr>
        <p:spPr>
          <a:xfrm>
            <a:off x="4461155" y="5120080"/>
            <a:ext cx="2890534" cy="646331"/>
          </a:xfrm>
          <a:prstGeom prst="rect">
            <a:avLst/>
          </a:prstGeom>
          <a:ln>
            <a:solidFill>
              <a:srgbClr val="05B6C7"/>
            </a:solidFill>
          </a:ln>
        </p:spPr>
        <p:txBody>
          <a:bodyPr wrap="square">
            <a:spAutoFit/>
          </a:bodyPr>
          <a:lstStyle/>
          <a:p>
            <a:r>
              <a:rPr lang="en-US" sz="1800" b="0" i="0" strike="noStrike" cap="none" spc="0" baseline="0" dirty="0">
                <a:solidFill>
                  <a:srgbClr val="000000"/>
                </a:solidFill>
                <a:effectLst/>
                <a:latin typeface="Times New Roman"/>
                <a:ea typeface="Times New Roman"/>
                <a:cs typeface="Times New Roman"/>
              </a:rPr>
              <a:t>Try to avoid heterogeneous</a:t>
            </a:r>
          </a:p>
          <a:p>
            <a:r>
              <a:rPr lang="en-US" sz="1800" b="0" i="0" strike="noStrike" cap="none" spc="0" baseline="0" dirty="0">
                <a:solidFill>
                  <a:srgbClr val="000000"/>
                </a:solidFill>
                <a:effectLst/>
                <a:latin typeface="Times New Roman"/>
                <a:ea typeface="Times New Roman"/>
                <a:cs typeface="Times New Roman"/>
              </a:rPr>
              <a:t>migration</a:t>
            </a:r>
          </a:p>
        </p:txBody>
      </p:sp>
      <p:sp>
        <p:nvSpPr>
          <p:cNvPr id="12" name="矩形 11">
            <a:extLst>
              <a:ext uri="{FF2B5EF4-FFF2-40B4-BE49-F238E27FC236}">
                <a16:creationId xmlns:a16="http://schemas.microsoft.com/office/drawing/2014/main" id="{D1BD6A9D-6024-4817-97FA-8B4DAF8CEA6B}"/>
              </a:ext>
            </a:extLst>
          </p:cNvPr>
          <p:cNvSpPr/>
          <p:nvPr/>
        </p:nvSpPr>
        <p:spPr>
          <a:xfrm>
            <a:off x="4461154" y="5826952"/>
            <a:ext cx="2904303" cy="646331"/>
          </a:xfrm>
          <a:prstGeom prst="rect">
            <a:avLst/>
          </a:prstGeom>
          <a:ln>
            <a:solidFill>
              <a:srgbClr val="05B6C7"/>
            </a:solidFill>
          </a:ln>
        </p:spPr>
        <p:txBody>
          <a:bodyPr wrap="square">
            <a:spAutoFit/>
          </a:bodyPr>
          <a:lstStyle/>
          <a:p>
            <a:r>
              <a:rPr lang="en-US" sz="1800" b="0" i="0" strike="noStrike" cap="none" spc="0" baseline="0" dirty="0">
                <a:solidFill>
                  <a:srgbClr val="000000"/>
                </a:solidFill>
                <a:effectLst/>
                <a:latin typeface="Times New Roman"/>
                <a:ea typeface="Times New Roman"/>
                <a:cs typeface="Times New Roman"/>
              </a:rPr>
              <a:t>Migrate the data layer first</a:t>
            </a:r>
          </a:p>
          <a:p>
            <a:r>
              <a:rPr lang="en-US" sz="1800" b="0" i="0" strike="noStrike" cap="none" spc="0" baseline="0" dirty="0">
                <a:solidFill>
                  <a:srgbClr val="000000"/>
                </a:solidFill>
                <a:effectLst/>
                <a:latin typeface="Times New Roman"/>
                <a:ea typeface="Times New Roman"/>
                <a:cs typeface="Times New Roman"/>
              </a:rPr>
              <a:t>to keep the sync</a:t>
            </a:r>
          </a:p>
        </p:txBody>
      </p:sp>
      <p:sp>
        <p:nvSpPr>
          <p:cNvPr id="13" name="左中括号 12">
            <a:extLst>
              <a:ext uri="{FF2B5EF4-FFF2-40B4-BE49-F238E27FC236}">
                <a16:creationId xmlns:a16="http://schemas.microsoft.com/office/drawing/2014/main" id="{D171313B-FA4F-4527-959B-95D5AC1EC02D}"/>
              </a:ext>
            </a:extLst>
          </p:cNvPr>
          <p:cNvSpPr/>
          <p:nvPr/>
        </p:nvSpPr>
        <p:spPr>
          <a:xfrm>
            <a:off x="4269949" y="3934004"/>
            <a:ext cx="106998" cy="1932317"/>
          </a:xfrm>
          <a:prstGeom prst="leftBracket">
            <a:avLst/>
          </a:prstGeom>
          <a:ln w="28575">
            <a:solidFill>
              <a:srgbClr val="05B6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latin typeface="腾讯体 W7" panose="020C08030202040F0204" pitchFamily="34" charset="-122"/>
              <a:ea typeface="腾讯体 W7" panose="020C08030202040F0204" pitchFamily="34" charset="-122"/>
              <a:cs typeface="Hiragino Sans GB W3" charset="-122"/>
            </a:endParaRPr>
          </a:p>
        </p:txBody>
      </p:sp>
      <p:sp>
        <p:nvSpPr>
          <p:cNvPr id="14" name="矩形 13">
            <a:extLst>
              <a:ext uri="{FF2B5EF4-FFF2-40B4-BE49-F238E27FC236}">
                <a16:creationId xmlns:a16="http://schemas.microsoft.com/office/drawing/2014/main" id="{D70A144B-F468-471B-A262-9AF7949B429D}"/>
              </a:ext>
            </a:extLst>
          </p:cNvPr>
          <p:cNvSpPr/>
          <p:nvPr/>
        </p:nvSpPr>
        <p:spPr>
          <a:xfrm>
            <a:off x="4425800" y="2240047"/>
            <a:ext cx="3030269" cy="366126"/>
          </a:xfrm>
          <a:prstGeom prst="rect">
            <a:avLst/>
          </a:prstGeom>
          <a:ln>
            <a:solidFill>
              <a:schemeClr val="accent4">
                <a:lumMod val="75000"/>
              </a:schemeClr>
            </a:solidFill>
          </a:ln>
        </p:spPr>
        <p:txBody>
          <a:bodyPr wrap="square">
            <a:spAutoFit/>
          </a:bodyPr>
          <a:lstStyle/>
          <a:p>
            <a:r>
              <a:rPr lang="en-US" sz="1800" b="0" i="0" strike="noStrike" cap="none" spc="0" baseline="0">
                <a:solidFill>
                  <a:srgbClr val="000000"/>
                </a:solidFill>
                <a:effectLst/>
                <a:latin typeface="Times New Roman"/>
                <a:ea typeface="Times New Roman"/>
                <a:cs typeface="Times New Roman"/>
              </a:rPr>
              <a:t>Migrate from top to bottom</a:t>
            </a:r>
          </a:p>
        </p:txBody>
      </p:sp>
      <p:sp>
        <p:nvSpPr>
          <p:cNvPr id="15" name="矩形 14">
            <a:extLst>
              <a:ext uri="{FF2B5EF4-FFF2-40B4-BE49-F238E27FC236}">
                <a16:creationId xmlns:a16="http://schemas.microsoft.com/office/drawing/2014/main" id="{AB98B6F1-D822-471D-8D58-86C53ADDA004}"/>
              </a:ext>
            </a:extLst>
          </p:cNvPr>
          <p:cNvSpPr/>
          <p:nvPr/>
        </p:nvSpPr>
        <p:spPr>
          <a:xfrm>
            <a:off x="4425800" y="2823416"/>
            <a:ext cx="3030269" cy="369332"/>
          </a:xfrm>
          <a:prstGeom prst="rect">
            <a:avLst/>
          </a:prstGeom>
          <a:ln>
            <a:solidFill>
              <a:schemeClr val="accent4">
                <a:lumMod val="75000"/>
              </a:schemeClr>
            </a:solidFill>
          </a:ln>
        </p:spPr>
        <p:txBody>
          <a:bodyPr wrap="square">
            <a:spAutoFit/>
          </a:bodyPr>
          <a:lstStyle/>
          <a:p>
            <a:r>
              <a:rPr lang="en-US" sz="1800" b="0" i="0" strike="noStrike" cap="none" spc="0" baseline="0">
                <a:solidFill>
                  <a:srgbClr val="000000"/>
                </a:solidFill>
                <a:effectLst/>
                <a:latin typeface="Times New Roman"/>
                <a:ea typeface="Times New Roman"/>
                <a:cs typeface="Times New Roman"/>
              </a:rPr>
              <a:t>Migrate from bottom to top</a:t>
            </a:r>
          </a:p>
        </p:txBody>
      </p:sp>
      <p:sp>
        <p:nvSpPr>
          <p:cNvPr id="16" name="左中括号 15">
            <a:extLst>
              <a:ext uri="{FF2B5EF4-FFF2-40B4-BE49-F238E27FC236}">
                <a16:creationId xmlns:a16="http://schemas.microsoft.com/office/drawing/2014/main" id="{DCC43EC6-FDB3-4BA3-8715-869DB0BE8446}"/>
              </a:ext>
            </a:extLst>
          </p:cNvPr>
          <p:cNvSpPr/>
          <p:nvPr/>
        </p:nvSpPr>
        <p:spPr>
          <a:xfrm>
            <a:off x="4269950" y="2413100"/>
            <a:ext cx="106997" cy="606504"/>
          </a:xfrm>
          <a:prstGeom prst="leftBracket">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latin typeface="腾讯体 W7" panose="020C08030202040F0204" pitchFamily="34" charset="-122"/>
              <a:ea typeface="腾讯体 W7" panose="020C08030202040F0204" pitchFamily="34" charset="-122"/>
              <a:cs typeface="Hiragino Sans GB W3" charset="-122"/>
            </a:endParaRPr>
          </a:p>
        </p:txBody>
      </p:sp>
      <p:sp>
        <p:nvSpPr>
          <p:cNvPr id="17" name="剪去单圆角的矩形 4">
            <a:extLst>
              <a:ext uri="{FF2B5EF4-FFF2-40B4-BE49-F238E27FC236}">
                <a16:creationId xmlns:a16="http://schemas.microsoft.com/office/drawing/2014/main" id="{70CFC9E8-5704-405C-98C4-B1F3757F565B}"/>
              </a:ext>
            </a:extLst>
          </p:cNvPr>
          <p:cNvSpPr/>
          <p:nvPr/>
        </p:nvSpPr>
        <p:spPr bwMode="auto">
          <a:xfrm>
            <a:off x="7600354" y="1727535"/>
            <a:ext cx="4102032" cy="2206469"/>
          </a:xfrm>
          <a:prstGeom prst="snipRoundRect">
            <a:avLst/>
          </a:prstGeom>
          <a:solidFill>
            <a:srgbClr val="00B0F0">
              <a:alpha val="32941"/>
            </a:srgbClr>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u="none" strike="noStrike" cap="none" normalizeH="0" baseline="0">
              <a:ln>
                <a:noFill/>
              </a:ln>
              <a:effectLst/>
              <a:latin typeface="腾讯体 W7" panose="020C08030202040F0204" pitchFamily="34" charset="-122"/>
              <a:ea typeface="腾讯体 W7" panose="020C08030202040F0204" pitchFamily="34" charset="-122"/>
              <a:cs typeface="Hiragino Sans GB W3" charset="-122"/>
            </a:endParaRPr>
          </a:p>
        </p:txBody>
      </p:sp>
      <p:sp>
        <p:nvSpPr>
          <p:cNvPr id="18" name="剪去单圆角的矩形 41">
            <a:extLst>
              <a:ext uri="{FF2B5EF4-FFF2-40B4-BE49-F238E27FC236}">
                <a16:creationId xmlns:a16="http://schemas.microsoft.com/office/drawing/2014/main" id="{E2AB9CD4-5CD6-470D-926C-BDDAC4132C76}"/>
              </a:ext>
            </a:extLst>
          </p:cNvPr>
          <p:cNvSpPr/>
          <p:nvPr/>
        </p:nvSpPr>
        <p:spPr bwMode="auto">
          <a:xfrm flipH="1" flipV="1">
            <a:off x="7600352" y="3970356"/>
            <a:ext cx="4102031" cy="2299447"/>
          </a:xfrm>
          <a:prstGeom prst="snipRoundRect">
            <a:avLst/>
          </a:prstGeom>
          <a:solidFill>
            <a:srgbClr val="05B6C7">
              <a:alpha val="32941"/>
            </a:srgbClr>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400" u="none" strike="noStrike" cap="none" normalizeH="0" baseline="0">
              <a:ln>
                <a:noFill/>
              </a:ln>
              <a:effectLst/>
              <a:latin typeface="腾讯体 W7" panose="020C08030202040F0204" pitchFamily="34" charset="-122"/>
              <a:ea typeface="腾讯体 W7" panose="020C08030202040F0204" pitchFamily="34" charset="-122"/>
              <a:cs typeface="Hiragino Sans GB W3" charset="-122"/>
            </a:endParaRPr>
          </a:p>
        </p:txBody>
      </p:sp>
      <p:sp>
        <p:nvSpPr>
          <p:cNvPr id="19" name="矩形 18">
            <a:extLst>
              <a:ext uri="{FF2B5EF4-FFF2-40B4-BE49-F238E27FC236}">
                <a16:creationId xmlns:a16="http://schemas.microsoft.com/office/drawing/2014/main" id="{8C15450E-AECC-4076-A153-6C8BAF12E438}"/>
              </a:ext>
            </a:extLst>
          </p:cNvPr>
          <p:cNvSpPr/>
          <p:nvPr/>
        </p:nvSpPr>
        <p:spPr>
          <a:xfrm>
            <a:off x="8342376" y="1866664"/>
            <a:ext cx="1683474" cy="400110"/>
          </a:xfrm>
          <a:prstGeom prst="rect">
            <a:avLst/>
          </a:prstGeom>
        </p:spPr>
        <p:txBody>
          <a:bodyPr wrap="none">
            <a:spAutoFit/>
          </a:bodyPr>
          <a:lstStyle/>
          <a:p>
            <a:r>
              <a:rPr lang="en-US" sz="2000" b="0" i="0" strike="noStrike" cap="none" spc="0" baseline="0" dirty="0">
                <a:solidFill>
                  <a:srgbClr val="000000"/>
                </a:solidFill>
                <a:effectLst/>
                <a:latin typeface="Times New Roman"/>
                <a:ea typeface="Times New Roman"/>
                <a:cs typeface="Times New Roman"/>
              </a:rPr>
              <a:t>Full Migration</a:t>
            </a:r>
          </a:p>
        </p:txBody>
      </p:sp>
      <p:sp>
        <p:nvSpPr>
          <p:cNvPr id="20" name="矩形 19">
            <a:extLst>
              <a:ext uri="{FF2B5EF4-FFF2-40B4-BE49-F238E27FC236}">
                <a16:creationId xmlns:a16="http://schemas.microsoft.com/office/drawing/2014/main" id="{3ECF428D-0134-4738-A9D3-6F2151832EEE}"/>
              </a:ext>
            </a:extLst>
          </p:cNvPr>
          <p:cNvSpPr/>
          <p:nvPr/>
        </p:nvSpPr>
        <p:spPr>
          <a:xfrm>
            <a:off x="8362426" y="4032641"/>
            <a:ext cx="2492990" cy="400110"/>
          </a:xfrm>
          <a:prstGeom prst="rect">
            <a:avLst/>
          </a:prstGeom>
        </p:spPr>
        <p:txBody>
          <a:bodyPr wrap="none">
            <a:spAutoFit/>
          </a:bodyPr>
          <a:lstStyle/>
          <a:p>
            <a:r>
              <a:rPr lang="en-US" sz="2000" dirty="0">
                <a:solidFill>
                  <a:srgbClr val="000000"/>
                </a:solidFill>
                <a:latin typeface="Times New Roman"/>
                <a:ea typeface="Times New Roman"/>
                <a:cs typeface="Times New Roman"/>
              </a:rPr>
              <a:t>I</a:t>
            </a:r>
            <a:r>
              <a:rPr lang="en-US" sz="2000" b="0" i="0" strike="noStrike" cap="none" spc="0" baseline="0" dirty="0">
                <a:solidFill>
                  <a:srgbClr val="000000"/>
                </a:solidFill>
                <a:effectLst/>
                <a:latin typeface="Times New Roman"/>
                <a:ea typeface="Times New Roman"/>
                <a:cs typeface="Times New Roman"/>
              </a:rPr>
              <a:t>ncremental </a:t>
            </a:r>
            <a:r>
              <a:rPr lang="en-US" sz="2000" dirty="0">
                <a:solidFill>
                  <a:srgbClr val="000000"/>
                </a:solidFill>
                <a:latin typeface="Times New Roman"/>
                <a:ea typeface="Times New Roman"/>
                <a:cs typeface="Times New Roman"/>
              </a:rPr>
              <a:t>M</a:t>
            </a:r>
            <a:r>
              <a:rPr lang="en-US" sz="2000" b="0" i="0" strike="noStrike" cap="none" spc="0" baseline="0" dirty="0">
                <a:solidFill>
                  <a:srgbClr val="000000"/>
                </a:solidFill>
                <a:effectLst/>
                <a:latin typeface="Times New Roman"/>
                <a:ea typeface="Times New Roman"/>
                <a:cs typeface="Times New Roman"/>
              </a:rPr>
              <a:t>igration</a:t>
            </a:r>
          </a:p>
        </p:txBody>
      </p:sp>
      <p:sp>
        <p:nvSpPr>
          <p:cNvPr id="21" name="矩形 20">
            <a:extLst>
              <a:ext uri="{FF2B5EF4-FFF2-40B4-BE49-F238E27FC236}">
                <a16:creationId xmlns:a16="http://schemas.microsoft.com/office/drawing/2014/main" id="{D052F345-99E7-4BE8-A398-BC12EB887046}"/>
              </a:ext>
            </a:extLst>
          </p:cNvPr>
          <p:cNvSpPr/>
          <p:nvPr/>
        </p:nvSpPr>
        <p:spPr>
          <a:xfrm>
            <a:off x="7837380" y="2426605"/>
            <a:ext cx="2981907" cy="307777"/>
          </a:xfrm>
          <a:prstGeom prst="rect">
            <a:avLst/>
          </a:prstGeom>
          <a:ln>
            <a:noFill/>
          </a:ln>
        </p:spPr>
        <p:txBody>
          <a:bodyPr wrap="none">
            <a:spAutoFit/>
          </a:bodyPr>
          <a:lstStyle/>
          <a:p>
            <a:r>
              <a:rPr lang="en-US" sz="1400" b="0" i="0" strike="noStrike" cap="none" spc="0" baseline="0" dirty="0">
                <a:solidFill>
                  <a:srgbClr val="000000"/>
                </a:solidFill>
                <a:effectLst/>
                <a:latin typeface="Times New Roman"/>
                <a:ea typeface="Times New Roman"/>
                <a:cs typeface="Times New Roman"/>
              </a:rPr>
              <a:t>The length of downtime is controllable</a:t>
            </a:r>
          </a:p>
        </p:txBody>
      </p:sp>
      <p:sp>
        <p:nvSpPr>
          <p:cNvPr id="22" name="矩形 21">
            <a:extLst>
              <a:ext uri="{FF2B5EF4-FFF2-40B4-BE49-F238E27FC236}">
                <a16:creationId xmlns:a16="http://schemas.microsoft.com/office/drawing/2014/main" id="{511B7EE5-AB63-426C-A8BF-E765A5D4A497}"/>
              </a:ext>
            </a:extLst>
          </p:cNvPr>
          <p:cNvSpPr/>
          <p:nvPr/>
        </p:nvSpPr>
        <p:spPr>
          <a:xfrm>
            <a:off x="7829415" y="2861070"/>
            <a:ext cx="3802579" cy="307777"/>
          </a:xfrm>
          <a:prstGeom prst="rect">
            <a:avLst/>
          </a:prstGeom>
          <a:ln>
            <a:noFill/>
          </a:ln>
        </p:spPr>
        <p:txBody>
          <a:bodyPr wrap="none">
            <a:spAutoFit/>
          </a:bodyPr>
          <a:lstStyle/>
          <a:p>
            <a:r>
              <a:rPr lang="en-US" sz="1400" b="0" i="0" strike="noStrike" cap="none" spc="0" baseline="0" dirty="0">
                <a:solidFill>
                  <a:srgbClr val="000000"/>
                </a:solidFill>
                <a:effectLst/>
                <a:latin typeface="Times New Roman"/>
                <a:ea typeface="Times New Roman"/>
                <a:cs typeface="Times New Roman"/>
              </a:rPr>
              <a:t>The migration plan is comprehensive and efficient</a:t>
            </a:r>
          </a:p>
        </p:txBody>
      </p:sp>
      <p:sp>
        <p:nvSpPr>
          <p:cNvPr id="23" name="矩形 22">
            <a:extLst>
              <a:ext uri="{FF2B5EF4-FFF2-40B4-BE49-F238E27FC236}">
                <a16:creationId xmlns:a16="http://schemas.microsoft.com/office/drawing/2014/main" id="{B721ACD6-6A1F-4649-A052-4CB2EF2B2030}"/>
              </a:ext>
            </a:extLst>
          </p:cNvPr>
          <p:cNvSpPr/>
          <p:nvPr/>
        </p:nvSpPr>
        <p:spPr>
          <a:xfrm>
            <a:off x="7837380" y="3312745"/>
            <a:ext cx="3930884" cy="307777"/>
          </a:xfrm>
          <a:prstGeom prst="rect">
            <a:avLst/>
          </a:prstGeom>
          <a:ln>
            <a:noFill/>
          </a:ln>
        </p:spPr>
        <p:txBody>
          <a:bodyPr wrap="none">
            <a:spAutoFit/>
          </a:bodyPr>
          <a:lstStyle/>
          <a:p>
            <a:r>
              <a:rPr lang="en-US" sz="1400" b="0" i="0" strike="noStrike" cap="none" spc="0" baseline="0" dirty="0">
                <a:solidFill>
                  <a:srgbClr val="000000"/>
                </a:solidFill>
                <a:effectLst/>
                <a:latin typeface="Times New Roman"/>
                <a:ea typeface="Times New Roman"/>
                <a:cs typeface="Times New Roman"/>
              </a:rPr>
              <a:t>Migration is completed at one time without rollback</a:t>
            </a:r>
          </a:p>
        </p:txBody>
      </p:sp>
      <p:sp>
        <p:nvSpPr>
          <p:cNvPr id="24" name="矩形 23">
            <a:extLst>
              <a:ext uri="{FF2B5EF4-FFF2-40B4-BE49-F238E27FC236}">
                <a16:creationId xmlns:a16="http://schemas.microsoft.com/office/drawing/2014/main" id="{41A7A0E3-8A98-460A-A940-6F505720A5EC}"/>
              </a:ext>
            </a:extLst>
          </p:cNvPr>
          <p:cNvSpPr/>
          <p:nvPr/>
        </p:nvSpPr>
        <p:spPr>
          <a:xfrm>
            <a:off x="7837379" y="4533817"/>
            <a:ext cx="2693366" cy="307777"/>
          </a:xfrm>
          <a:prstGeom prst="rect">
            <a:avLst/>
          </a:prstGeom>
          <a:ln>
            <a:noFill/>
          </a:ln>
        </p:spPr>
        <p:txBody>
          <a:bodyPr wrap="none">
            <a:spAutoFit/>
          </a:bodyPr>
          <a:lstStyle/>
          <a:p>
            <a:r>
              <a:rPr lang="en-US" sz="1400" b="0" i="0" strike="noStrike" cap="none" spc="0" baseline="0" dirty="0">
                <a:solidFill>
                  <a:srgbClr val="000000"/>
                </a:solidFill>
                <a:effectLst/>
                <a:latin typeface="Times New Roman"/>
                <a:ea typeface="Times New Roman"/>
                <a:cs typeface="Times New Roman"/>
              </a:rPr>
              <a:t>Businesses are migrated in batches</a:t>
            </a:r>
          </a:p>
        </p:txBody>
      </p:sp>
      <p:sp>
        <p:nvSpPr>
          <p:cNvPr id="25" name="矩形 24">
            <a:extLst>
              <a:ext uri="{FF2B5EF4-FFF2-40B4-BE49-F238E27FC236}">
                <a16:creationId xmlns:a16="http://schemas.microsoft.com/office/drawing/2014/main" id="{EBD13C1C-8441-4859-AA36-1558DBADD511}"/>
              </a:ext>
            </a:extLst>
          </p:cNvPr>
          <p:cNvSpPr/>
          <p:nvPr/>
        </p:nvSpPr>
        <p:spPr>
          <a:xfrm>
            <a:off x="7837380" y="4916095"/>
            <a:ext cx="3991798" cy="307777"/>
          </a:xfrm>
          <a:prstGeom prst="rect">
            <a:avLst/>
          </a:prstGeom>
          <a:ln>
            <a:noFill/>
          </a:ln>
        </p:spPr>
        <p:txBody>
          <a:bodyPr wrap="none">
            <a:spAutoFit/>
          </a:bodyPr>
          <a:lstStyle/>
          <a:p>
            <a:r>
              <a:rPr lang="en-US" sz="1400" b="0" i="0" strike="noStrike" cap="none" spc="0" baseline="0" dirty="0">
                <a:solidFill>
                  <a:srgbClr val="000000"/>
                </a:solidFill>
                <a:effectLst/>
                <a:latin typeface="Times New Roman"/>
                <a:ea typeface="Times New Roman"/>
                <a:cs typeface="Times New Roman"/>
              </a:rPr>
              <a:t>The migration process can be rolled back at any time</a:t>
            </a:r>
          </a:p>
        </p:txBody>
      </p:sp>
      <p:sp>
        <p:nvSpPr>
          <p:cNvPr id="26" name="矩形 25">
            <a:extLst>
              <a:ext uri="{FF2B5EF4-FFF2-40B4-BE49-F238E27FC236}">
                <a16:creationId xmlns:a16="http://schemas.microsoft.com/office/drawing/2014/main" id="{72C808D6-B6C2-45C4-957B-E73082A957F5}"/>
              </a:ext>
            </a:extLst>
          </p:cNvPr>
          <p:cNvSpPr/>
          <p:nvPr/>
        </p:nvSpPr>
        <p:spPr>
          <a:xfrm>
            <a:off x="7837380" y="5261423"/>
            <a:ext cx="2675669" cy="307777"/>
          </a:xfrm>
          <a:prstGeom prst="rect">
            <a:avLst/>
          </a:prstGeom>
          <a:ln>
            <a:noFill/>
          </a:ln>
        </p:spPr>
        <p:txBody>
          <a:bodyPr wrap="none">
            <a:spAutoFit/>
          </a:bodyPr>
          <a:lstStyle/>
          <a:p>
            <a:r>
              <a:rPr lang="en-US" sz="1400" b="0" i="0" strike="noStrike" cap="none" spc="0" baseline="0">
                <a:solidFill>
                  <a:srgbClr val="000000"/>
                </a:solidFill>
                <a:effectLst/>
                <a:latin typeface="Times New Roman"/>
                <a:ea typeface="Times New Roman"/>
                <a:cs typeface="Times New Roman"/>
              </a:rPr>
              <a:t>Grayscale traffic can be monitored</a:t>
            </a:r>
            <a:endParaRPr lang="zh-CN" altLang="en-US" sz="1400">
              <a:latin typeface="腾讯体 W7" panose="020C08030202040F0204" pitchFamily="34" charset="-122"/>
              <a:ea typeface="腾讯体 W7" panose="020C08030202040F0204" pitchFamily="34" charset="-122"/>
              <a:cs typeface="Microsoft YaHei" charset="-122"/>
            </a:endParaRPr>
          </a:p>
        </p:txBody>
      </p:sp>
      <p:sp>
        <p:nvSpPr>
          <p:cNvPr id="27" name="矩形 26">
            <a:extLst>
              <a:ext uri="{FF2B5EF4-FFF2-40B4-BE49-F238E27FC236}">
                <a16:creationId xmlns:a16="http://schemas.microsoft.com/office/drawing/2014/main" id="{A7FD7ABF-C51A-4BCD-A34D-468D7C3BB7B6}"/>
              </a:ext>
            </a:extLst>
          </p:cNvPr>
          <p:cNvSpPr/>
          <p:nvPr/>
        </p:nvSpPr>
        <p:spPr>
          <a:xfrm>
            <a:off x="7815292" y="5632586"/>
            <a:ext cx="3065263" cy="307777"/>
          </a:xfrm>
          <a:prstGeom prst="rect">
            <a:avLst/>
          </a:prstGeom>
          <a:ln>
            <a:noFill/>
          </a:ln>
        </p:spPr>
        <p:txBody>
          <a:bodyPr wrap="none">
            <a:spAutoFit/>
          </a:bodyPr>
          <a:lstStyle/>
          <a:p>
            <a:r>
              <a:rPr lang="en-US" sz="1400" b="0" i="0" strike="noStrike" cap="none" spc="0" baseline="0">
                <a:solidFill>
                  <a:srgbClr val="000000"/>
                </a:solidFill>
                <a:effectLst/>
                <a:latin typeface="Times New Roman"/>
                <a:ea typeface="Times New Roman"/>
                <a:cs typeface="Times New Roman"/>
              </a:rPr>
              <a:t>The business switch time is controllable</a:t>
            </a:r>
          </a:p>
        </p:txBody>
      </p:sp>
    </p:spTree>
    <p:extLst>
      <p:ext uri="{BB962C8B-B14F-4D97-AF65-F5344CB8AC3E}">
        <p14:creationId xmlns:p14="http://schemas.microsoft.com/office/powerpoint/2010/main" val="11838851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3">
            <a:extLst>
              <a:ext uri="{FF2B5EF4-FFF2-40B4-BE49-F238E27FC236}">
                <a16:creationId xmlns:a16="http://schemas.microsoft.com/office/drawing/2014/main" id="{2CAD65C8-B0A0-490D-8FA6-EDB7A8140F42}"/>
              </a:ext>
            </a:extLst>
          </p:cNvPr>
          <p:cNvSpPr txBox="1">
            <a:spLocks noChangeArrowheads="1"/>
          </p:cNvSpPr>
          <p:nvPr>
            <p:custDataLst>
              <p:tags r:id="rId1"/>
            </p:custDataLst>
          </p:nvPr>
        </p:nvSpPr>
        <p:spPr bwMode="auto">
          <a:xfrm>
            <a:off x="2306638"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sz="6600" b="0" i="0" strike="noStrike" cap="none" spc="0" baseline="0">
                <a:solidFill>
                  <a:srgbClr val="1CADE4"/>
                </a:solidFill>
                <a:effectLst/>
                <a:latin typeface="Times New Roman"/>
                <a:ea typeface="Times New Roman"/>
                <a:cs typeface="Times New Roman"/>
              </a:rPr>
              <a:t> </a:t>
            </a:r>
          </a:p>
        </p:txBody>
      </p:sp>
      <p:sp>
        <p:nvSpPr>
          <p:cNvPr id="23" name="MH_Others_4">
            <a:extLst>
              <a:ext uri="{FF2B5EF4-FFF2-40B4-BE49-F238E27FC236}">
                <a16:creationId xmlns:a16="http://schemas.microsoft.com/office/drawing/2014/main" id="{27DB0902-DBE5-427B-B7AA-BE696FE05187}"/>
              </a:ext>
            </a:extLst>
          </p:cNvPr>
          <p:cNvSpPr txBox="1"/>
          <p:nvPr>
            <p:custDataLst>
              <p:tags r:id="rId2"/>
            </p:custDataLst>
          </p:nvPr>
        </p:nvSpPr>
        <p:spPr>
          <a:xfrm>
            <a:off x="488559" y="3109782"/>
            <a:ext cx="3697807" cy="579699"/>
          </a:xfrm>
          <a:prstGeom prst="rect">
            <a:avLst/>
          </a:prstGeom>
          <a:noFill/>
        </p:spPr>
        <p:txBody>
          <a:bodyPr>
            <a:spAutoFit/>
          </a:bodyPr>
          <a:lstStyle/>
          <a:p>
            <a:pPr algn="ctr">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mj-lt"/>
              <a:ea typeface="腾讯体 W7" panose="020C08030202040F0204" pitchFamily="34" charset="-122"/>
              <a:cs typeface="+mn-ea"/>
              <a:sym typeface="+mn-lt"/>
            </a:endParaRPr>
          </a:p>
        </p:txBody>
      </p:sp>
      <p:sp>
        <p:nvSpPr>
          <p:cNvPr id="29" name="任意多边形: 形状 28">
            <a:extLst>
              <a:ext uri="{FF2B5EF4-FFF2-40B4-BE49-F238E27FC236}">
                <a16:creationId xmlns:a16="http://schemas.microsoft.com/office/drawing/2014/main" id="{703B1077-0751-4116-9730-0AA1F0C0BAF8}"/>
              </a:ext>
            </a:extLst>
          </p:cNvPr>
          <p:cNvSpPr/>
          <p:nvPr/>
        </p:nvSpPr>
        <p:spPr>
          <a:xfrm>
            <a:off x="4583832" y="2265778"/>
            <a:ext cx="396175" cy="1600673"/>
          </a:xfrm>
          <a:custGeom>
            <a:avLst/>
            <a:gdLst>
              <a:gd name="connsiteX0" fmla="*/ 0 w 396175"/>
              <a:gd name="connsiteY0" fmla="*/ 0 h 1600673"/>
              <a:gd name="connsiteX1" fmla="*/ 396175 w 396175"/>
              <a:gd name="connsiteY1" fmla="*/ 0 h 1600673"/>
              <a:gd name="connsiteX2" fmla="*/ 396175 w 396175"/>
              <a:gd name="connsiteY2" fmla="*/ 1600673 h 1600673"/>
              <a:gd name="connsiteX3" fmla="*/ 0 w 396175"/>
              <a:gd name="connsiteY3" fmla="*/ 1600673 h 1600673"/>
              <a:gd name="connsiteX4" fmla="*/ 0 w 396175"/>
              <a:gd name="connsiteY4" fmla="*/ 0 h 16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75" h="1600673">
                <a:moveTo>
                  <a:pt x="0" y="0"/>
                </a:moveTo>
                <a:lnTo>
                  <a:pt x="396175" y="0"/>
                </a:lnTo>
                <a:lnTo>
                  <a:pt x="396175" y="1600673"/>
                </a:lnTo>
                <a:lnTo>
                  <a:pt x="0" y="16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strike="noStrike" cap="none" spc="0" baseline="0">
                <a:solidFill>
                  <a:srgbClr val="FFFFFF"/>
                </a:solidFill>
                <a:effectLst/>
                <a:latin typeface="Times New Roman"/>
                <a:ea typeface="Times New Roman"/>
                <a:cs typeface="Times New Roman"/>
              </a:rPr>
              <a:t>Section 1. Evolution of Cloud Computing</a:t>
            </a:r>
            <a:endParaRPr lang="en-US" sz="2000" b="1" kern="1200">
              <a:solidFill>
                <a:srgbClr val="FFFFFF"/>
              </a:solidFill>
              <a:latin typeface="腾讯体 W7" panose="020C08030202040F0204" pitchFamily="34" charset="-122"/>
              <a:ea typeface="腾讯体 W7" panose="020C08030202040F0204" pitchFamily="34" charset="-122"/>
              <a:cs typeface="+mn-ea"/>
              <a:sym typeface="+mn-lt"/>
            </a:endParaRPr>
          </a:p>
        </p:txBody>
      </p:sp>
      <p:sp>
        <p:nvSpPr>
          <p:cNvPr id="26" name="MH_Entry_1">
            <a:extLst>
              <a:ext uri="{FF2B5EF4-FFF2-40B4-BE49-F238E27FC236}">
                <a16:creationId xmlns:a16="http://schemas.microsoft.com/office/drawing/2014/main" id="{299E2050-7BA2-47CF-A086-8F505DE63053}"/>
              </a:ext>
            </a:extLst>
          </p:cNvPr>
          <p:cNvSpPr/>
          <p:nvPr>
            <p:custDataLst>
              <p:tags r:id="rId3"/>
            </p:custDataLst>
          </p:nvPr>
        </p:nvSpPr>
        <p:spPr>
          <a:xfrm>
            <a:off x="4649351" y="1552575"/>
            <a:ext cx="5620369"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fontScale="97500"/>
          </a:bodyPr>
          <a:lstStyle/>
          <a:p>
            <a:pPr>
              <a:defRPr/>
            </a:pPr>
            <a:r>
              <a:rPr lang="en-US" sz="2400" b="1" i="0" strike="noStrike" cap="none" spc="0" baseline="0" dirty="0">
                <a:solidFill>
                  <a:srgbClr val="1CADE4"/>
                </a:solidFill>
                <a:effectLst/>
                <a:latin typeface="Times New Roman"/>
                <a:ea typeface="Times New Roman"/>
                <a:cs typeface="Times New Roman"/>
              </a:rPr>
              <a:t>Section 1. Assessment of Cloud Migration</a:t>
            </a:r>
          </a:p>
        </p:txBody>
      </p:sp>
      <p:sp>
        <p:nvSpPr>
          <p:cNvPr id="27" name="MH_Others_1">
            <a:extLst>
              <a:ext uri="{FF2B5EF4-FFF2-40B4-BE49-F238E27FC236}">
                <a16:creationId xmlns:a16="http://schemas.microsoft.com/office/drawing/2014/main" id="{15FC8F70-3474-4986-8C0B-C8802BC0D679}"/>
              </a:ext>
            </a:extLst>
          </p:cNvPr>
          <p:cNvSpPr/>
          <p:nvPr>
            <p:custDataLst>
              <p:tags r:id="rId4"/>
            </p:custDataLst>
          </p:nvPr>
        </p:nvSpPr>
        <p:spPr>
          <a:xfrm>
            <a:off x="4584264" y="1552575"/>
            <a:ext cx="68263"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aphicFrame>
        <p:nvGraphicFramePr>
          <p:cNvPr id="15" name="Diagram 4">
            <a:extLst>
              <a:ext uri="{FF2B5EF4-FFF2-40B4-BE49-F238E27FC236}">
                <a16:creationId xmlns:a16="http://schemas.microsoft.com/office/drawing/2014/main" id="{27E1538B-5F5D-423E-B8D7-ADA9DF733E20}"/>
              </a:ext>
            </a:extLst>
          </p:cNvPr>
          <p:cNvGraphicFramePr/>
          <p:nvPr>
            <p:extLst>
              <p:ext uri="{D42A27DB-BD31-4B8C-83A1-F6EECF244321}">
                <p14:modId xmlns:p14="http://schemas.microsoft.com/office/powerpoint/2010/main" val="3016570589"/>
              </p:ext>
            </p:extLst>
          </p:nvPr>
        </p:nvGraphicFramePr>
        <p:xfrm>
          <a:off x="4584260" y="2288854"/>
          <a:ext cx="6689828" cy="23783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3110571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3FDE4E-9ACD-4C35-B165-66A4C5552811}"/>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4.2 Full Migration (Big Bang)</a:t>
            </a:r>
          </a:p>
        </p:txBody>
      </p:sp>
      <p:sp>
        <p:nvSpPr>
          <p:cNvPr id="4" name="矩形 3">
            <a:extLst>
              <a:ext uri="{FF2B5EF4-FFF2-40B4-BE49-F238E27FC236}">
                <a16:creationId xmlns:a16="http://schemas.microsoft.com/office/drawing/2014/main" id="{76348E1C-9530-4E2A-84D1-DEF27E3127B9}"/>
              </a:ext>
            </a:extLst>
          </p:cNvPr>
          <p:cNvSpPr/>
          <p:nvPr/>
        </p:nvSpPr>
        <p:spPr bwMode="auto">
          <a:xfrm>
            <a:off x="5551914" y="1412776"/>
            <a:ext cx="2391885" cy="2979361"/>
          </a:xfrm>
          <a:prstGeom prst="rect">
            <a:avLst/>
          </a:prstGeom>
          <a:solidFill>
            <a:srgbClr val="09C6D8">
              <a:alpha val="43137"/>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u="none" strike="noStrike" cap="none" normalizeH="0" baseline="0">
              <a:ln>
                <a:noFill/>
              </a:ln>
              <a:effectLst/>
              <a:latin typeface="腾讯体 W7" panose="020C08030202040F0204" pitchFamily="34" charset="-122"/>
              <a:ea typeface="腾讯体 W7" panose="020C08030202040F0204" pitchFamily="34" charset="-122"/>
              <a:cs typeface="Hiragino Sans GB W3" charset="-122"/>
            </a:endParaRPr>
          </a:p>
        </p:txBody>
      </p:sp>
      <p:sp>
        <p:nvSpPr>
          <p:cNvPr id="5" name="矩形 4">
            <a:extLst>
              <a:ext uri="{FF2B5EF4-FFF2-40B4-BE49-F238E27FC236}">
                <a16:creationId xmlns:a16="http://schemas.microsoft.com/office/drawing/2014/main" id="{E64A07C9-5901-4AFB-A586-4CC9618309BD}"/>
              </a:ext>
            </a:extLst>
          </p:cNvPr>
          <p:cNvSpPr/>
          <p:nvPr/>
        </p:nvSpPr>
        <p:spPr bwMode="auto">
          <a:xfrm>
            <a:off x="6066482" y="2323571"/>
            <a:ext cx="1334124" cy="344135"/>
          </a:xfrm>
          <a:prstGeom prst="rect">
            <a:avLst/>
          </a:prstGeom>
          <a:solidFill>
            <a:srgbClr val="F2F2F2">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600" b="0" i="0" strike="noStrike" cap="none" spc="0" baseline="0">
                <a:solidFill>
                  <a:srgbClr val="000000"/>
                </a:solidFill>
                <a:effectLst/>
                <a:latin typeface="Times New Roman"/>
                <a:ea typeface="Times New Roman"/>
                <a:cs typeface="Times New Roman"/>
              </a:rPr>
              <a:t>Service layer</a:t>
            </a:r>
            <a:endParaRPr kumimoji="0" lang="zh-CN" altLang="en-US" sz="1600" u="none" strike="noStrike" cap="none" normalizeH="0" baseline="0">
              <a:ln>
                <a:noFill/>
              </a:ln>
              <a:effectLst/>
              <a:latin typeface="腾讯体 W7" panose="020C08030202040F0204" pitchFamily="34" charset="-122"/>
              <a:ea typeface="腾讯体 W7" panose="020C08030202040F0204" pitchFamily="34" charset="-122"/>
              <a:cs typeface="Microsoft YaHei" charset="-122"/>
            </a:endParaRPr>
          </a:p>
        </p:txBody>
      </p:sp>
      <p:sp>
        <p:nvSpPr>
          <p:cNvPr id="6" name="矩形 5">
            <a:extLst>
              <a:ext uri="{FF2B5EF4-FFF2-40B4-BE49-F238E27FC236}">
                <a16:creationId xmlns:a16="http://schemas.microsoft.com/office/drawing/2014/main" id="{6F50D25D-A835-42A2-A3C1-5F6C9A998FE5}"/>
              </a:ext>
            </a:extLst>
          </p:cNvPr>
          <p:cNvSpPr/>
          <p:nvPr/>
        </p:nvSpPr>
        <p:spPr bwMode="auto">
          <a:xfrm>
            <a:off x="5669243" y="2938785"/>
            <a:ext cx="2128603" cy="1304144"/>
          </a:xfrm>
          <a:prstGeom prst="rect">
            <a:avLst/>
          </a:prstGeom>
          <a:solidFill>
            <a:srgbClr val="F2F2F2">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u="none" strike="noStrike" cap="none" normalizeH="0" baseline="0">
              <a:ln>
                <a:noFill/>
              </a:ln>
              <a:effectLst/>
              <a:latin typeface="腾讯体 W7" panose="020C08030202040F0204" pitchFamily="34" charset="-122"/>
              <a:ea typeface="腾讯体 W7" panose="020C08030202040F0204" pitchFamily="34" charset="-122"/>
              <a:cs typeface="Hiragino Sans GB W3" charset="-122"/>
            </a:endParaRPr>
          </a:p>
        </p:txBody>
      </p:sp>
      <p:pic>
        <p:nvPicPr>
          <p:cNvPr id="7" name="图片 6">
            <a:extLst>
              <a:ext uri="{FF2B5EF4-FFF2-40B4-BE49-F238E27FC236}">
                <a16:creationId xmlns:a16="http://schemas.microsoft.com/office/drawing/2014/main" id="{51633E7A-5658-4D9F-A933-DF2FADF2B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121" y="3496197"/>
            <a:ext cx="547557" cy="547557"/>
          </a:xfrm>
          <a:prstGeom prst="rect">
            <a:avLst/>
          </a:prstGeom>
        </p:spPr>
      </p:pic>
      <p:pic>
        <p:nvPicPr>
          <p:cNvPr id="8" name="图片 7">
            <a:extLst>
              <a:ext uri="{FF2B5EF4-FFF2-40B4-BE49-F238E27FC236}">
                <a16:creationId xmlns:a16="http://schemas.microsoft.com/office/drawing/2014/main" id="{68EC3317-EFC8-44E6-B8AC-D0E5397F4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295" y="3496197"/>
            <a:ext cx="547557" cy="547557"/>
          </a:xfrm>
          <a:prstGeom prst="rect">
            <a:avLst/>
          </a:prstGeom>
        </p:spPr>
      </p:pic>
      <p:cxnSp>
        <p:nvCxnSpPr>
          <p:cNvPr id="9" name="曲线连接符 6">
            <a:extLst>
              <a:ext uri="{FF2B5EF4-FFF2-40B4-BE49-F238E27FC236}">
                <a16:creationId xmlns:a16="http://schemas.microsoft.com/office/drawing/2014/main" id="{881D4AF0-65D5-4F91-8359-46F07A2B9C1A}"/>
              </a:ext>
            </a:extLst>
          </p:cNvPr>
          <p:cNvCxnSpPr/>
          <p:nvPr/>
        </p:nvCxnSpPr>
        <p:spPr>
          <a:xfrm rot="5400000">
            <a:off x="6044423" y="2817187"/>
            <a:ext cx="821038" cy="522081"/>
          </a:xfrm>
          <a:prstGeom prst="curvedConnector3">
            <a:avLst/>
          </a:prstGeom>
          <a:ln w="25400">
            <a:tailEnd type="triangle"/>
          </a:ln>
        </p:spPr>
        <p:style>
          <a:lnRef idx="1">
            <a:schemeClr val="dk1"/>
          </a:lnRef>
          <a:fillRef idx="0">
            <a:schemeClr val="dk1"/>
          </a:fillRef>
          <a:effectRef idx="0">
            <a:schemeClr val="dk1"/>
          </a:effectRef>
          <a:fontRef idx="minor">
            <a:schemeClr val="tx1"/>
          </a:fontRef>
        </p:style>
      </p:cxnSp>
      <p:cxnSp>
        <p:nvCxnSpPr>
          <p:cNvPr id="10" name="曲线连接符 141">
            <a:extLst>
              <a:ext uri="{FF2B5EF4-FFF2-40B4-BE49-F238E27FC236}">
                <a16:creationId xmlns:a16="http://schemas.microsoft.com/office/drawing/2014/main" id="{78CF3913-2CA0-4AC0-B42C-D3E8028DA49F}"/>
              </a:ext>
            </a:extLst>
          </p:cNvPr>
          <p:cNvCxnSpPr>
            <a:endCxn id="8" idx="0"/>
          </p:cNvCxnSpPr>
          <p:nvPr/>
        </p:nvCxnSpPr>
        <p:spPr>
          <a:xfrm rot="16200000" flipH="1">
            <a:off x="6556283" y="2827406"/>
            <a:ext cx="828490" cy="509091"/>
          </a:xfrm>
          <a:prstGeom prst="curvedConnector3">
            <a:avLst/>
          </a:prstGeom>
          <a:ln w="25400">
            <a:tailEnd type="triangle"/>
          </a:ln>
        </p:spPr>
        <p:style>
          <a:lnRef idx="1">
            <a:schemeClr val="dk1"/>
          </a:lnRef>
          <a:fillRef idx="0">
            <a:schemeClr val="dk1"/>
          </a:fillRef>
          <a:effectRef idx="0">
            <a:schemeClr val="dk1"/>
          </a:effectRef>
          <a:fontRef idx="minor">
            <a:schemeClr val="tx1"/>
          </a:fontRef>
        </p:style>
      </p:cxnSp>
      <p:sp>
        <p:nvSpPr>
          <p:cNvPr id="11" name="矩形 10">
            <a:extLst>
              <a:ext uri="{FF2B5EF4-FFF2-40B4-BE49-F238E27FC236}">
                <a16:creationId xmlns:a16="http://schemas.microsoft.com/office/drawing/2014/main" id="{FB08A20C-2191-47C1-863F-4E0C69D29FD3}"/>
              </a:ext>
            </a:extLst>
          </p:cNvPr>
          <p:cNvSpPr/>
          <p:nvPr/>
        </p:nvSpPr>
        <p:spPr>
          <a:xfrm>
            <a:off x="5941289" y="3645003"/>
            <a:ext cx="522473" cy="366126"/>
          </a:xfrm>
          <a:prstGeom prst="rect">
            <a:avLst/>
          </a:prstGeom>
        </p:spPr>
        <p:txBody>
          <a:bodyPr wrap="square">
            <a:spAutoFit/>
          </a:bodyPr>
          <a:lstStyle/>
          <a:p>
            <a:pPr algn="ctr" eaLnBrk="0" fontAlgn="base" hangingPunct="0">
              <a:spcBef>
                <a:spcPct val="0"/>
              </a:spcBef>
              <a:spcAft>
                <a:spcPct val="0"/>
              </a:spcAft>
            </a:pPr>
            <a:r>
              <a:rPr lang="en-US" sz="1800" b="0" i="0" strike="noStrike" cap="none" spc="0" baseline="0">
                <a:solidFill>
                  <a:srgbClr val="000000"/>
                </a:solidFill>
                <a:effectLst/>
                <a:latin typeface="Times New Roman"/>
                <a:ea typeface="Times New Roman"/>
                <a:cs typeface="Times New Roman"/>
              </a:rPr>
              <a:t>M</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12" name="矩形 11">
            <a:extLst>
              <a:ext uri="{FF2B5EF4-FFF2-40B4-BE49-F238E27FC236}">
                <a16:creationId xmlns:a16="http://schemas.microsoft.com/office/drawing/2014/main" id="{E8D03454-E7C2-42D0-8031-13CB5A02114E}"/>
              </a:ext>
            </a:extLst>
          </p:cNvPr>
          <p:cNvSpPr/>
          <p:nvPr/>
        </p:nvSpPr>
        <p:spPr>
          <a:xfrm>
            <a:off x="6970200" y="3656037"/>
            <a:ext cx="522473" cy="366126"/>
          </a:xfrm>
          <a:prstGeom prst="rect">
            <a:avLst/>
          </a:prstGeom>
        </p:spPr>
        <p:txBody>
          <a:bodyPr wrap="square">
            <a:spAutoFit/>
          </a:bodyPr>
          <a:lstStyle/>
          <a:p>
            <a:pPr algn="ctr" eaLnBrk="0" fontAlgn="base" hangingPunct="0">
              <a:spcBef>
                <a:spcPct val="0"/>
              </a:spcBef>
              <a:spcAft>
                <a:spcPct val="0"/>
              </a:spcAft>
            </a:pPr>
            <a:r>
              <a:rPr lang="en-US" sz="1800" b="0" i="0" strike="noStrike" cap="none" spc="0" baseline="0">
                <a:solidFill>
                  <a:srgbClr val="000000"/>
                </a:solidFill>
                <a:effectLst/>
                <a:latin typeface="Times New Roman"/>
                <a:ea typeface="Times New Roman"/>
                <a:cs typeface="Times New Roman"/>
              </a:rPr>
              <a:t>S</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13" name="矩形 12">
            <a:extLst>
              <a:ext uri="{FF2B5EF4-FFF2-40B4-BE49-F238E27FC236}">
                <a16:creationId xmlns:a16="http://schemas.microsoft.com/office/drawing/2014/main" id="{9F122176-A784-4A75-97B9-8988DC6A9382}"/>
              </a:ext>
            </a:extLst>
          </p:cNvPr>
          <p:cNvSpPr/>
          <p:nvPr/>
        </p:nvSpPr>
        <p:spPr bwMode="auto">
          <a:xfrm>
            <a:off x="8961914" y="1412776"/>
            <a:ext cx="2391885" cy="2979361"/>
          </a:xfrm>
          <a:prstGeom prst="rect">
            <a:avLst/>
          </a:prstGeom>
          <a:solidFill>
            <a:srgbClr val="09C6D8">
              <a:alpha val="43137"/>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600" u="none" strike="noStrike" cap="none" normalizeH="0" baseline="0">
              <a:ln>
                <a:noFill/>
              </a:ln>
              <a:effectLst/>
              <a:latin typeface="腾讯体 W7" panose="020C08030202040F0204" pitchFamily="34" charset="-122"/>
              <a:ea typeface="腾讯体 W7" panose="020C08030202040F0204" pitchFamily="34" charset="-122"/>
              <a:cs typeface="Hiragino Sans GB W3" charset="-122"/>
            </a:endParaRPr>
          </a:p>
        </p:txBody>
      </p:sp>
      <p:sp>
        <p:nvSpPr>
          <p:cNvPr id="14" name="矩形 13">
            <a:extLst>
              <a:ext uri="{FF2B5EF4-FFF2-40B4-BE49-F238E27FC236}">
                <a16:creationId xmlns:a16="http://schemas.microsoft.com/office/drawing/2014/main" id="{F893F9B6-BBF7-48E8-975B-E793D8134934}"/>
              </a:ext>
            </a:extLst>
          </p:cNvPr>
          <p:cNvSpPr/>
          <p:nvPr/>
        </p:nvSpPr>
        <p:spPr bwMode="auto">
          <a:xfrm>
            <a:off x="9476482" y="2323571"/>
            <a:ext cx="1334124" cy="344135"/>
          </a:xfrm>
          <a:prstGeom prst="rect">
            <a:avLst/>
          </a:prstGeom>
          <a:solidFill>
            <a:srgbClr val="F2F2F2">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600" b="0" i="0" strike="noStrike" cap="none" spc="0" baseline="0">
                <a:solidFill>
                  <a:srgbClr val="000000"/>
                </a:solidFill>
                <a:effectLst/>
                <a:latin typeface="Times New Roman"/>
                <a:ea typeface="Times New Roman"/>
                <a:cs typeface="Times New Roman"/>
              </a:rPr>
              <a:t>Service layer</a:t>
            </a:r>
            <a:endParaRPr kumimoji="0" lang="zh-CN" altLang="en-US" sz="1600" u="none" strike="noStrike" cap="none" normalizeH="0" baseline="0">
              <a:ln>
                <a:noFill/>
              </a:ln>
              <a:effectLst/>
              <a:latin typeface="腾讯体 W7" panose="020C08030202040F0204" pitchFamily="34" charset="-122"/>
              <a:ea typeface="腾讯体 W7" panose="020C08030202040F0204" pitchFamily="34" charset="-122"/>
              <a:cs typeface="Microsoft YaHei" charset="-122"/>
            </a:endParaRPr>
          </a:p>
        </p:txBody>
      </p:sp>
      <p:sp>
        <p:nvSpPr>
          <p:cNvPr id="15" name="矩形 14">
            <a:extLst>
              <a:ext uri="{FF2B5EF4-FFF2-40B4-BE49-F238E27FC236}">
                <a16:creationId xmlns:a16="http://schemas.microsoft.com/office/drawing/2014/main" id="{A482CB5D-E1F2-49BE-B37E-A9969604A131}"/>
              </a:ext>
            </a:extLst>
          </p:cNvPr>
          <p:cNvSpPr/>
          <p:nvPr/>
        </p:nvSpPr>
        <p:spPr bwMode="auto">
          <a:xfrm>
            <a:off x="9079243" y="2938785"/>
            <a:ext cx="2128603" cy="1304144"/>
          </a:xfrm>
          <a:prstGeom prst="rect">
            <a:avLst/>
          </a:prstGeom>
          <a:solidFill>
            <a:srgbClr val="F2F2F2">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u="none" strike="noStrike" cap="none" normalizeH="0" baseline="0">
              <a:ln>
                <a:noFill/>
              </a:ln>
              <a:effectLst/>
              <a:latin typeface="腾讯体 W7" panose="020C08030202040F0204" pitchFamily="34" charset="-122"/>
              <a:ea typeface="腾讯体 W7" panose="020C08030202040F0204" pitchFamily="34" charset="-122"/>
              <a:cs typeface="Hiragino Sans GB W3" charset="-122"/>
            </a:endParaRPr>
          </a:p>
        </p:txBody>
      </p:sp>
      <p:pic>
        <p:nvPicPr>
          <p:cNvPr id="16" name="图片 15">
            <a:extLst>
              <a:ext uri="{FF2B5EF4-FFF2-40B4-BE49-F238E27FC236}">
                <a16:creationId xmlns:a16="http://schemas.microsoft.com/office/drawing/2014/main" id="{52D87AB8-4D69-4B29-8A39-02F470F95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0121" y="3496197"/>
            <a:ext cx="547557" cy="547557"/>
          </a:xfrm>
          <a:prstGeom prst="rect">
            <a:avLst/>
          </a:prstGeom>
        </p:spPr>
      </p:pic>
      <p:pic>
        <p:nvPicPr>
          <p:cNvPr id="17" name="图片 16">
            <a:extLst>
              <a:ext uri="{FF2B5EF4-FFF2-40B4-BE49-F238E27FC236}">
                <a16:creationId xmlns:a16="http://schemas.microsoft.com/office/drawing/2014/main" id="{D4EFADEC-4828-40B7-96D0-436D83081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295" y="3496197"/>
            <a:ext cx="547557" cy="547557"/>
          </a:xfrm>
          <a:prstGeom prst="rect">
            <a:avLst/>
          </a:prstGeom>
        </p:spPr>
      </p:pic>
      <p:cxnSp>
        <p:nvCxnSpPr>
          <p:cNvPr id="18" name="曲线连接符 149">
            <a:extLst>
              <a:ext uri="{FF2B5EF4-FFF2-40B4-BE49-F238E27FC236}">
                <a16:creationId xmlns:a16="http://schemas.microsoft.com/office/drawing/2014/main" id="{C33AA8BD-D9C7-41B7-8125-D60DC575E8A5}"/>
              </a:ext>
            </a:extLst>
          </p:cNvPr>
          <p:cNvCxnSpPr/>
          <p:nvPr/>
        </p:nvCxnSpPr>
        <p:spPr>
          <a:xfrm rot="5400000">
            <a:off x="9454423" y="2817187"/>
            <a:ext cx="821038" cy="522081"/>
          </a:xfrm>
          <a:prstGeom prst="curvedConnector3">
            <a:avLst/>
          </a:prstGeom>
          <a:ln w="25400">
            <a:tailEnd type="triangle"/>
          </a:ln>
        </p:spPr>
        <p:style>
          <a:lnRef idx="1">
            <a:schemeClr val="dk1"/>
          </a:lnRef>
          <a:fillRef idx="0">
            <a:schemeClr val="dk1"/>
          </a:fillRef>
          <a:effectRef idx="0">
            <a:schemeClr val="dk1"/>
          </a:effectRef>
          <a:fontRef idx="minor">
            <a:schemeClr val="tx1"/>
          </a:fontRef>
        </p:style>
      </p:cxnSp>
      <p:cxnSp>
        <p:nvCxnSpPr>
          <p:cNvPr id="19" name="曲线连接符 150">
            <a:extLst>
              <a:ext uri="{FF2B5EF4-FFF2-40B4-BE49-F238E27FC236}">
                <a16:creationId xmlns:a16="http://schemas.microsoft.com/office/drawing/2014/main" id="{CE7208FF-7D30-412C-A096-ED47076626F6}"/>
              </a:ext>
            </a:extLst>
          </p:cNvPr>
          <p:cNvCxnSpPr/>
          <p:nvPr/>
        </p:nvCxnSpPr>
        <p:spPr>
          <a:xfrm rot="16200000" flipH="1">
            <a:off x="9966283" y="2827406"/>
            <a:ext cx="828490" cy="509091"/>
          </a:xfrm>
          <a:prstGeom prst="curvedConnector3">
            <a:avLst/>
          </a:prstGeom>
          <a:ln w="25400">
            <a:tailEnd type="triangle"/>
          </a:ln>
        </p:spPr>
        <p:style>
          <a:lnRef idx="1">
            <a:schemeClr val="dk1"/>
          </a:lnRef>
          <a:fillRef idx="0">
            <a:schemeClr val="dk1"/>
          </a:fillRef>
          <a:effectRef idx="0">
            <a:schemeClr val="dk1"/>
          </a:effectRef>
          <a:fontRef idx="minor">
            <a:schemeClr val="tx1"/>
          </a:fontRef>
        </p:style>
      </p:cxnSp>
      <p:sp>
        <p:nvSpPr>
          <p:cNvPr id="20" name="矩形 19">
            <a:extLst>
              <a:ext uri="{FF2B5EF4-FFF2-40B4-BE49-F238E27FC236}">
                <a16:creationId xmlns:a16="http://schemas.microsoft.com/office/drawing/2014/main" id="{E1614C20-6E8F-4B8D-BEE5-3C62A78C1D12}"/>
              </a:ext>
            </a:extLst>
          </p:cNvPr>
          <p:cNvSpPr/>
          <p:nvPr/>
        </p:nvSpPr>
        <p:spPr>
          <a:xfrm>
            <a:off x="9351289" y="3645003"/>
            <a:ext cx="522473" cy="366126"/>
          </a:xfrm>
          <a:prstGeom prst="rect">
            <a:avLst/>
          </a:prstGeom>
        </p:spPr>
        <p:txBody>
          <a:bodyPr wrap="square">
            <a:spAutoFit/>
          </a:bodyPr>
          <a:lstStyle/>
          <a:p>
            <a:pPr algn="ctr" eaLnBrk="0" fontAlgn="base" hangingPunct="0">
              <a:spcBef>
                <a:spcPct val="0"/>
              </a:spcBef>
              <a:spcAft>
                <a:spcPct val="0"/>
              </a:spcAft>
            </a:pPr>
            <a:r>
              <a:rPr lang="en-US" sz="1800" b="0" i="0" strike="noStrike" cap="none" spc="0" baseline="0">
                <a:solidFill>
                  <a:srgbClr val="000000"/>
                </a:solidFill>
                <a:effectLst/>
                <a:latin typeface="Times New Roman"/>
                <a:ea typeface="Times New Roman"/>
                <a:cs typeface="Times New Roman"/>
              </a:rPr>
              <a:t>M</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21" name="矩形 20">
            <a:extLst>
              <a:ext uri="{FF2B5EF4-FFF2-40B4-BE49-F238E27FC236}">
                <a16:creationId xmlns:a16="http://schemas.microsoft.com/office/drawing/2014/main" id="{DC209D77-F6DC-4EFE-9C4F-21280479D51B}"/>
              </a:ext>
            </a:extLst>
          </p:cNvPr>
          <p:cNvSpPr/>
          <p:nvPr/>
        </p:nvSpPr>
        <p:spPr>
          <a:xfrm>
            <a:off x="10380200" y="3647411"/>
            <a:ext cx="522473" cy="366126"/>
          </a:xfrm>
          <a:prstGeom prst="rect">
            <a:avLst/>
          </a:prstGeom>
        </p:spPr>
        <p:txBody>
          <a:bodyPr wrap="square">
            <a:spAutoFit/>
          </a:bodyPr>
          <a:lstStyle/>
          <a:p>
            <a:pPr algn="ctr" eaLnBrk="0" fontAlgn="base" hangingPunct="0">
              <a:spcBef>
                <a:spcPct val="0"/>
              </a:spcBef>
              <a:spcAft>
                <a:spcPct val="0"/>
              </a:spcAft>
            </a:pPr>
            <a:r>
              <a:rPr lang="en-US" sz="1800" b="0" i="0" strike="noStrike" cap="none" spc="0" baseline="0">
                <a:solidFill>
                  <a:srgbClr val="000000"/>
                </a:solidFill>
                <a:effectLst/>
                <a:latin typeface="Times New Roman"/>
                <a:ea typeface="Times New Roman"/>
                <a:cs typeface="Times New Roman"/>
              </a:rPr>
              <a:t>S</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22" name="矩形 21">
            <a:extLst>
              <a:ext uri="{FF2B5EF4-FFF2-40B4-BE49-F238E27FC236}">
                <a16:creationId xmlns:a16="http://schemas.microsoft.com/office/drawing/2014/main" id="{B6955045-C1B8-4DA2-9E9B-F1339E7B8EE7}"/>
              </a:ext>
            </a:extLst>
          </p:cNvPr>
          <p:cNvSpPr/>
          <p:nvPr/>
        </p:nvSpPr>
        <p:spPr>
          <a:xfrm>
            <a:off x="6160356" y="2756552"/>
            <a:ext cx="522473" cy="366126"/>
          </a:xfrm>
          <a:prstGeom prst="rect">
            <a:avLst/>
          </a:prstGeom>
        </p:spPr>
        <p:txBody>
          <a:bodyPr wrap="square">
            <a:spAutoFit/>
          </a:bodyPr>
          <a:lstStyle/>
          <a:p>
            <a:pPr algn="ctr" eaLnBrk="0" fontAlgn="base" hangingPunct="0">
              <a:spcBef>
                <a:spcPct val="0"/>
              </a:spcBef>
              <a:spcAft>
                <a:spcPct val="0"/>
              </a:spcAft>
            </a:pPr>
            <a:r>
              <a:rPr lang="en-US" sz="1800" b="0" i="0" strike="noStrike" cap="none" spc="0" baseline="0">
                <a:solidFill>
                  <a:srgbClr val="000000"/>
                </a:solidFill>
                <a:effectLst/>
                <a:latin typeface="Times New Roman"/>
                <a:ea typeface="Times New Roman"/>
                <a:cs typeface="Times New Roman"/>
              </a:rPr>
              <a:t>W</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23" name="矩形 22">
            <a:extLst>
              <a:ext uri="{FF2B5EF4-FFF2-40B4-BE49-F238E27FC236}">
                <a16:creationId xmlns:a16="http://schemas.microsoft.com/office/drawing/2014/main" id="{906E5137-6DAD-496E-BF0D-967220BB5F8D}"/>
              </a:ext>
            </a:extLst>
          </p:cNvPr>
          <p:cNvSpPr/>
          <p:nvPr/>
        </p:nvSpPr>
        <p:spPr>
          <a:xfrm>
            <a:off x="6747496" y="2744606"/>
            <a:ext cx="522473" cy="366126"/>
          </a:xfrm>
          <a:prstGeom prst="rect">
            <a:avLst/>
          </a:prstGeom>
        </p:spPr>
        <p:txBody>
          <a:bodyPr wrap="square">
            <a:spAutoFit/>
          </a:bodyPr>
          <a:lstStyle/>
          <a:p>
            <a:pPr algn="ctr" eaLnBrk="0" fontAlgn="base" hangingPunct="0">
              <a:spcBef>
                <a:spcPct val="0"/>
              </a:spcBef>
              <a:spcAft>
                <a:spcPct val="0"/>
              </a:spcAft>
            </a:pPr>
            <a:r>
              <a:rPr lang="en-US" sz="1800" b="0" i="0" strike="noStrike" cap="none" spc="0" baseline="0">
                <a:solidFill>
                  <a:srgbClr val="000000"/>
                </a:solidFill>
                <a:effectLst/>
                <a:latin typeface="Times New Roman"/>
                <a:ea typeface="Times New Roman"/>
                <a:cs typeface="Times New Roman"/>
              </a:rPr>
              <a:t>R</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24" name="矩形 23">
            <a:extLst>
              <a:ext uri="{FF2B5EF4-FFF2-40B4-BE49-F238E27FC236}">
                <a16:creationId xmlns:a16="http://schemas.microsoft.com/office/drawing/2014/main" id="{473056F4-4639-4FB3-8931-682495197B6C}"/>
              </a:ext>
            </a:extLst>
          </p:cNvPr>
          <p:cNvSpPr/>
          <p:nvPr/>
        </p:nvSpPr>
        <p:spPr>
          <a:xfrm>
            <a:off x="9554371" y="2754647"/>
            <a:ext cx="522473" cy="366126"/>
          </a:xfrm>
          <a:prstGeom prst="rect">
            <a:avLst/>
          </a:prstGeom>
        </p:spPr>
        <p:txBody>
          <a:bodyPr wrap="square">
            <a:spAutoFit/>
          </a:bodyPr>
          <a:lstStyle/>
          <a:p>
            <a:pPr algn="ctr" eaLnBrk="0" fontAlgn="base" hangingPunct="0">
              <a:spcBef>
                <a:spcPct val="0"/>
              </a:spcBef>
              <a:spcAft>
                <a:spcPct val="0"/>
              </a:spcAft>
            </a:pPr>
            <a:r>
              <a:rPr lang="en-US" sz="1800" b="0" i="0" strike="noStrike" cap="none" spc="0" baseline="0">
                <a:solidFill>
                  <a:srgbClr val="000000"/>
                </a:solidFill>
                <a:effectLst/>
                <a:latin typeface="Times New Roman"/>
                <a:ea typeface="Times New Roman"/>
                <a:cs typeface="Times New Roman"/>
              </a:rPr>
              <a:t>W</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25" name="矩形 24">
            <a:extLst>
              <a:ext uri="{FF2B5EF4-FFF2-40B4-BE49-F238E27FC236}">
                <a16:creationId xmlns:a16="http://schemas.microsoft.com/office/drawing/2014/main" id="{53238D13-8B71-4453-9430-E8B68D98E28A}"/>
              </a:ext>
            </a:extLst>
          </p:cNvPr>
          <p:cNvSpPr/>
          <p:nvPr/>
        </p:nvSpPr>
        <p:spPr>
          <a:xfrm>
            <a:off x="10208257" y="2757691"/>
            <a:ext cx="522473" cy="366126"/>
          </a:xfrm>
          <a:prstGeom prst="rect">
            <a:avLst/>
          </a:prstGeom>
        </p:spPr>
        <p:txBody>
          <a:bodyPr wrap="square">
            <a:spAutoFit/>
          </a:bodyPr>
          <a:lstStyle/>
          <a:p>
            <a:pPr algn="ctr" eaLnBrk="0" fontAlgn="base" hangingPunct="0">
              <a:spcBef>
                <a:spcPct val="0"/>
              </a:spcBef>
              <a:spcAft>
                <a:spcPct val="0"/>
              </a:spcAft>
            </a:pPr>
            <a:r>
              <a:rPr lang="en-US" sz="1800" b="0" i="0" strike="noStrike" cap="none" spc="0" baseline="0">
                <a:solidFill>
                  <a:srgbClr val="000000"/>
                </a:solidFill>
                <a:effectLst/>
                <a:latin typeface="Times New Roman"/>
                <a:ea typeface="Times New Roman"/>
                <a:cs typeface="Times New Roman"/>
              </a:rPr>
              <a:t>R</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26" name="右箭头 17">
            <a:extLst>
              <a:ext uri="{FF2B5EF4-FFF2-40B4-BE49-F238E27FC236}">
                <a16:creationId xmlns:a16="http://schemas.microsoft.com/office/drawing/2014/main" id="{F73868F1-E3B0-43A7-8A73-99A433AA30B7}"/>
              </a:ext>
            </a:extLst>
          </p:cNvPr>
          <p:cNvSpPr/>
          <p:nvPr/>
        </p:nvSpPr>
        <p:spPr bwMode="auto">
          <a:xfrm>
            <a:off x="7567546" y="3582597"/>
            <a:ext cx="1758397" cy="374755"/>
          </a:xfrm>
          <a:prstGeom prst="rightArrow">
            <a:avLst/>
          </a:prstGeom>
          <a:solidFill>
            <a:srgbClr val="FA9A47">
              <a:alpha val="7607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u="none" strike="noStrike" cap="none" normalizeH="0" baseline="0">
              <a:ln>
                <a:noFill/>
              </a:ln>
              <a:effectLst/>
              <a:latin typeface="腾讯体 W7" panose="020C08030202040F0204" pitchFamily="34" charset="-122"/>
              <a:ea typeface="腾讯体 W7" panose="020C08030202040F0204" pitchFamily="34" charset="-122"/>
              <a:cs typeface="Hiragino Sans GB W3" charset="-122"/>
            </a:endParaRPr>
          </a:p>
        </p:txBody>
      </p:sp>
      <p:sp>
        <p:nvSpPr>
          <p:cNvPr id="27" name="矩形 26">
            <a:extLst>
              <a:ext uri="{FF2B5EF4-FFF2-40B4-BE49-F238E27FC236}">
                <a16:creationId xmlns:a16="http://schemas.microsoft.com/office/drawing/2014/main" id="{8602F99A-BB3D-47B3-84B4-9FF12A326EE9}"/>
              </a:ext>
            </a:extLst>
          </p:cNvPr>
          <p:cNvSpPr/>
          <p:nvPr/>
        </p:nvSpPr>
        <p:spPr bwMode="auto">
          <a:xfrm>
            <a:off x="6048919" y="1570618"/>
            <a:ext cx="1518613" cy="318168"/>
          </a:xfrm>
          <a:prstGeom prst="rect">
            <a:avLst/>
          </a:prstGeom>
          <a:solidFill>
            <a:srgbClr val="F2F2F2">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600" b="0" i="0" strike="noStrike" cap="none" spc="0" baseline="0" dirty="0">
                <a:solidFill>
                  <a:srgbClr val="000000"/>
                </a:solidFill>
                <a:effectLst/>
                <a:latin typeface="Times New Roman"/>
                <a:ea typeface="Times New Roman"/>
                <a:cs typeface="Times New Roman"/>
              </a:rPr>
              <a:t>Business layer</a:t>
            </a:r>
            <a:endParaRPr kumimoji="0" lang="zh-CN" altLang="en-US" sz="1600" u="none" strike="noStrike" cap="none" normalizeH="0" baseline="0" dirty="0">
              <a:ln>
                <a:noFill/>
              </a:ln>
              <a:effectLst/>
              <a:latin typeface="腾讯体 W7" panose="020C08030202040F0204" pitchFamily="34" charset="-122"/>
              <a:ea typeface="腾讯体 W7" panose="020C08030202040F0204" pitchFamily="34" charset="-122"/>
              <a:cs typeface="Microsoft YaHei" charset="-122"/>
            </a:endParaRPr>
          </a:p>
        </p:txBody>
      </p:sp>
      <p:sp>
        <p:nvSpPr>
          <p:cNvPr id="28" name="矩形 27">
            <a:extLst>
              <a:ext uri="{FF2B5EF4-FFF2-40B4-BE49-F238E27FC236}">
                <a16:creationId xmlns:a16="http://schemas.microsoft.com/office/drawing/2014/main" id="{A7E75396-9F27-4E59-8585-DBEAA06620C0}"/>
              </a:ext>
            </a:extLst>
          </p:cNvPr>
          <p:cNvSpPr/>
          <p:nvPr/>
        </p:nvSpPr>
        <p:spPr bwMode="auto">
          <a:xfrm>
            <a:off x="9476481" y="1595554"/>
            <a:ext cx="1521957" cy="344134"/>
          </a:xfrm>
          <a:prstGeom prst="rect">
            <a:avLst/>
          </a:prstGeom>
          <a:solidFill>
            <a:srgbClr val="F2F2F2">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600" b="0" i="0" strike="noStrike" cap="none" spc="0" baseline="0" dirty="0">
                <a:solidFill>
                  <a:srgbClr val="000000"/>
                </a:solidFill>
                <a:effectLst/>
                <a:latin typeface="Times New Roman"/>
                <a:ea typeface="Times New Roman"/>
                <a:cs typeface="Times New Roman"/>
              </a:rPr>
              <a:t>Business layer</a:t>
            </a:r>
            <a:endParaRPr kumimoji="0" lang="zh-CN" altLang="en-US" sz="1600" u="none" strike="noStrike" cap="none" normalizeH="0" baseline="0" dirty="0">
              <a:ln>
                <a:noFill/>
              </a:ln>
              <a:effectLst/>
              <a:latin typeface="腾讯体 W7" panose="020C08030202040F0204" pitchFamily="34" charset="-122"/>
              <a:ea typeface="腾讯体 W7" panose="020C08030202040F0204" pitchFamily="34" charset="-122"/>
              <a:cs typeface="Microsoft YaHei" charset="-122"/>
            </a:endParaRPr>
          </a:p>
        </p:txBody>
      </p:sp>
      <p:cxnSp>
        <p:nvCxnSpPr>
          <p:cNvPr id="29" name="直线箭头连接符 161">
            <a:extLst>
              <a:ext uri="{FF2B5EF4-FFF2-40B4-BE49-F238E27FC236}">
                <a16:creationId xmlns:a16="http://schemas.microsoft.com/office/drawing/2014/main" id="{3B2F1855-F76B-4233-A1F0-D2DA8D5C0AFA}"/>
              </a:ext>
            </a:extLst>
          </p:cNvPr>
          <p:cNvCxnSpPr/>
          <p:nvPr/>
        </p:nvCxnSpPr>
        <p:spPr>
          <a:xfrm flipH="1">
            <a:off x="6747856" y="1927590"/>
            <a:ext cx="0" cy="39598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0" name="直线箭头连接符 162">
            <a:extLst>
              <a:ext uri="{FF2B5EF4-FFF2-40B4-BE49-F238E27FC236}">
                <a16:creationId xmlns:a16="http://schemas.microsoft.com/office/drawing/2014/main" id="{DB4E150A-5A47-41A5-977A-0D3D5139C837}"/>
              </a:ext>
            </a:extLst>
          </p:cNvPr>
          <p:cNvCxnSpPr/>
          <p:nvPr/>
        </p:nvCxnSpPr>
        <p:spPr>
          <a:xfrm flipH="1">
            <a:off x="10195346" y="1939690"/>
            <a:ext cx="0" cy="39598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6" name="矩形 35">
            <a:extLst>
              <a:ext uri="{FF2B5EF4-FFF2-40B4-BE49-F238E27FC236}">
                <a16:creationId xmlns:a16="http://schemas.microsoft.com/office/drawing/2014/main" id="{ADFBC068-C296-4E3F-A388-ADF3D23D08A9}"/>
              </a:ext>
            </a:extLst>
          </p:cNvPr>
          <p:cNvSpPr/>
          <p:nvPr/>
        </p:nvSpPr>
        <p:spPr>
          <a:xfrm>
            <a:off x="9858554" y="4438525"/>
            <a:ext cx="1565569" cy="305105"/>
          </a:xfrm>
          <a:prstGeom prst="rect">
            <a:avLst/>
          </a:prstGeom>
        </p:spPr>
        <p:txBody>
          <a:bodyPr wrap="none">
            <a:spAutoFit/>
          </a:bodyPr>
          <a:lstStyle/>
          <a:p>
            <a:r>
              <a:rPr lang="en-US" sz="1400" b="1" i="0" strike="noStrike" cap="none" spc="0" baseline="0">
                <a:solidFill>
                  <a:srgbClr val="000000"/>
                </a:solidFill>
                <a:effectLst/>
                <a:latin typeface="Times New Roman"/>
                <a:ea typeface="Times New Roman"/>
                <a:cs typeface="Times New Roman"/>
              </a:rPr>
              <a:t>Data center B</a:t>
            </a:r>
            <a:endParaRPr lang="zh-CN" altLang="en-US" sz="1400" b="1">
              <a:latin typeface="腾讯体 W7" panose="020C08030202040F0204" pitchFamily="34" charset="-122"/>
              <a:ea typeface="腾讯体 W7" panose="020C08030202040F0204" pitchFamily="34" charset="-122"/>
            </a:endParaRPr>
          </a:p>
        </p:txBody>
      </p:sp>
      <p:sp>
        <p:nvSpPr>
          <p:cNvPr id="37" name="矩形 36">
            <a:extLst>
              <a:ext uri="{FF2B5EF4-FFF2-40B4-BE49-F238E27FC236}">
                <a16:creationId xmlns:a16="http://schemas.microsoft.com/office/drawing/2014/main" id="{C90633DA-5A1D-4304-A922-DD326E56E7AA}"/>
              </a:ext>
            </a:extLst>
          </p:cNvPr>
          <p:cNvSpPr/>
          <p:nvPr/>
        </p:nvSpPr>
        <p:spPr>
          <a:xfrm>
            <a:off x="6379189" y="4423809"/>
            <a:ext cx="1552856" cy="305105"/>
          </a:xfrm>
          <a:prstGeom prst="rect">
            <a:avLst/>
          </a:prstGeom>
        </p:spPr>
        <p:txBody>
          <a:bodyPr wrap="none">
            <a:spAutoFit/>
          </a:bodyPr>
          <a:lstStyle/>
          <a:p>
            <a:r>
              <a:rPr lang="en-US" sz="1400" b="1" i="0" strike="noStrike" cap="none" spc="0" baseline="0">
                <a:solidFill>
                  <a:srgbClr val="000000"/>
                </a:solidFill>
                <a:effectLst/>
                <a:latin typeface="Times New Roman"/>
                <a:ea typeface="Times New Roman"/>
                <a:cs typeface="Times New Roman"/>
              </a:rPr>
              <a:t>Data center A</a:t>
            </a:r>
            <a:endParaRPr lang="zh-CN" altLang="en-US" sz="1400" b="1">
              <a:latin typeface="腾讯体 W7" panose="020C08030202040F0204" pitchFamily="34" charset="-122"/>
              <a:ea typeface="腾讯体 W7" panose="020C08030202040F0204" pitchFamily="34" charset="-122"/>
            </a:endParaRPr>
          </a:p>
        </p:txBody>
      </p:sp>
      <p:sp>
        <p:nvSpPr>
          <p:cNvPr id="38" name="矩形 37">
            <a:extLst>
              <a:ext uri="{FF2B5EF4-FFF2-40B4-BE49-F238E27FC236}">
                <a16:creationId xmlns:a16="http://schemas.microsoft.com/office/drawing/2014/main" id="{4B35BC4E-988B-4837-BCEE-F22A8B35B6F1}"/>
              </a:ext>
            </a:extLst>
          </p:cNvPr>
          <p:cNvSpPr/>
          <p:nvPr/>
        </p:nvSpPr>
        <p:spPr>
          <a:xfrm>
            <a:off x="5669242" y="4839143"/>
            <a:ext cx="8202952" cy="366126"/>
          </a:xfrm>
          <a:prstGeom prst="rect">
            <a:avLst/>
          </a:prstGeom>
        </p:spPr>
        <p:txBody>
          <a:bodyPr wrap="none">
            <a:spAutoFit/>
          </a:bodyPr>
          <a:lstStyle/>
          <a:p>
            <a:r>
              <a:rPr lang="en-US" sz="1800" b="0" i="0" strike="noStrike" cap="none" spc="0" baseline="0" dirty="0">
                <a:solidFill>
                  <a:srgbClr val="0070C0"/>
                </a:solidFill>
                <a:effectLst/>
                <a:latin typeface="Times New Roman"/>
                <a:ea typeface="Times New Roman"/>
                <a:cs typeface="Times New Roman"/>
              </a:rPr>
              <a:t>One size fits all, ensuring that the migration is completed at one time</a:t>
            </a:r>
          </a:p>
        </p:txBody>
      </p:sp>
      <p:sp>
        <p:nvSpPr>
          <p:cNvPr id="40" name="内容占位符 2">
            <a:extLst>
              <a:ext uri="{FF2B5EF4-FFF2-40B4-BE49-F238E27FC236}">
                <a16:creationId xmlns:a16="http://schemas.microsoft.com/office/drawing/2014/main" id="{6E539152-5E2F-472F-9EC0-038F520B1093}"/>
              </a:ext>
            </a:extLst>
          </p:cNvPr>
          <p:cNvSpPr>
            <a:spLocks noGrp="1"/>
          </p:cNvSpPr>
          <p:nvPr>
            <p:ph idx="1"/>
          </p:nvPr>
        </p:nvSpPr>
        <p:spPr>
          <a:xfrm>
            <a:off x="278992" y="1307786"/>
            <a:ext cx="10658399" cy="5040559"/>
          </a:xfrm>
        </p:spPr>
        <p:txBody>
          <a:bodyPr/>
          <a:lstStyle/>
          <a:p>
            <a:pPr marL="342900" indent="-342900">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Advantages of full migration</a:t>
            </a:r>
            <a:endParaRPr lang="en-US" altLang="zh-CN" sz="2000" dirty="0"/>
          </a:p>
          <a:p>
            <a:pPr marL="1178963" lvl="1" indent="-342900"/>
            <a:r>
              <a:rPr lang="en-US" sz="1800" b="0" i="0" strike="noStrike" cap="none" spc="0" baseline="0" dirty="0">
                <a:solidFill>
                  <a:srgbClr val="000000"/>
                </a:solidFill>
                <a:effectLst/>
                <a:latin typeface="Times New Roman"/>
                <a:ea typeface="Times New Roman"/>
                <a:cs typeface="Times New Roman"/>
              </a:rPr>
              <a:t>Strong versatility</a:t>
            </a:r>
          </a:p>
          <a:p>
            <a:pPr marL="1178963" lvl="1" indent="-342900"/>
            <a:r>
              <a:rPr lang="en-US" sz="1800" b="0" i="0" strike="noStrike" cap="none" spc="0" baseline="0" dirty="0">
                <a:solidFill>
                  <a:srgbClr val="000000"/>
                </a:solidFill>
                <a:effectLst/>
                <a:latin typeface="Times New Roman"/>
                <a:ea typeface="Times New Roman"/>
                <a:cs typeface="Times New Roman"/>
              </a:rPr>
              <a:t>Simple process</a:t>
            </a:r>
          </a:p>
          <a:p>
            <a:pPr marL="1178963" lvl="1" indent="-342900"/>
            <a:r>
              <a:rPr lang="en-US" sz="1800" b="0" i="0" strike="noStrike" cap="none" spc="0" baseline="0" dirty="0">
                <a:solidFill>
                  <a:srgbClr val="000000"/>
                </a:solidFill>
                <a:effectLst/>
                <a:latin typeface="Times New Roman"/>
                <a:ea typeface="Times New Roman"/>
                <a:cs typeface="Times New Roman"/>
              </a:rPr>
              <a:t>Clear process</a:t>
            </a:r>
          </a:p>
          <a:p>
            <a:pPr marL="1178963" lvl="1" indent="-342900"/>
            <a:r>
              <a:rPr lang="en-US" sz="1800" b="0" i="0" strike="noStrike" cap="none" spc="0" baseline="0" dirty="0">
                <a:solidFill>
                  <a:srgbClr val="000000"/>
                </a:solidFill>
                <a:effectLst/>
                <a:latin typeface="Times New Roman"/>
                <a:ea typeface="Times New Roman"/>
                <a:cs typeface="Times New Roman"/>
              </a:rPr>
              <a:t>Low requirements for business systems</a:t>
            </a:r>
            <a:endParaRPr lang="en-US" altLang="zh-CN" sz="1800" dirty="0">
              <a:latin typeface="腾讯体 W7" panose="020C08030202040F0204" pitchFamily="34" charset="-122"/>
              <a:ea typeface="腾讯体 W7" panose="020C08030202040F0204" pitchFamily="34" charset="-122"/>
            </a:endParaRPr>
          </a:p>
          <a:p>
            <a:pPr marL="342900" indent="-342900">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Disadvantages of full migration</a:t>
            </a:r>
            <a:endParaRPr lang="en-US" altLang="zh-CN" sz="2000" dirty="0"/>
          </a:p>
          <a:p>
            <a:pPr marL="1178963" lvl="1" indent="-342900"/>
            <a:r>
              <a:rPr lang="en-US" sz="1800" b="0" i="0" strike="noStrike" cap="none" spc="0" baseline="0" dirty="0">
                <a:solidFill>
                  <a:srgbClr val="000000"/>
                </a:solidFill>
                <a:effectLst/>
                <a:latin typeface="Times New Roman"/>
                <a:ea typeface="Times New Roman"/>
                <a:cs typeface="Times New Roman"/>
              </a:rPr>
              <a:t>Difficulty in controlling the length of downtime</a:t>
            </a:r>
          </a:p>
          <a:p>
            <a:pPr marL="1178963" lvl="1" indent="-342900"/>
            <a:r>
              <a:rPr lang="en-US" sz="1800" b="0" i="0" strike="noStrike" cap="none" spc="0" baseline="0" dirty="0">
                <a:solidFill>
                  <a:srgbClr val="000000"/>
                </a:solidFill>
                <a:effectLst/>
                <a:latin typeface="Times New Roman"/>
                <a:ea typeface="Times New Roman"/>
                <a:cs typeface="Times New Roman"/>
              </a:rPr>
              <a:t>Many rollback problems</a:t>
            </a:r>
            <a:endParaRPr lang="en-US" altLang="zh-CN" sz="1800" dirty="0">
              <a:latin typeface="腾讯体 W7" panose="020C08030202040F0204" pitchFamily="34" charset="-122"/>
              <a:ea typeface="腾讯体 W7" panose="020C08030202040F0204" pitchFamily="34" charset="-122"/>
            </a:endParaRPr>
          </a:p>
          <a:p>
            <a:pPr marL="342900" indent="-342900">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Applicable Scenarios</a:t>
            </a:r>
            <a:endParaRPr lang="en-US" altLang="zh-CN" sz="2000" dirty="0"/>
          </a:p>
          <a:p>
            <a:pPr marL="1178963" lvl="1" indent="-342900"/>
            <a:r>
              <a:rPr lang="en-US" sz="1800" b="0" i="0" strike="noStrike" cap="none" spc="0" baseline="0" dirty="0">
                <a:solidFill>
                  <a:srgbClr val="000000"/>
                </a:solidFill>
                <a:effectLst/>
                <a:latin typeface="Times New Roman"/>
                <a:ea typeface="Times New Roman"/>
                <a:cs typeface="Times New Roman"/>
              </a:rPr>
              <a:t>The system size is small, the business is simple, the traffic is not high, and downtime is allowed</a:t>
            </a:r>
            <a:endParaRPr lang="en-US" altLang="zh-CN" sz="1800" dirty="0">
              <a:latin typeface="腾讯体 W7" panose="020C08030202040F0204" pitchFamily="34" charset="-122"/>
              <a:ea typeface="腾讯体 W7" panose="020C08030202040F0204" pitchFamily="34" charset="-122"/>
            </a:endParaRPr>
          </a:p>
          <a:p>
            <a:pPr marL="342900" indent="-342900"/>
            <a:endParaRPr lang="zh-CN" altLang="en-US" dirty="0"/>
          </a:p>
          <a:p>
            <a:pPr marL="1178963" lvl="1" indent="-342900"/>
            <a:endParaRPr lang="zh-CN" altLang="en-US" dirty="0">
              <a:latin typeface="腾讯体 W7" panose="020C08030202040F0204" pitchFamily="34" charset="-122"/>
              <a:ea typeface="腾讯体 W7" panose="020C08030202040F0204" pitchFamily="34" charset="-122"/>
            </a:endParaRPr>
          </a:p>
          <a:p>
            <a:pPr marL="1178963" lvl="1" indent="-342900"/>
            <a:endParaRPr lang="zh-CN" altLang="en-US" dirty="0">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51593084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A6C10E-C4A5-48C4-B5CF-C4C6213C42BB}"/>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4.3 Incremental Migration</a:t>
            </a:r>
          </a:p>
        </p:txBody>
      </p:sp>
      <p:sp>
        <p:nvSpPr>
          <p:cNvPr id="3" name="内容占位符 2">
            <a:extLst>
              <a:ext uri="{FF2B5EF4-FFF2-40B4-BE49-F238E27FC236}">
                <a16:creationId xmlns:a16="http://schemas.microsoft.com/office/drawing/2014/main" id="{74F18B10-DD2F-4982-A0B2-046EAD46F411}"/>
              </a:ext>
            </a:extLst>
          </p:cNvPr>
          <p:cNvSpPr>
            <a:spLocks noGrp="1"/>
          </p:cNvSpPr>
          <p:nvPr>
            <p:ph idx="1"/>
          </p:nvPr>
        </p:nvSpPr>
        <p:spPr>
          <a:xfrm>
            <a:off x="419557" y="1028326"/>
            <a:ext cx="10658399" cy="5040559"/>
          </a:xfrm>
        </p:spPr>
        <p:txBody>
          <a:bodyPr/>
          <a:lstStyle/>
          <a:p>
            <a:pPr marL="342900" indent="-342900">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Advantages of incremental migration</a:t>
            </a:r>
            <a:endParaRPr lang="en-US" altLang="zh-CN" sz="2000" dirty="0"/>
          </a:p>
          <a:p>
            <a:pPr marL="1178963" lvl="1" indent="-342900"/>
            <a:r>
              <a:rPr lang="en-US" sz="1800" b="0" i="0" strike="noStrike" cap="none" spc="0" baseline="0" dirty="0">
                <a:solidFill>
                  <a:srgbClr val="000000"/>
                </a:solidFill>
                <a:effectLst/>
                <a:latin typeface="Times New Roman"/>
                <a:ea typeface="Times New Roman"/>
                <a:cs typeface="Times New Roman"/>
              </a:rPr>
              <a:t>Smaller impact on business</a:t>
            </a:r>
          </a:p>
          <a:p>
            <a:pPr marL="1178963" lvl="1" indent="-342900"/>
            <a:r>
              <a:rPr lang="en-US" sz="1800" b="0" i="0" strike="noStrike" cap="none" spc="0" baseline="0" dirty="0">
                <a:solidFill>
                  <a:srgbClr val="000000"/>
                </a:solidFill>
                <a:effectLst/>
                <a:latin typeface="Times New Roman"/>
                <a:ea typeface="Times New Roman"/>
                <a:cs typeface="Times New Roman"/>
              </a:rPr>
              <a:t>Flexible migration process</a:t>
            </a:r>
          </a:p>
          <a:p>
            <a:pPr marL="342900" indent="-342900">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Disadvantages of incremental migration</a:t>
            </a:r>
            <a:endParaRPr lang="en-US" altLang="zh-CN" sz="2000" dirty="0"/>
          </a:p>
          <a:p>
            <a:pPr marL="1178963" lvl="1" indent="-342900"/>
            <a:r>
              <a:rPr lang="en-US" sz="1800" b="0" i="0" strike="noStrike" cap="none" spc="0" baseline="0" dirty="0">
                <a:solidFill>
                  <a:srgbClr val="000000"/>
                </a:solidFill>
                <a:effectLst/>
                <a:latin typeface="Times New Roman"/>
                <a:ea typeface="Times New Roman"/>
                <a:cs typeface="Times New Roman"/>
              </a:rPr>
              <a:t>Direct Connect line pressure</a:t>
            </a:r>
          </a:p>
          <a:p>
            <a:pPr marL="1178963" lvl="1" indent="-342900"/>
            <a:r>
              <a:rPr lang="en-US" sz="1800" b="0" i="0" strike="noStrike" cap="none" spc="0" baseline="0" dirty="0">
                <a:solidFill>
                  <a:srgbClr val="000000"/>
                </a:solidFill>
                <a:effectLst/>
                <a:latin typeface="Times New Roman"/>
                <a:ea typeface="Times New Roman"/>
                <a:cs typeface="Times New Roman"/>
              </a:rPr>
              <a:t>Migration order</a:t>
            </a:r>
          </a:p>
          <a:p>
            <a:pPr marL="1178963" lvl="1" indent="-342900"/>
            <a:r>
              <a:rPr lang="en-US" sz="1800" b="0" i="0" strike="noStrike" cap="none" spc="0" baseline="0" dirty="0">
                <a:solidFill>
                  <a:srgbClr val="000000"/>
                </a:solidFill>
                <a:effectLst/>
                <a:latin typeface="Times New Roman"/>
                <a:ea typeface="Times New Roman"/>
                <a:cs typeface="Times New Roman"/>
              </a:rPr>
              <a:t>Granularity control</a:t>
            </a:r>
            <a:endParaRPr lang="en-US" altLang="zh-CN" sz="1800" dirty="0">
              <a:latin typeface="腾讯体 W7" panose="020C08030202040F0204" pitchFamily="34" charset="-122"/>
              <a:ea typeface="腾讯体 W7" panose="020C08030202040F0204" pitchFamily="34" charset="-122"/>
            </a:endParaRPr>
          </a:p>
          <a:p>
            <a:pPr marL="1178963" lvl="1" indent="-342900"/>
            <a:r>
              <a:rPr lang="en-US" sz="1800" b="0" i="0" strike="noStrike" cap="none" spc="0" baseline="0" dirty="0">
                <a:solidFill>
                  <a:srgbClr val="000000"/>
                </a:solidFill>
                <a:effectLst/>
                <a:latin typeface="Times New Roman"/>
                <a:ea typeface="Times New Roman"/>
                <a:cs typeface="Times New Roman"/>
              </a:rPr>
              <a:t>Probably long duration</a:t>
            </a:r>
          </a:p>
          <a:p>
            <a:pPr marL="1178963" lvl="1" indent="-342900"/>
            <a:r>
              <a:rPr lang="en-US" sz="1800" b="0" i="0" strike="noStrike" cap="none" spc="0" baseline="0" dirty="0">
                <a:solidFill>
                  <a:srgbClr val="000000"/>
                </a:solidFill>
                <a:effectLst/>
                <a:latin typeface="Times New Roman"/>
                <a:ea typeface="Times New Roman"/>
                <a:cs typeface="Times New Roman"/>
              </a:rPr>
              <a:t>Very high requirements for business systems</a:t>
            </a:r>
          </a:p>
          <a:p>
            <a:pPr marL="342900" indent="-342900">
              <a:buFont typeface="Wingdings" panose="05000000000000000000" pitchFamily="2" charset="2"/>
              <a:buChar char="l"/>
            </a:pPr>
            <a:r>
              <a:rPr lang="en-US" sz="2000" b="0" i="0" strike="noStrike" cap="none" spc="0" baseline="0" dirty="0">
                <a:solidFill>
                  <a:srgbClr val="000000"/>
                </a:solidFill>
                <a:effectLst/>
                <a:latin typeface="Times New Roman"/>
                <a:ea typeface="Times New Roman"/>
                <a:cs typeface="Times New Roman"/>
              </a:rPr>
              <a:t>Applicable Scenarios</a:t>
            </a:r>
            <a:endParaRPr lang="en-US" altLang="zh-CN" sz="2000" dirty="0"/>
          </a:p>
          <a:p>
            <a:pPr marL="1178963" lvl="1" indent="-342900"/>
            <a:r>
              <a:rPr lang="en-US" sz="1800" b="0" i="0" strike="noStrike" cap="none" spc="0" baseline="0" dirty="0">
                <a:solidFill>
                  <a:srgbClr val="000000"/>
                </a:solidFill>
                <a:effectLst/>
                <a:latin typeface="Times New Roman"/>
                <a:ea typeface="Times New Roman"/>
                <a:cs typeface="Times New Roman"/>
              </a:rPr>
              <a:t>The system size is large, the business is complex, the traffic is high, the business architecture is clear, and no downtime is allowed</a:t>
            </a:r>
            <a:endParaRPr lang="en-US" altLang="zh-CN" sz="1800" dirty="0">
              <a:latin typeface="腾讯体 W7" panose="020C08030202040F0204" pitchFamily="34" charset="-122"/>
              <a:ea typeface="腾讯体 W7" panose="020C08030202040F0204" pitchFamily="34" charset="-122"/>
            </a:endParaRPr>
          </a:p>
          <a:p>
            <a:pPr marL="342900" indent="-342900"/>
            <a:endParaRPr lang="zh-CN" altLang="en-US" dirty="0"/>
          </a:p>
          <a:p>
            <a:pPr marL="1178963" lvl="1" indent="-342900"/>
            <a:endParaRPr lang="zh-CN" altLang="en-US" dirty="0">
              <a:latin typeface="腾讯体 W7" panose="020C08030202040F0204" pitchFamily="34" charset="-122"/>
              <a:ea typeface="腾讯体 W7" panose="020C08030202040F0204" pitchFamily="34" charset="-122"/>
            </a:endParaRPr>
          </a:p>
          <a:p>
            <a:pPr marL="1178963" lvl="1" indent="-342900"/>
            <a:endParaRPr lang="zh-CN" altLang="en-US" dirty="0">
              <a:latin typeface="腾讯体 W7" panose="020C08030202040F0204" pitchFamily="34" charset="-122"/>
              <a:ea typeface="腾讯体 W7" panose="020C08030202040F0204" pitchFamily="34" charset="-122"/>
            </a:endParaRPr>
          </a:p>
          <a:p>
            <a:endParaRPr lang="zh-CN" altLang="en-US" dirty="0"/>
          </a:p>
        </p:txBody>
      </p:sp>
      <p:sp>
        <p:nvSpPr>
          <p:cNvPr id="4" name="矩形 3">
            <a:extLst>
              <a:ext uri="{FF2B5EF4-FFF2-40B4-BE49-F238E27FC236}">
                <a16:creationId xmlns:a16="http://schemas.microsoft.com/office/drawing/2014/main" id="{F77B779F-2369-495A-833C-8BF9261848FD}"/>
              </a:ext>
            </a:extLst>
          </p:cNvPr>
          <p:cNvSpPr/>
          <p:nvPr/>
        </p:nvSpPr>
        <p:spPr>
          <a:xfrm>
            <a:off x="7022101" y="2081713"/>
            <a:ext cx="1005403" cy="646331"/>
          </a:xfrm>
          <a:prstGeom prst="rect">
            <a:avLst/>
          </a:prstGeom>
        </p:spPr>
        <p:txBody>
          <a:bodyPr wrap="none">
            <a:spAutoFit/>
          </a:bodyPr>
          <a:lstStyle/>
          <a:p>
            <a:r>
              <a:rPr lang="en-US" sz="1800" b="1" i="0" strike="noStrike" cap="none" spc="0" baseline="0" dirty="0">
                <a:solidFill>
                  <a:srgbClr val="000000"/>
                </a:solidFill>
                <a:effectLst/>
                <a:latin typeface="Times New Roman"/>
                <a:ea typeface="Times New Roman"/>
                <a:cs typeface="Times New Roman"/>
              </a:rPr>
              <a:t>Direct </a:t>
            </a:r>
          </a:p>
          <a:p>
            <a:r>
              <a:rPr lang="en-US" sz="1800" b="1" i="0" strike="noStrike" cap="none" spc="0" baseline="0" dirty="0">
                <a:solidFill>
                  <a:srgbClr val="000000"/>
                </a:solidFill>
                <a:effectLst/>
                <a:latin typeface="Times New Roman"/>
                <a:ea typeface="Times New Roman"/>
                <a:cs typeface="Times New Roman"/>
              </a:rPr>
              <a:t>Connect</a:t>
            </a:r>
          </a:p>
        </p:txBody>
      </p:sp>
      <p:grpSp>
        <p:nvGrpSpPr>
          <p:cNvPr id="5" name="组 37">
            <a:extLst>
              <a:ext uri="{FF2B5EF4-FFF2-40B4-BE49-F238E27FC236}">
                <a16:creationId xmlns:a16="http://schemas.microsoft.com/office/drawing/2014/main" id="{07CCBCB3-AAAA-48DE-88C4-DE18FA72573F}"/>
              </a:ext>
            </a:extLst>
          </p:cNvPr>
          <p:cNvGrpSpPr/>
          <p:nvPr/>
        </p:nvGrpSpPr>
        <p:grpSpPr>
          <a:xfrm>
            <a:off x="9179947" y="4777731"/>
            <a:ext cx="3203633" cy="1291154"/>
            <a:chOff x="5732060" y="5684728"/>
            <a:chExt cx="2396329" cy="1034939"/>
          </a:xfrm>
          <a:solidFill>
            <a:srgbClr val="00B0F0"/>
          </a:solidFill>
        </p:grpSpPr>
        <p:sp>
          <p:nvSpPr>
            <p:cNvPr id="6" name="对话气泡: 椭圆形 72">
              <a:extLst>
                <a:ext uri="{FF2B5EF4-FFF2-40B4-BE49-F238E27FC236}">
                  <a16:creationId xmlns:a16="http://schemas.microsoft.com/office/drawing/2014/main" id="{E59B18B6-5698-4C63-BE1A-5895263086D8}"/>
                </a:ext>
              </a:extLst>
            </p:cNvPr>
            <p:cNvSpPr/>
            <p:nvPr/>
          </p:nvSpPr>
          <p:spPr bwMode="auto">
            <a:xfrm flipV="1">
              <a:off x="5732060" y="5684728"/>
              <a:ext cx="2396329" cy="979555"/>
            </a:xfrm>
            <a:prstGeom prst="wedgeEllipseCallout">
              <a:avLst>
                <a:gd name="adj1" fmla="val -48617"/>
                <a:gd name="adj2" fmla="val 104660"/>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腾讯体 W7" panose="020C08030202040F0204" pitchFamily="34" charset="-122"/>
                <a:ea typeface="腾讯体 W7" panose="020C08030202040F0204" pitchFamily="34" charset="-122"/>
              </a:endParaRPr>
            </a:p>
          </p:txBody>
        </p:sp>
        <p:sp>
          <p:nvSpPr>
            <p:cNvPr id="7" name="矩形 6">
              <a:extLst>
                <a:ext uri="{FF2B5EF4-FFF2-40B4-BE49-F238E27FC236}">
                  <a16:creationId xmlns:a16="http://schemas.microsoft.com/office/drawing/2014/main" id="{8E35E6E9-9AAA-4D6F-A80F-79604774081D}"/>
                </a:ext>
              </a:extLst>
            </p:cNvPr>
            <p:cNvSpPr/>
            <p:nvPr/>
          </p:nvSpPr>
          <p:spPr>
            <a:xfrm>
              <a:off x="6018160" y="5759445"/>
              <a:ext cx="1713468" cy="419393"/>
            </a:xfrm>
            <a:prstGeom prst="rect">
              <a:avLst/>
            </a:prstGeom>
            <a:noFill/>
            <a:ln>
              <a:noFill/>
            </a:ln>
          </p:spPr>
          <p:txBody>
            <a:bodyPr wrap="none">
              <a:spAutoFit/>
            </a:bodyPr>
            <a:lstStyle/>
            <a:p>
              <a:r>
                <a:rPr lang="en-US" sz="1400" b="0" i="0" strike="noStrike" cap="none" spc="0" baseline="0" dirty="0">
                  <a:solidFill>
                    <a:srgbClr val="000000"/>
                  </a:solidFill>
                  <a:effectLst/>
                  <a:latin typeface="Times New Roman"/>
                  <a:ea typeface="Times New Roman"/>
                  <a:cs typeface="Times New Roman"/>
                </a:rPr>
                <a:t>Switch reads and writes</a:t>
              </a:r>
            </a:p>
            <a:p>
              <a:r>
                <a:rPr lang="en-US" sz="1400" b="0" i="0" strike="noStrike" cap="none" spc="0" baseline="0" dirty="0">
                  <a:solidFill>
                    <a:srgbClr val="000000"/>
                  </a:solidFill>
                  <a:effectLst/>
                  <a:latin typeface="Times New Roman"/>
                  <a:ea typeface="Times New Roman"/>
                  <a:cs typeface="Times New Roman"/>
                </a:rPr>
                <a:t>of certain databases</a:t>
              </a:r>
              <a:endParaRPr lang="en-US" altLang="zh-CN" sz="1400" dirty="0">
                <a:latin typeface="腾讯体 W7" panose="020C08030202040F0204" pitchFamily="34" charset="-122"/>
                <a:ea typeface="腾讯体 W7" panose="020C08030202040F0204" pitchFamily="34" charset="-122"/>
                <a:cs typeface="Microsoft YaHei" charset="-122"/>
              </a:endParaRPr>
            </a:p>
          </p:txBody>
        </p:sp>
        <p:sp>
          <p:nvSpPr>
            <p:cNvPr id="8" name="矩形 7">
              <a:extLst>
                <a:ext uri="{FF2B5EF4-FFF2-40B4-BE49-F238E27FC236}">
                  <a16:creationId xmlns:a16="http://schemas.microsoft.com/office/drawing/2014/main" id="{85716535-CF36-44D0-B2AB-EF8B2D9F202C}"/>
                </a:ext>
              </a:extLst>
            </p:cNvPr>
            <p:cNvSpPr/>
            <p:nvPr/>
          </p:nvSpPr>
          <p:spPr>
            <a:xfrm>
              <a:off x="5869428" y="6127583"/>
              <a:ext cx="2033832" cy="592084"/>
            </a:xfrm>
            <a:prstGeom prst="rect">
              <a:avLst/>
            </a:prstGeom>
            <a:noFill/>
            <a:ln>
              <a:noFill/>
            </a:ln>
          </p:spPr>
          <p:txBody>
            <a:bodyPr wrap="none">
              <a:spAutoFit/>
            </a:bodyPr>
            <a:lstStyle/>
            <a:p>
              <a:r>
                <a:rPr lang="en-US" sz="1400" dirty="0">
                  <a:solidFill>
                    <a:srgbClr val="000000"/>
                  </a:solidFill>
                  <a:latin typeface="Times New Roman"/>
                  <a:ea typeface="Times New Roman"/>
                  <a:cs typeface="Times New Roman"/>
                </a:rPr>
                <a:t>Low</a:t>
              </a:r>
              <a:r>
                <a:rPr lang="en-US" sz="1400" b="0" i="0" strike="noStrike" cap="none" spc="0" baseline="0" dirty="0">
                  <a:solidFill>
                    <a:srgbClr val="000000"/>
                  </a:solidFill>
                  <a:effectLst/>
                  <a:latin typeface="Times New Roman"/>
                  <a:ea typeface="Times New Roman"/>
                  <a:cs typeface="Times New Roman"/>
                </a:rPr>
                <a:t>-consistency read </a:t>
              </a:r>
            </a:p>
            <a:p>
              <a:r>
                <a:rPr lang="en-US" sz="1400" b="0" i="0" strike="noStrike" cap="none" spc="0" baseline="0" dirty="0">
                  <a:solidFill>
                    <a:srgbClr val="000000"/>
                  </a:solidFill>
                  <a:effectLst/>
                  <a:latin typeface="Times New Roman"/>
                  <a:ea typeface="Times New Roman"/>
                  <a:cs typeface="Times New Roman"/>
                </a:rPr>
                <a:t>logic can read from this data center</a:t>
              </a:r>
              <a:endParaRPr lang="en-US" altLang="zh-CN" sz="1400" dirty="0">
                <a:latin typeface="腾讯体 W7" panose="020C08030202040F0204" pitchFamily="34" charset="-122"/>
                <a:ea typeface="腾讯体 W7" panose="020C08030202040F0204" pitchFamily="34" charset="-122"/>
                <a:cs typeface="Microsoft YaHei" charset="-122"/>
              </a:endParaRPr>
            </a:p>
            <a:p>
              <a:r>
                <a:rPr lang="en-US" sz="1400" b="0" i="0" strike="noStrike" cap="none" spc="0" baseline="0" dirty="0">
                  <a:solidFill>
                    <a:srgbClr val="000000"/>
                  </a:solidFill>
                  <a:effectLst/>
                  <a:latin typeface="Times New Roman"/>
                  <a:ea typeface="Times New Roman"/>
                  <a:cs typeface="Times New Roman"/>
                </a:rPr>
                <a:t> </a:t>
              </a:r>
              <a:endParaRPr lang="en-US" altLang="zh-CN" sz="1400" dirty="0">
                <a:latin typeface="腾讯体 W7" panose="020C08030202040F0204" pitchFamily="34" charset="-122"/>
                <a:ea typeface="腾讯体 W7" panose="020C08030202040F0204" pitchFamily="34" charset="-122"/>
                <a:cs typeface="Microsoft YaHei" charset="-122"/>
              </a:endParaRPr>
            </a:p>
          </p:txBody>
        </p:sp>
      </p:grpSp>
      <p:sp>
        <p:nvSpPr>
          <p:cNvPr id="10" name="矩形 9">
            <a:extLst>
              <a:ext uri="{FF2B5EF4-FFF2-40B4-BE49-F238E27FC236}">
                <a16:creationId xmlns:a16="http://schemas.microsoft.com/office/drawing/2014/main" id="{F1EC1370-7670-44A6-BA5B-82F37CC19C5B}"/>
              </a:ext>
            </a:extLst>
          </p:cNvPr>
          <p:cNvSpPr/>
          <p:nvPr/>
        </p:nvSpPr>
        <p:spPr>
          <a:xfrm>
            <a:off x="5846421" y="4849415"/>
            <a:ext cx="3489939" cy="307777"/>
          </a:xfrm>
          <a:prstGeom prst="rect">
            <a:avLst/>
          </a:prstGeom>
        </p:spPr>
        <p:txBody>
          <a:bodyPr wrap="square">
            <a:spAutoFit/>
          </a:bodyPr>
          <a:lstStyle/>
          <a:p>
            <a:r>
              <a:rPr lang="en-US" sz="1400" b="0" i="0" strike="noStrike" cap="none" spc="0" baseline="0" dirty="0">
                <a:solidFill>
                  <a:srgbClr val="0070C0"/>
                </a:solidFill>
                <a:effectLst/>
                <a:latin typeface="Times New Roman"/>
                <a:ea typeface="Times New Roman"/>
                <a:cs typeface="Times New Roman"/>
              </a:rPr>
              <a:t>High-consistency R/W across data centers</a:t>
            </a:r>
          </a:p>
        </p:txBody>
      </p:sp>
      <p:sp>
        <p:nvSpPr>
          <p:cNvPr id="11" name="矩形 10">
            <a:extLst>
              <a:ext uri="{FF2B5EF4-FFF2-40B4-BE49-F238E27FC236}">
                <a16:creationId xmlns:a16="http://schemas.microsoft.com/office/drawing/2014/main" id="{9430A6CD-2386-4BA4-A762-87E26BE1E6B7}"/>
              </a:ext>
            </a:extLst>
          </p:cNvPr>
          <p:cNvSpPr/>
          <p:nvPr/>
        </p:nvSpPr>
        <p:spPr bwMode="auto">
          <a:xfrm>
            <a:off x="4630216" y="1556792"/>
            <a:ext cx="2391885" cy="2979361"/>
          </a:xfrm>
          <a:prstGeom prst="rect">
            <a:avLst/>
          </a:prstGeom>
          <a:solidFill>
            <a:srgbClr val="09C6D8">
              <a:alpha val="43137"/>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u="none" strike="noStrike" cap="none" normalizeH="0" baseline="0">
              <a:ln>
                <a:noFill/>
              </a:ln>
              <a:effectLst/>
              <a:latin typeface="腾讯体 W7" panose="020C08030202040F0204" pitchFamily="34" charset="-122"/>
              <a:ea typeface="腾讯体 W7" panose="020C08030202040F0204" pitchFamily="34" charset="-122"/>
              <a:cs typeface="Hiragino Sans GB W3" charset="-122"/>
            </a:endParaRPr>
          </a:p>
        </p:txBody>
      </p:sp>
      <p:sp>
        <p:nvSpPr>
          <p:cNvPr id="12" name="矩形 11">
            <a:extLst>
              <a:ext uri="{FF2B5EF4-FFF2-40B4-BE49-F238E27FC236}">
                <a16:creationId xmlns:a16="http://schemas.microsoft.com/office/drawing/2014/main" id="{3425017C-B70D-4C15-B4ED-E0AF535F9259}"/>
              </a:ext>
            </a:extLst>
          </p:cNvPr>
          <p:cNvSpPr/>
          <p:nvPr/>
        </p:nvSpPr>
        <p:spPr bwMode="auto">
          <a:xfrm>
            <a:off x="5144784" y="2467587"/>
            <a:ext cx="1334124" cy="344135"/>
          </a:xfrm>
          <a:prstGeom prst="rect">
            <a:avLst/>
          </a:prstGeom>
          <a:solidFill>
            <a:srgbClr val="F2F2F2">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600" b="0" i="0" strike="noStrike" cap="none" spc="0" baseline="0">
                <a:solidFill>
                  <a:srgbClr val="000000"/>
                </a:solidFill>
                <a:effectLst/>
                <a:latin typeface="Times New Roman"/>
                <a:ea typeface="Times New Roman"/>
                <a:cs typeface="Times New Roman"/>
              </a:rPr>
              <a:t>Service layer</a:t>
            </a:r>
            <a:endParaRPr kumimoji="0" lang="zh-CN" altLang="en-US" sz="1600" u="none" strike="noStrike" cap="none" normalizeH="0" baseline="0">
              <a:ln>
                <a:noFill/>
              </a:ln>
              <a:effectLst/>
              <a:latin typeface="腾讯体 W7" panose="020C08030202040F0204" pitchFamily="34" charset="-122"/>
              <a:ea typeface="腾讯体 W7" panose="020C08030202040F0204" pitchFamily="34" charset="-122"/>
              <a:cs typeface="Microsoft YaHei" charset="-122"/>
            </a:endParaRPr>
          </a:p>
        </p:txBody>
      </p:sp>
      <p:sp>
        <p:nvSpPr>
          <p:cNvPr id="13" name="矩形 12">
            <a:extLst>
              <a:ext uri="{FF2B5EF4-FFF2-40B4-BE49-F238E27FC236}">
                <a16:creationId xmlns:a16="http://schemas.microsoft.com/office/drawing/2014/main" id="{2DE616C5-6203-4F92-AB85-AA4BE6EBA837}"/>
              </a:ext>
            </a:extLst>
          </p:cNvPr>
          <p:cNvSpPr/>
          <p:nvPr/>
        </p:nvSpPr>
        <p:spPr bwMode="auto">
          <a:xfrm>
            <a:off x="4747545" y="3082801"/>
            <a:ext cx="2128603" cy="1304144"/>
          </a:xfrm>
          <a:prstGeom prst="rect">
            <a:avLst/>
          </a:prstGeom>
          <a:solidFill>
            <a:srgbClr val="F2F2F2">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u="none" strike="noStrike" cap="none" normalizeH="0" baseline="0">
              <a:ln>
                <a:noFill/>
              </a:ln>
              <a:effectLst/>
              <a:latin typeface="腾讯体 W7" panose="020C08030202040F0204" pitchFamily="34" charset="-122"/>
              <a:ea typeface="腾讯体 W7" panose="020C08030202040F0204" pitchFamily="34" charset="-122"/>
              <a:cs typeface="Hiragino Sans GB W3" charset="-122"/>
            </a:endParaRPr>
          </a:p>
        </p:txBody>
      </p:sp>
      <p:pic>
        <p:nvPicPr>
          <p:cNvPr id="14" name="图片 13">
            <a:extLst>
              <a:ext uri="{FF2B5EF4-FFF2-40B4-BE49-F238E27FC236}">
                <a16:creationId xmlns:a16="http://schemas.microsoft.com/office/drawing/2014/main" id="{53FA71EA-8B65-4B56-8379-7EE3A0CB4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423" y="3640213"/>
            <a:ext cx="547557" cy="547557"/>
          </a:xfrm>
          <a:prstGeom prst="rect">
            <a:avLst/>
          </a:prstGeom>
        </p:spPr>
      </p:pic>
      <p:pic>
        <p:nvPicPr>
          <p:cNvPr id="15" name="图片 14">
            <a:extLst>
              <a:ext uri="{FF2B5EF4-FFF2-40B4-BE49-F238E27FC236}">
                <a16:creationId xmlns:a16="http://schemas.microsoft.com/office/drawing/2014/main" id="{FB2F61DE-C577-4D12-A20D-7E1A43A77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597" y="3640213"/>
            <a:ext cx="547557" cy="547557"/>
          </a:xfrm>
          <a:prstGeom prst="rect">
            <a:avLst/>
          </a:prstGeom>
        </p:spPr>
      </p:pic>
      <p:cxnSp>
        <p:nvCxnSpPr>
          <p:cNvPr id="16" name="曲线连接符 78">
            <a:extLst>
              <a:ext uri="{FF2B5EF4-FFF2-40B4-BE49-F238E27FC236}">
                <a16:creationId xmlns:a16="http://schemas.microsoft.com/office/drawing/2014/main" id="{232FC22F-EF9F-43C5-833C-F387F4132D84}"/>
              </a:ext>
            </a:extLst>
          </p:cNvPr>
          <p:cNvCxnSpPr/>
          <p:nvPr/>
        </p:nvCxnSpPr>
        <p:spPr>
          <a:xfrm rot="5400000">
            <a:off x="5122725" y="2961203"/>
            <a:ext cx="821038" cy="522081"/>
          </a:xfrm>
          <a:prstGeom prst="curvedConnector3">
            <a:avLst/>
          </a:prstGeom>
          <a:ln w="25400">
            <a:tailEnd type="triangle"/>
          </a:ln>
        </p:spPr>
        <p:style>
          <a:lnRef idx="1">
            <a:schemeClr val="dk1"/>
          </a:lnRef>
          <a:fillRef idx="0">
            <a:schemeClr val="dk1"/>
          </a:fillRef>
          <a:effectRef idx="0">
            <a:schemeClr val="dk1"/>
          </a:effectRef>
          <a:fontRef idx="minor">
            <a:schemeClr val="tx1"/>
          </a:fontRef>
        </p:style>
      </p:cxnSp>
      <p:cxnSp>
        <p:nvCxnSpPr>
          <p:cNvPr id="17" name="曲线连接符 79">
            <a:extLst>
              <a:ext uri="{FF2B5EF4-FFF2-40B4-BE49-F238E27FC236}">
                <a16:creationId xmlns:a16="http://schemas.microsoft.com/office/drawing/2014/main" id="{B596673A-DAD0-4DB2-B7A7-D233A54ABEBB}"/>
              </a:ext>
            </a:extLst>
          </p:cNvPr>
          <p:cNvCxnSpPr/>
          <p:nvPr/>
        </p:nvCxnSpPr>
        <p:spPr>
          <a:xfrm rot="16200000" flipH="1">
            <a:off x="5634585" y="2971422"/>
            <a:ext cx="828490" cy="509091"/>
          </a:xfrm>
          <a:prstGeom prst="curvedConnector3">
            <a:avLst/>
          </a:prstGeom>
          <a:ln w="25400">
            <a:tailEnd type="triangle"/>
          </a:ln>
        </p:spPr>
        <p:style>
          <a:lnRef idx="1">
            <a:schemeClr val="dk1"/>
          </a:lnRef>
          <a:fillRef idx="0">
            <a:schemeClr val="dk1"/>
          </a:fillRef>
          <a:effectRef idx="0">
            <a:schemeClr val="dk1"/>
          </a:effectRef>
          <a:fontRef idx="minor">
            <a:schemeClr val="tx1"/>
          </a:fontRef>
        </p:style>
      </p:cxnSp>
      <p:sp>
        <p:nvSpPr>
          <p:cNvPr id="18" name="矩形 17">
            <a:extLst>
              <a:ext uri="{FF2B5EF4-FFF2-40B4-BE49-F238E27FC236}">
                <a16:creationId xmlns:a16="http://schemas.microsoft.com/office/drawing/2014/main" id="{C3B65188-36CA-47FF-8CB8-87487221F2FA}"/>
              </a:ext>
            </a:extLst>
          </p:cNvPr>
          <p:cNvSpPr/>
          <p:nvPr/>
        </p:nvSpPr>
        <p:spPr>
          <a:xfrm>
            <a:off x="5019591" y="3789019"/>
            <a:ext cx="522473" cy="366126"/>
          </a:xfrm>
          <a:prstGeom prst="rect">
            <a:avLst/>
          </a:prstGeom>
        </p:spPr>
        <p:txBody>
          <a:bodyPr wrap="square">
            <a:spAutoFit/>
          </a:bodyPr>
          <a:lstStyle/>
          <a:p>
            <a:pPr algn="ctr" eaLnBrk="0" fontAlgn="base" hangingPunct="0">
              <a:spcBef>
                <a:spcPct val="0"/>
              </a:spcBef>
              <a:spcAft>
                <a:spcPct val="0"/>
              </a:spcAft>
            </a:pPr>
            <a:r>
              <a:rPr lang="en-US" sz="1800" b="0" i="0" strike="noStrike" cap="none" spc="0" baseline="0">
                <a:solidFill>
                  <a:srgbClr val="000000"/>
                </a:solidFill>
                <a:effectLst/>
                <a:latin typeface="Times New Roman"/>
                <a:ea typeface="Times New Roman"/>
                <a:cs typeface="Times New Roman"/>
              </a:rPr>
              <a:t>M</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19" name="矩形 18">
            <a:extLst>
              <a:ext uri="{FF2B5EF4-FFF2-40B4-BE49-F238E27FC236}">
                <a16:creationId xmlns:a16="http://schemas.microsoft.com/office/drawing/2014/main" id="{FBFB872D-F79E-4927-8A8D-2C01A792DBE7}"/>
              </a:ext>
            </a:extLst>
          </p:cNvPr>
          <p:cNvSpPr/>
          <p:nvPr/>
        </p:nvSpPr>
        <p:spPr>
          <a:xfrm>
            <a:off x="6048502" y="3800053"/>
            <a:ext cx="522473" cy="366126"/>
          </a:xfrm>
          <a:prstGeom prst="rect">
            <a:avLst/>
          </a:prstGeom>
        </p:spPr>
        <p:txBody>
          <a:bodyPr wrap="square">
            <a:spAutoFit/>
          </a:bodyPr>
          <a:lstStyle/>
          <a:p>
            <a:pPr algn="ctr" eaLnBrk="0" fontAlgn="base" hangingPunct="0">
              <a:spcBef>
                <a:spcPct val="0"/>
              </a:spcBef>
              <a:spcAft>
                <a:spcPct val="0"/>
              </a:spcAft>
            </a:pPr>
            <a:r>
              <a:rPr lang="en-US" sz="1800" b="0" i="0" strike="noStrike" cap="none" spc="0" baseline="0">
                <a:solidFill>
                  <a:srgbClr val="000000"/>
                </a:solidFill>
                <a:effectLst/>
                <a:latin typeface="Times New Roman"/>
                <a:ea typeface="Times New Roman"/>
                <a:cs typeface="Times New Roman"/>
              </a:rPr>
              <a:t>S</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20" name="矩形 19">
            <a:extLst>
              <a:ext uri="{FF2B5EF4-FFF2-40B4-BE49-F238E27FC236}">
                <a16:creationId xmlns:a16="http://schemas.microsoft.com/office/drawing/2014/main" id="{5DD25806-E70E-436F-B565-14F939819642}"/>
              </a:ext>
            </a:extLst>
          </p:cNvPr>
          <p:cNvSpPr/>
          <p:nvPr/>
        </p:nvSpPr>
        <p:spPr bwMode="auto">
          <a:xfrm>
            <a:off x="8040216" y="1556792"/>
            <a:ext cx="2391885" cy="2979361"/>
          </a:xfrm>
          <a:prstGeom prst="rect">
            <a:avLst/>
          </a:prstGeom>
          <a:solidFill>
            <a:srgbClr val="09C6D8">
              <a:alpha val="43137"/>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600" u="none" strike="noStrike" cap="none" normalizeH="0" baseline="0">
              <a:ln>
                <a:noFill/>
              </a:ln>
              <a:effectLst/>
              <a:latin typeface="腾讯体 W7" panose="020C08030202040F0204" pitchFamily="34" charset="-122"/>
              <a:ea typeface="腾讯体 W7" panose="020C08030202040F0204" pitchFamily="34" charset="-122"/>
              <a:cs typeface="Hiragino Sans GB W3" charset="-122"/>
            </a:endParaRPr>
          </a:p>
        </p:txBody>
      </p:sp>
      <p:sp>
        <p:nvSpPr>
          <p:cNvPr id="21" name="矩形 20">
            <a:extLst>
              <a:ext uri="{FF2B5EF4-FFF2-40B4-BE49-F238E27FC236}">
                <a16:creationId xmlns:a16="http://schemas.microsoft.com/office/drawing/2014/main" id="{2EB3D265-FC2A-4A17-8451-C98C0A7C8B45}"/>
              </a:ext>
            </a:extLst>
          </p:cNvPr>
          <p:cNvSpPr/>
          <p:nvPr/>
        </p:nvSpPr>
        <p:spPr bwMode="auto">
          <a:xfrm>
            <a:off x="8554784" y="2467587"/>
            <a:ext cx="1334124" cy="344135"/>
          </a:xfrm>
          <a:prstGeom prst="rect">
            <a:avLst/>
          </a:prstGeom>
          <a:solidFill>
            <a:srgbClr val="F2F2F2">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600" b="0" i="0" strike="noStrike" cap="none" spc="0" baseline="0">
                <a:solidFill>
                  <a:srgbClr val="000000"/>
                </a:solidFill>
                <a:effectLst/>
                <a:latin typeface="Times New Roman"/>
                <a:ea typeface="Times New Roman"/>
                <a:cs typeface="Times New Roman"/>
              </a:rPr>
              <a:t>Service layer</a:t>
            </a:r>
            <a:endParaRPr kumimoji="0" lang="zh-CN" altLang="en-US" sz="1600" u="none" strike="noStrike" cap="none" normalizeH="0" baseline="0">
              <a:ln>
                <a:noFill/>
              </a:ln>
              <a:effectLst/>
              <a:latin typeface="腾讯体 W7" panose="020C08030202040F0204" pitchFamily="34" charset="-122"/>
              <a:ea typeface="腾讯体 W7" panose="020C08030202040F0204" pitchFamily="34" charset="-122"/>
              <a:cs typeface="Microsoft YaHei" charset="-122"/>
            </a:endParaRPr>
          </a:p>
        </p:txBody>
      </p:sp>
      <p:sp>
        <p:nvSpPr>
          <p:cNvPr id="22" name="矩形 21">
            <a:extLst>
              <a:ext uri="{FF2B5EF4-FFF2-40B4-BE49-F238E27FC236}">
                <a16:creationId xmlns:a16="http://schemas.microsoft.com/office/drawing/2014/main" id="{715F4DBB-B59A-4FE4-A0DB-9A3680DE5A7A}"/>
              </a:ext>
            </a:extLst>
          </p:cNvPr>
          <p:cNvSpPr/>
          <p:nvPr/>
        </p:nvSpPr>
        <p:spPr bwMode="auto">
          <a:xfrm>
            <a:off x="8157545" y="3082801"/>
            <a:ext cx="2128603" cy="1304144"/>
          </a:xfrm>
          <a:prstGeom prst="rect">
            <a:avLst/>
          </a:prstGeom>
          <a:solidFill>
            <a:srgbClr val="F2F2F2">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u="none" strike="noStrike" cap="none" normalizeH="0" baseline="0">
              <a:ln>
                <a:noFill/>
              </a:ln>
              <a:effectLst/>
              <a:latin typeface="腾讯体 W7" panose="020C08030202040F0204" pitchFamily="34" charset="-122"/>
              <a:ea typeface="腾讯体 W7" panose="020C08030202040F0204" pitchFamily="34" charset="-122"/>
              <a:cs typeface="Hiragino Sans GB W3" charset="-122"/>
            </a:endParaRPr>
          </a:p>
        </p:txBody>
      </p:sp>
      <p:pic>
        <p:nvPicPr>
          <p:cNvPr id="23" name="图片 22">
            <a:extLst>
              <a:ext uri="{FF2B5EF4-FFF2-40B4-BE49-F238E27FC236}">
                <a16:creationId xmlns:a16="http://schemas.microsoft.com/office/drawing/2014/main" id="{5673459E-2632-4569-AE82-761EBDFD3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423" y="3640213"/>
            <a:ext cx="547557" cy="547557"/>
          </a:xfrm>
          <a:prstGeom prst="rect">
            <a:avLst/>
          </a:prstGeom>
        </p:spPr>
      </p:pic>
      <p:pic>
        <p:nvPicPr>
          <p:cNvPr id="24" name="图片 23">
            <a:extLst>
              <a:ext uri="{FF2B5EF4-FFF2-40B4-BE49-F238E27FC236}">
                <a16:creationId xmlns:a16="http://schemas.microsoft.com/office/drawing/2014/main" id="{C973494D-D75C-4470-BAE4-A191F55CB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597" y="3640213"/>
            <a:ext cx="547557" cy="547557"/>
          </a:xfrm>
          <a:prstGeom prst="rect">
            <a:avLst/>
          </a:prstGeom>
        </p:spPr>
      </p:pic>
      <p:cxnSp>
        <p:nvCxnSpPr>
          <p:cNvPr id="25" name="曲线连接符 90">
            <a:extLst>
              <a:ext uri="{FF2B5EF4-FFF2-40B4-BE49-F238E27FC236}">
                <a16:creationId xmlns:a16="http://schemas.microsoft.com/office/drawing/2014/main" id="{AEAF6D36-1DCE-4B36-A2A6-A0BA38B304D9}"/>
              </a:ext>
            </a:extLst>
          </p:cNvPr>
          <p:cNvCxnSpPr/>
          <p:nvPr/>
        </p:nvCxnSpPr>
        <p:spPr>
          <a:xfrm rot="16200000" flipH="1">
            <a:off x="9044585" y="2971422"/>
            <a:ext cx="828490" cy="509091"/>
          </a:xfrm>
          <a:prstGeom prst="curvedConnector3">
            <a:avLst/>
          </a:prstGeom>
          <a:ln w="25400">
            <a:tailEnd type="triangle"/>
          </a:ln>
        </p:spPr>
        <p:style>
          <a:lnRef idx="1">
            <a:schemeClr val="dk1"/>
          </a:lnRef>
          <a:fillRef idx="0">
            <a:schemeClr val="dk1"/>
          </a:fillRef>
          <a:effectRef idx="0">
            <a:schemeClr val="dk1"/>
          </a:effectRef>
          <a:fontRef idx="minor">
            <a:schemeClr val="tx1"/>
          </a:fontRef>
        </p:style>
      </p:cxnSp>
      <p:sp>
        <p:nvSpPr>
          <p:cNvPr id="26" name="矩形 25">
            <a:extLst>
              <a:ext uri="{FF2B5EF4-FFF2-40B4-BE49-F238E27FC236}">
                <a16:creationId xmlns:a16="http://schemas.microsoft.com/office/drawing/2014/main" id="{4FFAC754-DB87-4995-8E07-371071D6F52E}"/>
              </a:ext>
            </a:extLst>
          </p:cNvPr>
          <p:cNvSpPr/>
          <p:nvPr/>
        </p:nvSpPr>
        <p:spPr>
          <a:xfrm>
            <a:off x="8429591" y="3789019"/>
            <a:ext cx="522473" cy="366126"/>
          </a:xfrm>
          <a:prstGeom prst="rect">
            <a:avLst/>
          </a:prstGeom>
        </p:spPr>
        <p:txBody>
          <a:bodyPr wrap="square">
            <a:spAutoFit/>
          </a:bodyPr>
          <a:lstStyle/>
          <a:p>
            <a:pPr algn="ctr" eaLnBrk="0" fontAlgn="base" hangingPunct="0">
              <a:spcBef>
                <a:spcPct val="0"/>
              </a:spcBef>
              <a:spcAft>
                <a:spcPct val="0"/>
              </a:spcAft>
            </a:pPr>
            <a:r>
              <a:rPr lang="en-US" sz="1800" b="0" i="0" strike="noStrike" cap="none" spc="0" baseline="0">
                <a:solidFill>
                  <a:srgbClr val="000000"/>
                </a:solidFill>
                <a:effectLst/>
                <a:latin typeface="Times New Roman"/>
                <a:ea typeface="Times New Roman"/>
                <a:cs typeface="Times New Roman"/>
              </a:rPr>
              <a:t>M</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27" name="矩形 26">
            <a:extLst>
              <a:ext uri="{FF2B5EF4-FFF2-40B4-BE49-F238E27FC236}">
                <a16:creationId xmlns:a16="http://schemas.microsoft.com/office/drawing/2014/main" id="{5AA2F5D5-2864-4E72-A114-3C58F0C44CA6}"/>
              </a:ext>
            </a:extLst>
          </p:cNvPr>
          <p:cNvSpPr/>
          <p:nvPr/>
        </p:nvSpPr>
        <p:spPr>
          <a:xfrm>
            <a:off x="9458502" y="3791427"/>
            <a:ext cx="522473" cy="366126"/>
          </a:xfrm>
          <a:prstGeom prst="rect">
            <a:avLst/>
          </a:prstGeom>
        </p:spPr>
        <p:txBody>
          <a:bodyPr wrap="square">
            <a:spAutoFit/>
          </a:bodyPr>
          <a:lstStyle/>
          <a:p>
            <a:pPr algn="ctr" eaLnBrk="0" fontAlgn="base" hangingPunct="0">
              <a:spcBef>
                <a:spcPct val="0"/>
              </a:spcBef>
              <a:spcAft>
                <a:spcPct val="0"/>
              </a:spcAft>
            </a:pPr>
            <a:r>
              <a:rPr lang="en-US" sz="1800" b="0" i="0" strike="noStrike" cap="none" spc="0" baseline="0">
                <a:solidFill>
                  <a:srgbClr val="000000"/>
                </a:solidFill>
                <a:effectLst/>
                <a:latin typeface="Times New Roman"/>
                <a:ea typeface="Times New Roman"/>
                <a:cs typeface="Times New Roman"/>
              </a:rPr>
              <a:t>S</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28" name="矩形 27">
            <a:extLst>
              <a:ext uri="{FF2B5EF4-FFF2-40B4-BE49-F238E27FC236}">
                <a16:creationId xmlns:a16="http://schemas.microsoft.com/office/drawing/2014/main" id="{CBDD582B-AB6F-4B84-98F5-0305B4C056A1}"/>
              </a:ext>
            </a:extLst>
          </p:cNvPr>
          <p:cNvSpPr/>
          <p:nvPr/>
        </p:nvSpPr>
        <p:spPr>
          <a:xfrm>
            <a:off x="5238658" y="2900568"/>
            <a:ext cx="522473" cy="366126"/>
          </a:xfrm>
          <a:prstGeom prst="rect">
            <a:avLst/>
          </a:prstGeom>
        </p:spPr>
        <p:txBody>
          <a:bodyPr wrap="square">
            <a:spAutoFit/>
          </a:bodyPr>
          <a:lstStyle/>
          <a:p>
            <a:pPr algn="ctr" eaLnBrk="0" fontAlgn="base" hangingPunct="0">
              <a:spcBef>
                <a:spcPct val="0"/>
              </a:spcBef>
              <a:spcAft>
                <a:spcPct val="0"/>
              </a:spcAft>
            </a:pPr>
            <a:r>
              <a:rPr lang="en-US" sz="1800" b="0" i="0" strike="noStrike" cap="none" spc="0" baseline="0">
                <a:solidFill>
                  <a:srgbClr val="000000"/>
                </a:solidFill>
                <a:effectLst/>
                <a:latin typeface="Times New Roman"/>
                <a:ea typeface="Times New Roman"/>
                <a:cs typeface="Times New Roman"/>
              </a:rPr>
              <a:t>W</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29" name="矩形 28">
            <a:extLst>
              <a:ext uri="{FF2B5EF4-FFF2-40B4-BE49-F238E27FC236}">
                <a16:creationId xmlns:a16="http://schemas.microsoft.com/office/drawing/2014/main" id="{B833DFBA-86AC-4810-B92A-F103F6C8A046}"/>
              </a:ext>
            </a:extLst>
          </p:cNvPr>
          <p:cNvSpPr/>
          <p:nvPr/>
        </p:nvSpPr>
        <p:spPr>
          <a:xfrm>
            <a:off x="5825798" y="2888622"/>
            <a:ext cx="522473" cy="366126"/>
          </a:xfrm>
          <a:prstGeom prst="rect">
            <a:avLst/>
          </a:prstGeom>
        </p:spPr>
        <p:txBody>
          <a:bodyPr wrap="square">
            <a:spAutoFit/>
          </a:bodyPr>
          <a:lstStyle/>
          <a:p>
            <a:pPr algn="ctr" eaLnBrk="0" fontAlgn="base" hangingPunct="0">
              <a:spcBef>
                <a:spcPct val="0"/>
              </a:spcBef>
              <a:spcAft>
                <a:spcPct val="0"/>
              </a:spcAft>
            </a:pPr>
            <a:r>
              <a:rPr lang="en-US" sz="1800" b="0" i="0" strike="noStrike" cap="none" spc="0" baseline="0">
                <a:solidFill>
                  <a:srgbClr val="000000"/>
                </a:solidFill>
                <a:effectLst/>
                <a:latin typeface="Times New Roman"/>
                <a:ea typeface="Times New Roman"/>
                <a:cs typeface="Times New Roman"/>
              </a:rPr>
              <a:t>R</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30" name="矩形 29">
            <a:extLst>
              <a:ext uri="{FF2B5EF4-FFF2-40B4-BE49-F238E27FC236}">
                <a16:creationId xmlns:a16="http://schemas.microsoft.com/office/drawing/2014/main" id="{5436678B-BA99-4FFF-B3C1-4F9B54B75497}"/>
              </a:ext>
            </a:extLst>
          </p:cNvPr>
          <p:cNvSpPr/>
          <p:nvPr/>
        </p:nvSpPr>
        <p:spPr>
          <a:xfrm>
            <a:off x="9286559" y="2901707"/>
            <a:ext cx="522473" cy="366126"/>
          </a:xfrm>
          <a:prstGeom prst="rect">
            <a:avLst/>
          </a:prstGeom>
        </p:spPr>
        <p:txBody>
          <a:bodyPr wrap="square">
            <a:spAutoFit/>
          </a:bodyPr>
          <a:lstStyle/>
          <a:p>
            <a:pPr algn="ctr" eaLnBrk="0" fontAlgn="base" hangingPunct="0">
              <a:spcBef>
                <a:spcPct val="0"/>
              </a:spcBef>
              <a:spcAft>
                <a:spcPct val="0"/>
              </a:spcAft>
            </a:pPr>
            <a:r>
              <a:rPr lang="en-US" sz="1800" b="0" i="0" strike="noStrike" cap="none" spc="0" baseline="0">
                <a:solidFill>
                  <a:srgbClr val="000000"/>
                </a:solidFill>
                <a:effectLst/>
                <a:latin typeface="Times New Roman"/>
                <a:ea typeface="Times New Roman"/>
                <a:cs typeface="Times New Roman"/>
              </a:rPr>
              <a:t>R</a:t>
            </a:r>
            <a:endParaRPr lang="zh-CN" altLang="en-US">
              <a:latin typeface="腾讯体 W7" panose="020C08030202040F0204" pitchFamily="34" charset="-122"/>
              <a:ea typeface="腾讯体 W7" panose="020C08030202040F0204" pitchFamily="34" charset="-122"/>
              <a:cs typeface="Hiragino Sans GB W3" charset="-122"/>
            </a:endParaRPr>
          </a:p>
        </p:txBody>
      </p:sp>
      <p:sp>
        <p:nvSpPr>
          <p:cNvPr id="31" name="右箭头 97">
            <a:extLst>
              <a:ext uri="{FF2B5EF4-FFF2-40B4-BE49-F238E27FC236}">
                <a16:creationId xmlns:a16="http://schemas.microsoft.com/office/drawing/2014/main" id="{706A5CBC-12D1-493C-8753-9A3BA265ADFB}"/>
              </a:ext>
            </a:extLst>
          </p:cNvPr>
          <p:cNvSpPr/>
          <p:nvPr/>
        </p:nvSpPr>
        <p:spPr bwMode="auto">
          <a:xfrm>
            <a:off x="6645848" y="3726613"/>
            <a:ext cx="1758397" cy="374755"/>
          </a:xfrm>
          <a:prstGeom prst="rightArrow">
            <a:avLst/>
          </a:prstGeom>
          <a:solidFill>
            <a:srgbClr val="FA9A47">
              <a:alpha val="7607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u="none" strike="noStrike" cap="none" normalizeH="0" baseline="0">
              <a:ln>
                <a:noFill/>
              </a:ln>
              <a:effectLst/>
              <a:latin typeface="腾讯体 W7" panose="020C08030202040F0204" pitchFamily="34" charset="-122"/>
              <a:ea typeface="腾讯体 W7" panose="020C08030202040F0204" pitchFamily="34" charset="-122"/>
              <a:cs typeface="Hiragino Sans GB W3" charset="-122"/>
            </a:endParaRPr>
          </a:p>
        </p:txBody>
      </p:sp>
      <p:sp>
        <p:nvSpPr>
          <p:cNvPr id="32" name="矩形 31">
            <a:extLst>
              <a:ext uri="{FF2B5EF4-FFF2-40B4-BE49-F238E27FC236}">
                <a16:creationId xmlns:a16="http://schemas.microsoft.com/office/drawing/2014/main" id="{A0C46726-1A33-44B4-A8EE-9982B1313BD9}"/>
              </a:ext>
            </a:extLst>
          </p:cNvPr>
          <p:cNvSpPr/>
          <p:nvPr/>
        </p:nvSpPr>
        <p:spPr bwMode="auto">
          <a:xfrm>
            <a:off x="5127222" y="1714634"/>
            <a:ext cx="1518626" cy="356972"/>
          </a:xfrm>
          <a:prstGeom prst="rect">
            <a:avLst/>
          </a:prstGeom>
          <a:solidFill>
            <a:srgbClr val="F2F2F2">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600" b="0" i="0" strike="noStrike" cap="none" spc="0" baseline="0" dirty="0">
                <a:solidFill>
                  <a:srgbClr val="000000"/>
                </a:solidFill>
                <a:effectLst/>
                <a:latin typeface="Times New Roman"/>
                <a:ea typeface="Times New Roman"/>
                <a:cs typeface="Times New Roman"/>
              </a:rPr>
              <a:t>Business layer</a:t>
            </a:r>
            <a:endParaRPr kumimoji="0" lang="zh-CN" altLang="en-US" sz="1600" u="none" strike="noStrike" cap="none" normalizeH="0" baseline="0" dirty="0">
              <a:ln>
                <a:noFill/>
              </a:ln>
              <a:effectLst/>
              <a:latin typeface="腾讯体 W7" panose="020C08030202040F0204" pitchFamily="34" charset="-122"/>
              <a:ea typeface="腾讯体 W7" panose="020C08030202040F0204" pitchFamily="34" charset="-122"/>
              <a:cs typeface="Microsoft YaHei" charset="-122"/>
            </a:endParaRPr>
          </a:p>
        </p:txBody>
      </p:sp>
      <p:sp>
        <p:nvSpPr>
          <p:cNvPr id="33" name="矩形 32">
            <a:extLst>
              <a:ext uri="{FF2B5EF4-FFF2-40B4-BE49-F238E27FC236}">
                <a16:creationId xmlns:a16="http://schemas.microsoft.com/office/drawing/2014/main" id="{8A8CA9FD-E663-4559-A12F-CA1318361339}"/>
              </a:ext>
            </a:extLst>
          </p:cNvPr>
          <p:cNvSpPr/>
          <p:nvPr/>
        </p:nvSpPr>
        <p:spPr bwMode="auto">
          <a:xfrm>
            <a:off x="8554783" y="1739570"/>
            <a:ext cx="1573661" cy="319199"/>
          </a:xfrm>
          <a:prstGeom prst="rect">
            <a:avLst/>
          </a:prstGeom>
          <a:solidFill>
            <a:srgbClr val="F2F2F2">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600" b="0" i="0" strike="noStrike" cap="none" spc="0" baseline="0" dirty="0">
                <a:solidFill>
                  <a:srgbClr val="000000"/>
                </a:solidFill>
                <a:effectLst/>
                <a:latin typeface="Times New Roman"/>
                <a:ea typeface="Times New Roman"/>
                <a:cs typeface="Times New Roman"/>
              </a:rPr>
              <a:t>Business layer</a:t>
            </a:r>
            <a:endParaRPr kumimoji="0" lang="zh-CN" altLang="en-US" sz="1600" u="none" strike="noStrike" cap="none" normalizeH="0" baseline="0" dirty="0">
              <a:ln>
                <a:noFill/>
              </a:ln>
              <a:effectLst/>
              <a:latin typeface="腾讯体 W7" panose="020C08030202040F0204" pitchFamily="34" charset="-122"/>
              <a:ea typeface="腾讯体 W7" panose="020C08030202040F0204" pitchFamily="34" charset="-122"/>
              <a:cs typeface="Microsoft YaHei" charset="-122"/>
            </a:endParaRPr>
          </a:p>
        </p:txBody>
      </p:sp>
      <p:cxnSp>
        <p:nvCxnSpPr>
          <p:cNvPr id="34" name="直线箭头连接符 100">
            <a:extLst>
              <a:ext uri="{FF2B5EF4-FFF2-40B4-BE49-F238E27FC236}">
                <a16:creationId xmlns:a16="http://schemas.microsoft.com/office/drawing/2014/main" id="{71B4793F-8054-4CF1-A4E8-A6D7983FCBC0}"/>
              </a:ext>
            </a:extLst>
          </p:cNvPr>
          <p:cNvCxnSpPr/>
          <p:nvPr/>
        </p:nvCxnSpPr>
        <p:spPr>
          <a:xfrm flipH="1">
            <a:off x="5826158" y="2071606"/>
            <a:ext cx="0" cy="39598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5" name="直线箭头连接符 101">
            <a:extLst>
              <a:ext uri="{FF2B5EF4-FFF2-40B4-BE49-F238E27FC236}">
                <a16:creationId xmlns:a16="http://schemas.microsoft.com/office/drawing/2014/main" id="{9293765C-029F-4898-A01B-88D4F8842F82}"/>
              </a:ext>
            </a:extLst>
          </p:cNvPr>
          <p:cNvCxnSpPr/>
          <p:nvPr/>
        </p:nvCxnSpPr>
        <p:spPr>
          <a:xfrm flipH="1">
            <a:off x="9273648" y="2083706"/>
            <a:ext cx="0" cy="39598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6" name="矩形 35">
            <a:extLst>
              <a:ext uri="{FF2B5EF4-FFF2-40B4-BE49-F238E27FC236}">
                <a16:creationId xmlns:a16="http://schemas.microsoft.com/office/drawing/2014/main" id="{C4411FE1-C43B-4392-B7A7-FBA04DCC8EC6}"/>
              </a:ext>
            </a:extLst>
          </p:cNvPr>
          <p:cNvSpPr/>
          <p:nvPr/>
        </p:nvSpPr>
        <p:spPr>
          <a:xfrm>
            <a:off x="8936858" y="4582541"/>
            <a:ext cx="1565569" cy="305105"/>
          </a:xfrm>
          <a:prstGeom prst="rect">
            <a:avLst/>
          </a:prstGeom>
        </p:spPr>
        <p:txBody>
          <a:bodyPr wrap="none">
            <a:spAutoFit/>
          </a:bodyPr>
          <a:lstStyle/>
          <a:p>
            <a:r>
              <a:rPr lang="en-US" sz="1400" b="1" i="0" strike="noStrike" cap="none" spc="0" baseline="0">
                <a:solidFill>
                  <a:srgbClr val="000000"/>
                </a:solidFill>
                <a:effectLst/>
                <a:latin typeface="Times New Roman"/>
                <a:ea typeface="Times New Roman"/>
                <a:cs typeface="Times New Roman"/>
              </a:rPr>
              <a:t>Data center B</a:t>
            </a:r>
            <a:endParaRPr lang="zh-CN" altLang="en-US" sz="1400" b="1">
              <a:latin typeface="腾讯体 W7" panose="020C08030202040F0204" pitchFamily="34" charset="-122"/>
              <a:ea typeface="腾讯体 W7" panose="020C08030202040F0204" pitchFamily="34" charset="-122"/>
            </a:endParaRPr>
          </a:p>
        </p:txBody>
      </p:sp>
      <p:sp>
        <p:nvSpPr>
          <p:cNvPr id="37" name="矩形 36">
            <a:extLst>
              <a:ext uri="{FF2B5EF4-FFF2-40B4-BE49-F238E27FC236}">
                <a16:creationId xmlns:a16="http://schemas.microsoft.com/office/drawing/2014/main" id="{AA3ECA5C-931E-4D15-AFBA-87BAB7514DC5}"/>
              </a:ext>
            </a:extLst>
          </p:cNvPr>
          <p:cNvSpPr/>
          <p:nvPr/>
        </p:nvSpPr>
        <p:spPr>
          <a:xfrm>
            <a:off x="5457493" y="4567825"/>
            <a:ext cx="1552856" cy="305105"/>
          </a:xfrm>
          <a:prstGeom prst="rect">
            <a:avLst/>
          </a:prstGeom>
        </p:spPr>
        <p:txBody>
          <a:bodyPr wrap="none">
            <a:spAutoFit/>
          </a:bodyPr>
          <a:lstStyle/>
          <a:p>
            <a:r>
              <a:rPr lang="en-US" sz="1400" b="1" i="0" strike="noStrike" cap="none" spc="0" baseline="0">
                <a:solidFill>
                  <a:srgbClr val="000000"/>
                </a:solidFill>
                <a:effectLst/>
                <a:latin typeface="Times New Roman"/>
                <a:ea typeface="Times New Roman"/>
                <a:cs typeface="Times New Roman"/>
              </a:rPr>
              <a:t>Data center A</a:t>
            </a:r>
            <a:endParaRPr lang="zh-CN" altLang="en-US" sz="1400" b="1">
              <a:latin typeface="腾讯体 W7" panose="020C08030202040F0204" pitchFamily="34" charset="-122"/>
              <a:ea typeface="腾讯体 W7" panose="020C08030202040F0204" pitchFamily="34" charset="-122"/>
            </a:endParaRPr>
          </a:p>
        </p:txBody>
      </p:sp>
      <p:cxnSp>
        <p:nvCxnSpPr>
          <p:cNvPr id="38" name="曲线连接符 149">
            <a:extLst>
              <a:ext uri="{FF2B5EF4-FFF2-40B4-BE49-F238E27FC236}">
                <a16:creationId xmlns:a16="http://schemas.microsoft.com/office/drawing/2014/main" id="{6F066C88-E9CD-443D-99AF-26EA39A8227E}"/>
              </a:ext>
            </a:extLst>
          </p:cNvPr>
          <p:cNvCxnSpPr/>
          <p:nvPr/>
        </p:nvCxnSpPr>
        <p:spPr>
          <a:xfrm rot="10800000" flipV="1">
            <a:off x="5348661" y="2863567"/>
            <a:ext cx="3770380" cy="685039"/>
          </a:xfrm>
          <a:prstGeom prst="curvedConnector3">
            <a:avLst>
              <a:gd name="adj1" fmla="val 50000"/>
            </a:avLst>
          </a:prstGeom>
          <a:ln w="25400">
            <a:tailEnd type="triangle"/>
          </a:ln>
        </p:spPr>
        <p:style>
          <a:lnRef idx="1">
            <a:schemeClr val="dk1"/>
          </a:lnRef>
          <a:fillRef idx="0">
            <a:schemeClr val="dk1"/>
          </a:fillRef>
          <a:effectRef idx="0">
            <a:schemeClr val="dk1"/>
          </a:effectRef>
          <a:fontRef idx="minor">
            <a:schemeClr val="tx1"/>
          </a:fontRef>
        </p:style>
      </p:cxnSp>
      <p:sp>
        <p:nvSpPr>
          <p:cNvPr id="39" name="矩形 38">
            <a:extLst>
              <a:ext uri="{FF2B5EF4-FFF2-40B4-BE49-F238E27FC236}">
                <a16:creationId xmlns:a16="http://schemas.microsoft.com/office/drawing/2014/main" id="{46675690-938D-4924-B1B9-0E9BBF77C8D0}"/>
              </a:ext>
            </a:extLst>
          </p:cNvPr>
          <p:cNvSpPr/>
          <p:nvPr/>
        </p:nvSpPr>
        <p:spPr bwMode="auto">
          <a:xfrm>
            <a:off x="7168408" y="2757929"/>
            <a:ext cx="725151" cy="663565"/>
          </a:xfrm>
          <a:prstGeom prst="rect">
            <a:avLst/>
          </a:prstGeom>
          <a:solidFill>
            <a:srgbClr val="2F5597"/>
          </a:solidFill>
          <a:ln w="952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腾讯体 W7" panose="020C08030202040F0204" pitchFamily="34" charset="-122"/>
              <a:ea typeface="腾讯体 W7" panose="020C08030202040F0204" pitchFamily="34" charset="-122"/>
            </a:endParaRPr>
          </a:p>
        </p:txBody>
      </p:sp>
      <p:pic>
        <p:nvPicPr>
          <p:cNvPr id="40" name="图片 39">
            <a:extLst>
              <a:ext uri="{FF2B5EF4-FFF2-40B4-BE49-F238E27FC236}">
                <a16:creationId xmlns:a16="http://schemas.microsoft.com/office/drawing/2014/main" id="{F130493E-2CA9-4637-B773-6226C93431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2088" y="2811569"/>
            <a:ext cx="602917" cy="602917"/>
          </a:xfrm>
          <a:prstGeom prst="rect">
            <a:avLst/>
          </a:prstGeom>
        </p:spPr>
      </p:pic>
      <p:sp>
        <p:nvSpPr>
          <p:cNvPr id="41" name="矩形 40">
            <a:extLst>
              <a:ext uri="{FF2B5EF4-FFF2-40B4-BE49-F238E27FC236}">
                <a16:creationId xmlns:a16="http://schemas.microsoft.com/office/drawing/2014/main" id="{636C4227-D167-46B5-BEBB-298A7DCB0813}"/>
              </a:ext>
            </a:extLst>
          </p:cNvPr>
          <p:cNvSpPr/>
          <p:nvPr/>
        </p:nvSpPr>
        <p:spPr>
          <a:xfrm>
            <a:off x="8043028" y="2856238"/>
            <a:ext cx="852208" cy="366126"/>
          </a:xfrm>
          <a:prstGeom prst="rect">
            <a:avLst/>
          </a:prstGeom>
        </p:spPr>
        <p:txBody>
          <a:bodyPr wrap="square">
            <a:spAutoFit/>
          </a:bodyPr>
          <a:lstStyle/>
          <a:p>
            <a:pPr algn="ctr" eaLnBrk="0" fontAlgn="base" hangingPunct="0">
              <a:spcBef>
                <a:spcPct val="0"/>
              </a:spcBef>
              <a:spcAft>
                <a:spcPct val="0"/>
              </a:spcAft>
            </a:pPr>
            <a:r>
              <a:rPr lang="en-US" sz="1800" b="1" i="0" strike="noStrike" cap="none" spc="0" baseline="0">
                <a:solidFill>
                  <a:srgbClr val="000000"/>
                </a:solidFill>
                <a:effectLst/>
                <a:latin typeface="Times New Roman"/>
                <a:ea typeface="Times New Roman"/>
                <a:cs typeface="Times New Roman"/>
              </a:rPr>
              <a:t>W/R</a:t>
            </a:r>
            <a:endParaRPr lang="zh-CN" altLang="en-US" b="1">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18464567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a:extLst>
              <a:ext uri="{FF2B5EF4-FFF2-40B4-BE49-F238E27FC236}">
                <a16:creationId xmlns:a16="http://schemas.microsoft.com/office/drawing/2014/main" id="{92998C46-868A-4F23-835E-4F8632869AD7}"/>
              </a:ext>
            </a:extLst>
          </p:cNvPr>
          <p:cNvPicPr>
            <a:picLocks noChangeAspect="1"/>
          </p:cNvPicPr>
          <p:nvPr/>
        </p:nvPicPr>
        <p:blipFill>
          <a:blip r:embed="rId3"/>
          <a:srcRect r="47771"/>
          <a:stretch>
            <a:fillRect/>
          </a:stretch>
        </p:blipFill>
        <p:spPr>
          <a:xfrm>
            <a:off x="9461363" y="1840613"/>
            <a:ext cx="2289420" cy="4657748"/>
          </a:xfrm>
          <a:prstGeom prst="rect">
            <a:avLst/>
          </a:prstGeom>
        </p:spPr>
      </p:pic>
      <p:pic>
        <p:nvPicPr>
          <p:cNvPr id="40" name="图片 39">
            <a:extLst>
              <a:ext uri="{FF2B5EF4-FFF2-40B4-BE49-F238E27FC236}">
                <a16:creationId xmlns:a16="http://schemas.microsoft.com/office/drawing/2014/main" id="{A140BE11-354B-4B72-84C9-768D36DF5D6A}"/>
              </a:ext>
            </a:extLst>
          </p:cNvPr>
          <p:cNvPicPr>
            <a:picLocks noChangeAspect="1"/>
          </p:cNvPicPr>
          <p:nvPr/>
        </p:nvPicPr>
        <p:blipFill>
          <a:blip r:embed="rId4">
            <a:clrChange>
              <a:clrFrom>
                <a:srgbClr val="1A2333">
                  <a:alpha val="63922"/>
                </a:srgbClr>
              </a:clrFrom>
              <a:clrTo>
                <a:srgbClr val="1A2333">
                  <a:alpha val="0"/>
                </a:srgbClr>
              </a:clrTo>
            </a:clrChange>
          </a:blip>
          <a:srcRect l="50000"/>
          <a:stretch>
            <a:fillRect/>
          </a:stretch>
        </p:blipFill>
        <p:spPr>
          <a:xfrm>
            <a:off x="568175" y="1840613"/>
            <a:ext cx="2338018" cy="4846740"/>
          </a:xfrm>
          <a:prstGeom prst="rect">
            <a:avLst/>
          </a:prstGeom>
        </p:spPr>
      </p:pic>
      <p:sp>
        <p:nvSpPr>
          <p:cNvPr id="2" name="标题 1">
            <a:extLst>
              <a:ext uri="{FF2B5EF4-FFF2-40B4-BE49-F238E27FC236}">
                <a16:creationId xmlns:a16="http://schemas.microsoft.com/office/drawing/2014/main" id="{217BADCA-454F-4B5D-A811-6B71A73BAE1F}"/>
              </a:ext>
            </a:extLst>
          </p:cNvPr>
          <p:cNvSpPr>
            <a:spLocks noGrp="1"/>
          </p:cNvSpPr>
          <p:nvPr>
            <p:ph type="title"/>
          </p:nvPr>
        </p:nvSpPr>
        <p:spPr>
          <a:xfrm>
            <a:off x="976846" y="87925"/>
            <a:ext cx="9821113" cy="907731"/>
          </a:xfrm>
        </p:spPr>
        <p:txBody>
          <a:bodyPr/>
          <a:lstStyle/>
          <a:p>
            <a:r>
              <a:rPr lang="en-US" sz="3200" b="1" i="0" strike="noStrike" cap="none" spc="0" baseline="0" dirty="0">
                <a:solidFill>
                  <a:srgbClr val="00A4FF"/>
                </a:solidFill>
                <a:effectLst/>
                <a:latin typeface="Times New Roman"/>
                <a:ea typeface="Times New Roman"/>
                <a:cs typeface="Times New Roman"/>
              </a:rPr>
              <a:t>4.4 Migration processes of the two migration methods</a:t>
            </a:r>
          </a:p>
        </p:txBody>
      </p:sp>
      <p:sp>
        <p:nvSpPr>
          <p:cNvPr id="6" name="矩形 5">
            <a:extLst>
              <a:ext uri="{FF2B5EF4-FFF2-40B4-BE49-F238E27FC236}">
                <a16:creationId xmlns:a16="http://schemas.microsoft.com/office/drawing/2014/main" id="{4CAF6D02-4EEB-4B42-A1EA-6F8350ABCCC8}"/>
              </a:ext>
            </a:extLst>
          </p:cNvPr>
          <p:cNvSpPr/>
          <p:nvPr/>
        </p:nvSpPr>
        <p:spPr>
          <a:xfrm>
            <a:off x="2039781" y="2110017"/>
            <a:ext cx="1869423" cy="307777"/>
          </a:xfrm>
          <a:prstGeom prst="rect">
            <a:avLst/>
          </a:prstGeom>
        </p:spPr>
        <p:txBody>
          <a:bodyPr wrap="none">
            <a:spAutoFit/>
          </a:bodyPr>
          <a:lstStyle/>
          <a:p>
            <a:r>
              <a:rPr lang="en-US" sz="1400" b="0" i="0" strike="noStrike" cap="none" spc="0" baseline="0" dirty="0">
                <a:solidFill>
                  <a:srgbClr val="0D0D0D"/>
                </a:solidFill>
                <a:effectLst/>
                <a:latin typeface="Times New Roman"/>
                <a:ea typeface="Times New Roman"/>
                <a:cs typeface="Times New Roman"/>
              </a:rPr>
              <a:t>Existing data migration</a:t>
            </a:r>
          </a:p>
        </p:txBody>
      </p:sp>
      <p:sp>
        <p:nvSpPr>
          <p:cNvPr id="7" name="矩形 6">
            <a:extLst>
              <a:ext uri="{FF2B5EF4-FFF2-40B4-BE49-F238E27FC236}">
                <a16:creationId xmlns:a16="http://schemas.microsoft.com/office/drawing/2014/main" id="{BD7DBE1B-11C8-40A1-B5F3-7C4CA1825335}"/>
              </a:ext>
            </a:extLst>
          </p:cNvPr>
          <p:cNvSpPr/>
          <p:nvPr/>
        </p:nvSpPr>
        <p:spPr>
          <a:xfrm>
            <a:off x="2724358" y="2814704"/>
            <a:ext cx="1558440" cy="307777"/>
          </a:xfrm>
          <a:prstGeom prst="rect">
            <a:avLst/>
          </a:prstGeom>
        </p:spPr>
        <p:txBody>
          <a:bodyPr wrap="none">
            <a:spAutoFit/>
          </a:bodyPr>
          <a:lstStyle/>
          <a:p>
            <a:r>
              <a:rPr lang="en-US" sz="1400" b="0" i="0" strike="noStrike" cap="none" spc="0" baseline="0" dirty="0">
                <a:solidFill>
                  <a:srgbClr val="0D0D0D"/>
                </a:solidFill>
                <a:effectLst/>
                <a:latin typeface="Times New Roman"/>
                <a:ea typeface="Times New Roman"/>
                <a:cs typeface="Times New Roman"/>
              </a:rPr>
              <a:t>Service suspension</a:t>
            </a:r>
          </a:p>
        </p:txBody>
      </p:sp>
      <p:sp>
        <p:nvSpPr>
          <p:cNvPr id="8" name="矩形 7">
            <a:extLst>
              <a:ext uri="{FF2B5EF4-FFF2-40B4-BE49-F238E27FC236}">
                <a16:creationId xmlns:a16="http://schemas.microsoft.com/office/drawing/2014/main" id="{4756ECB0-A88F-448A-B00F-33198C838CA6}"/>
              </a:ext>
            </a:extLst>
          </p:cNvPr>
          <p:cNvSpPr/>
          <p:nvPr/>
        </p:nvSpPr>
        <p:spPr>
          <a:xfrm>
            <a:off x="3043437" y="3634427"/>
            <a:ext cx="881973" cy="523220"/>
          </a:xfrm>
          <a:prstGeom prst="rect">
            <a:avLst/>
          </a:prstGeom>
        </p:spPr>
        <p:txBody>
          <a:bodyPr wrap="none">
            <a:spAutoFit/>
          </a:bodyPr>
          <a:lstStyle/>
          <a:p>
            <a:r>
              <a:rPr lang="en-US" sz="1400" dirty="0">
                <a:solidFill>
                  <a:srgbClr val="0D0D0D"/>
                </a:solidFill>
                <a:latin typeface="Times New Roman"/>
                <a:ea typeface="Times New Roman"/>
                <a:cs typeface="Times New Roman"/>
              </a:rPr>
              <a:t>Full</a:t>
            </a:r>
            <a:r>
              <a:rPr lang="en-US" sz="1400" b="0" i="0" strike="noStrike" cap="none" spc="0" baseline="0" dirty="0">
                <a:solidFill>
                  <a:srgbClr val="0D0D0D"/>
                </a:solidFill>
                <a:effectLst/>
                <a:latin typeface="Times New Roman"/>
                <a:ea typeface="Times New Roman"/>
                <a:cs typeface="Times New Roman"/>
              </a:rPr>
              <a:t> data </a:t>
            </a:r>
          </a:p>
          <a:p>
            <a:r>
              <a:rPr lang="en-US" sz="1400" b="0" i="0" strike="noStrike" cap="none" spc="0" baseline="0" dirty="0">
                <a:solidFill>
                  <a:srgbClr val="0D0D0D"/>
                </a:solidFill>
                <a:effectLst/>
                <a:latin typeface="Times New Roman"/>
                <a:ea typeface="Times New Roman"/>
                <a:cs typeface="Times New Roman"/>
              </a:rPr>
              <a:t>migration</a:t>
            </a:r>
          </a:p>
        </p:txBody>
      </p:sp>
      <p:sp>
        <p:nvSpPr>
          <p:cNvPr id="9" name="矩形 8">
            <a:extLst>
              <a:ext uri="{FF2B5EF4-FFF2-40B4-BE49-F238E27FC236}">
                <a16:creationId xmlns:a16="http://schemas.microsoft.com/office/drawing/2014/main" id="{FED190F8-ADAB-48A2-9AE9-3A7C43E52ED5}"/>
              </a:ext>
            </a:extLst>
          </p:cNvPr>
          <p:cNvSpPr/>
          <p:nvPr/>
        </p:nvSpPr>
        <p:spPr>
          <a:xfrm>
            <a:off x="3039026" y="4524590"/>
            <a:ext cx="1032014" cy="307777"/>
          </a:xfrm>
          <a:prstGeom prst="rect">
            <a:avLst/>
          </a:prstGeom>
        </p:spPr>
        <p:txBody>
          <a:bodyPr wrap="none">
            <a:spAutoFit/>
          </a:bodyPr>
          <a:lstStyle/>
          <a:p>
            <a:r>
              <a:rPr lang="en-US" sz="1400" b="0" i="0" strike="noStrike" cap="none" spc="0" baseline="0" dirty="0">
                <a:solidFill>
                  <a:srgbClr val="0D0D0D"/>
                </a:solidFill>
                <a:effectLst/>
                <a:latin typeface="Times New Roman"/>
                <a:ea typeface="Times New Roman"/>
                <a:cs typeface="Times New Roman"/>
              </a:rPr>
              <a:t>Verification</a:t>
            </a:r>
          </a:p>
        </p:txBody>
      </p:sp>
      <p:sp>
        <p:nvSpPr>
          <p:cNvPr id="10" name="矩形 9">
            <a:extLst>
              <a:ext uri="{FF2B5EF4-FFF2-40B4-BE49-F238E27FC236}">
                <a16:creationId xmlns:a16="http://schemas.microsoft.com/office/drawing/2014/main" id="{4AA972B7-21C5-46C0-AD93-64678DAF2C8B}"/>
              </a:ext>
            </a:extLst>
          </p:cNvPr>
          <p:cNvSpPr/>
          <p:nvPr/>
        </p:nvSpPr>
        <p:spPr>
          <a:xfrm>
            <a:off x="2131578" y="6034989"/>
            <a:ext cx="1535998" cy="307777"/>
          </a:xfrm>
          <a:prstGeom prst="rect">
            <a:avLst/>
          </a:prstGeom>
        </p:spPr>
        <p:txBody>
          <a:bodyPr wrap="none">
            <a:spAutoFit/>
          </a:bodyPr>
          <a:lstStyle/>
          <a:p>
            <a:r>
              <a:rPr lang="en-US" sz="1400" b="0" i="0" strike="noStrike" cap="none" spc="0" baseline="0" dirty="0">
                <a:solidFill>
                  <a:srgbClr val="0D0D0D"/>
                </a:solidFill>
                <a:effectLst/>
                <a:latin typeface="Times New Roman"/>
                <a:ea typeface="Times New Roman"/>
                <a:cs typeface="Times New Roman"/>
              </a:rPr>
              <a:t>Service restoration</a:t>
            </a:r>
          </a:p>
        </p:txBody>
      </p:sp>
      <p:sp>
        <p:nvSpPr>
          <p:cNvPr id="11" name="矩形 10">
            <a:extLst>
              <a:ext uri="{FF2B5EF4-FFF2-40B4-BE49-F238E27FC236}">
                <a16:creationId xmlns:a16="http://schemas.microsoft.com/office/drawing/2014/main" id="{03D3D544-2CD1-41FD-AD85-6F024F69EBFA}"/>
              </a:ext>
            </a:extLst>
          </p:cNvPr>
          <p:cNvSpPr/>
          <p:nvPr/>
        </p:nvSpPr>
        <p:spPr>
          <a:xfrm>
            <a:off x="8317320" y="2220662"/>
            <a:ext cx="1869423" cy="307777"/>
          </a:xfrm>
          <a:prstGeom prst="rect">
            <a:avLst/>
          </a:prstGeom>
        </p:spPr>
        <p:txBody>
          <a:bodyPr wrap="none">
            <a:spAutoFit/>
          </a:bodyPr>
          <a:lstStyle/>
          <a:p>
            <a:r>
              <a:rPr lang="en-US" sz="1400" b="0" i="0" strike="noStrike" cap="none" spc="0" baseline="0" dirty="0">
                <a:solidFill>
                  <a:srgbClr val="0D0D0D"/>
                </a:solidFill>
                <a:effectLst/>
                <a:latin typeface="Times New Roman"/>
                <a:ea typeface="Times New Roman"/>
                <a:cs typeface="Times New Roman"/>
              </a:rPr>
              <a:t>Existing data migration</a:t>
            </a:r>
          </a:p>
        </p:txBody>
      </p:sp>
      <p:sp>
        <p:nvSpPr>
          <p:cNvPr id="12" name="矩形 11">
            <a:extLst>
              <a:ext uri="{FF2B5EF4-FFF2-40B4-BE49-F238E27FC236}">
                <a16:creationId xmlns:a16="http://schemas.microsoft.com/office/drawing/2014/main" id="{138F7092-8F4A-45D5-B02F-B8A936AC9ACC}"/>
              </a:ext>
            </a:extLst>
          </p:cNvPr>
          <p:cNvSpPr/>
          <p:nvPr/>
        </p:nvSpPr>
        <p:spPr>
          <a:xfrm>
            <a:off x="7488462" y="2891996"/>
            <a:ext cx="2129109" cy="523220"/>
          </a:xfrm>
          <a:prstGeom prst="rect">
            <a:avLst/>
          </a:prstGeom>
        </p:spPr>
        <p:txBody>
          <a:bodyPr wrap="none">
            <a:spAutoFit/>
          </a:bodyPr>
          <a:lstStyle/>
          <a:p>
            <a:pPr algn="ctr"/>
            <a:r>
              <a:rPr lang="en-US" sz="1400" b="0" i="0" strike="noStrike" cap="none" spc="0" baseline="0" dirty="0">
                <a:solidFill>
                  <a:srgbClr val="0D0D0D"/>
                </a:solidFill>
                <a:effectLst/>
                <a:latin typeface="Times New Roman"/>
                <a:ea typeface="Times New Roman"/>
                <a:cs typeface="Times New Roman"/>
              </a:rPr>
              <a:t>Incremental data migration</a:t>
            </a:r>
            <a:endParaRPr lang="en-US" altLang="zh-CN" sz="1400" dirty="0">
              <a:solidFill>
                <a:schemeClr val="tx1">
                  <a:lumMod val="95000"/>
                  <a:lumOff val="5000"/>
                </a:schemeClr>
              </a:solidFill>
              <a:latin typeface="腾讯体 W7" panose="020C08030202040F0204" pitchFamily="34" charset="-122"/>
              <a:ea typeface="腾讯体 W7" panose="020C08030202040F0204" pitchFamily="34" charset="-122"/>
            </a:endParaRPr>
          </a:p>
          <a:p>
            <a:pPr algn="ctr"/>
            <a:r>
              <a:rPr lang="en-US" sz="1400" b="0" i="0" strike="noStrike" cap="none" spc="0" baseline="0" dirty="0">
                <a:solidFill>
                  <a:srgbClr val="0D0D0D"/>
                </a:solidFill>
                <a:effectLst/>
                <a:latin typeface="Times New Roman"/>
                <a:ea typeface="Times New Roman"/>
                <a:cs typeface="Times New Roman"/>
              </a:rPr>
              <a:t> </a:t>
            </a:r>
          </a:p>
        </p:txBody>
      </p:sp>
      <p:sp>
        <p:nvSpPr>
          <p:cNvPr id="13" name="矩形 12">
            <a:extLst>
              <a:ext uri="{FF2B5EF4-FFF2-40B4-BE49-F238E27FC236}">
                <a16:creationId xmlns:a16="http://schemas.microsoft.com/office/drawing/2014/main" id="{B91C7873-1A44-4893-9FAF-B8EC3D8EE5D4}"/>
              </a:ext>
            </a:extLst>
          </p:cNvPr>
          <p:cNvSpPr/>
          <p:nvPr/>
        </p:nvSpPr>
        <p:spPr>
          <a:xfrm>
            <a:off x="7795093" y="4003758"/>
            <a:ext cx="1415837" cy="307777"/>
          </a:xfrm>
          <a:prstGeom prst="rect">
            <a:avLst/>
          </a:prstGeom>
        </p:spPr>
        <p:txBody>
          <a:bodyPr wrap="none">
            <a:spAutoFit/>
          </a:bodyPr>
          <a:lstStyle/>
          <a:p>
            <a:r>
              <a:rPr lang="en-US" sz="1400" b="0" i="0" strike="noStrike" cap="none" spc="0" baseline="0" dirty="0">
                <a:solidFill>
                  <a:srgbClr val="0D0D0D"/>
                </a:solidFill>
                <a:effectLst/>
                <a:latin typeface="Times New Roman"/>
                <a:ea typeface="Times New Roman"/>
                <a:cs typeface="Times New Roman"/>
              </a:rPr>
              <a:t>Traffic switching</a:t>
            </a:r>
          </a:p>
        </p:txBody>
      </p:sp>
      <p:sp>
        <p:nvSpPr>
          <p:cNvPr id="14" name="矩形 13">
            <a:extLst>
              <a:ext uri="{FF2B5EF4-FFF2-40B4-BE49-F238E27FC236}">
                <a16:creationId xmlns:a16="http://schemas.microsoft.com/office/drawing/2014/main" id="{77A904E0-37D1-4885-AB64-C18610678E4F}"/>
              </a:ext>
            </a:extLst>
          </p:cNvPr>
          <p:cNvSpPr/>
          <p:nvPr/>
        </p:nvSpPr>
        <p:spPr>
          <a:xfrm>
            <a:off x="2733000" y="5330303"/>
            <a:ext cx="1415837" cy="307777"/>
          </a:xfrm>
          <a:prstGeom prst="rect">
            <a:avLst/>
          </a:prstGeom>
        </p:spPr>
        <p:txBody>
          <a:bodyPr wrap="none">
            <a:spAutoFit/>
          </a:bodyPr>
          <a:lstStyle/>
          <a:p>
            <a:r>
              <a:rPr lang="en-US" sz="1400" b="0" i="0" strike="noStrike" cap="none" spc="0" baseline="0" dirty="0">
                <a:solidFill>
                  <a:srgbClr val="0D0D0D"/>
                </a:solidFill>
                <a:effectLst/>
                <a:latin typeface="Times New Roman"/>
                <a:ea typeface="Times New Roman"/>
                <a:cs typeface="Times New Roman"/>
              </a:rPr>
              <a:t>Traffic switching</a:t>
            </a:r>
          </a:p>
        </p:txBody>
      </p:sp>
      <p:sp>
        <p:nvSpPr>
          <p:cNvPr id="15" name="矩形 14">
            <a:extLst>
              <a:ext uri="{FF2B5EF4-FFF2-40B4-BE49-F238E27FC236}">
                <a16:creationId xmlns:a16="http://schemas.microsoft.com/office/drawing/2014/main" id="{4F95413C-3ADC-474D-B3BC-2FC11EB1EA57}"/>
              </a:ext>
            </a:extLst>
          </p:cNvPr>
          <p:cNvSpPr/>
          <p:nvPr/>
        </p:nvSpPr>
        <p:spPr>
          <a:xfrm>
            <a:off x="7958172" y="4983549"/>
            <a:ext cx="1032014" cy="307777"/>
          </a:xfrm>
          <a:prstGeom prst="rect">
            <a:avLst/>
          </a:prstGeom>
        </p:spPr>
        <p:txBody>
          <a:bodyPr wrap="none">
            <a:spAutoFit/>
          </a:bodyPr>
          <a:lstStyle/>
          <a:p>
            <a:r>
              <a:rPr lang="en-US" sz="1400" b="0" i="0" strike="noStrike" cap="none" spc="0" baseline="0" dirty="0">
                <a:solidFill>
                  <a:srgbClr val="0D0D0D"/>
                </a:solidFill>
                <a:effectLst/>
                <a:latin typeface="Times New Roman"/>
                <a:ea typeface="Times New Roman"/>
                <a:cs typeface="Times New Roman"/>
              </a:rPr>
              <a:t>Verification</a:t>
            </a:r>
          </a:p>
        </p:txBody>
      </p:sp>
      <p:sp>
        <p:nvSpPr>
          <p:cNvPr id="16" name="矩形 15">
            <a:extLst>
              <a:ext uri="{FF2B5EF4-FFF2-40B4-BE49-F238E27FC236}">
                <a16:creationId xmlns:a16="http://schemas.microsoft.com/office/drawing/2014/main" id="{8E0BF947-E866-4162-9588-99B510B628F2}"/>
              </a:ext>
            </a:extLst>
          </p:cNvPr>
          <p:cNvSpPr/>
          <p:nvPr/>
        </p:nvSpPr>
        <p:spPr>
          <a:xfrm>
            <a:off x="8317320" y="5795158"/>
            <a:ext cx="1755609" cy="307777"/>
          </a:xfrm>
          <a:prstGeom prst="rect">
            <a:avLst/>
          </a:prstGeom>
        </p:spPr>
        <p:txBody>
          <a:bodyPr wrap="none">
            <a:spAutoFit/>
          </a:bodyPr>
          <a:lstStyle/>
          <a:p>
            <a:r>
              <a:rPr lang="en-US" sz="1400" b="0" i="0" strike="noStrike" cap="none" spc="0" baseline="0" dirty="0">
                <a:solidFill>
                  <a:srgbClr val="0D0D0D"/>
                </a:solidFill>
                <a:effectLst/>
                <a:latin typeface="Times New Roman"/>
                <a:ea typeface="Times New Roman"/>
                <a:cs typeface="Times New Roman"/>
              </a:rPr>
              <a:t>Migration completion</a:t>
            </a:r>
          </a:p>
        </p:txBody>
      </p:sp>
      <p:sp>
        <p:nvSpPr>
          <p:cNvPr id="17" name="左弧形箭头 7">
            <a:extLst>
              <a:ext uri="{FF2B5EF4-FFF2-40B4-BE49-F238E27FC236}">
                <a16:creationId xmlns:a16="http://schemas.microsoft.com/office/drawing/2014/main" id="{AAFC637B-8C29-40C8-BF60-78C6183A3B50}"/>
              </a:ext>
            </a:extLst>
          </p:cNvPr>
          <p:cNvSpPr/>
          <p:nvPr/>
        </p:nvSpPr>
        <p:spPr>
          <a:xfrm flipH="1">
            <a:off x="7635852" y="3242185"/>
            <a:ext cx="318482" cy="1924528"/>
          </a:xfrm>
          <a:prstGeom prst="curvedLeftArrow">
            <a:avLst/>
          </a:prstGeom>
          <a:solidFill>
            <a:srgbClr val="09C6D8"/>
          </a:solidFill>
          <a:ln>
            <a:solidFill>
              <a:srgbClr val="09C6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18" name="左弧形箭头 134">
            <a:extLst>
              <a:ext uri="{FF2B5EF4-FFF2-40B4-BE49-F238E27FC236}">
                <a16:creationId xmlns:a16="http://schemas.microsoft.com/office/drawing/2014/main" id="{49B15D3E-7D1D-4571-B7E4-CFFF33159691}"/>
              </a:ext>
            </a:extLst>
          </p:cNvPr>
          <p:cNvSpPr/>
          <p:nvPr/>
        </p:nvSpPr>
        <p:spPr>
          <a:xfrm rot="10800000" flipH="1">
            <a:off x="8965201" y="3207223"/>
            <a:ext cx="320606" cy="1924528"/>
          </a:xfrm>
          <a:prstGeom prst="curvedLeftArrow">
            <a:avLst/>
          </a:prstGeom>
          <a:solidFill>
            <a:srgbClr val="09C6D8"/>
          </a:solidFill>
          <a:ln>
            <a:solidFill>
              <a:srgbClr val="09C6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19" name="下箭头 8">
            <a:extLst>
              <a:ext uri="{FF2B5EF4-FFF2-40B4-BE49-F238E27FC236}">
                <a16:creationId xmlns:a16="http://schemas.microsoft.com/office/drawing/2014/main" id="{63EE3DD4-BCF8-4170-860B-4A8587AC68FC}"/>
              </a:ext>
            </a:extLst>
          </p:cNvPr>
          <p:cNvSpPr/>
          <p:nvPr/>
        </p:nvSpPr>
        <p:spPr>
          <a:xfrm rot="19967258">
            <a:off x="4876872" y="2527549"/>
            <a:ext cx="429920" cy="3594864"/>
          </a:xfrm>
          <a:prstGeom prst="downArrow">
            <a:avLst/>
          </a:prstGeom>
          <a:solidFill>
            <a:srgbClr val="09C6D8"/>
          </a:solidFill>
          <a:ln>
            <a:solidFill>
              <a:srgbClr val="09C6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0" name="矩形 19">
            <a:extLst>
              <a:ext uri="{FF2B5EF4-FFF2-40B4-BE49-F238E27FC236}">
                <a16:creationId xmlns:a16="http://schemas.microsoft.com/office/drawing/2014/main" id="{17AD1135-A59C-4AA4-93E4-FAEC049EE888}"/>
              </a:ext>
            </a:extLst>
          </p:cNvPr>
          <p:cNvSpPr/>
          <p:nvPr/>
        </p:nvSpPr>
        <p:spPr>
          <a:xfrm>
            <a:off x="4518957" y="2885876"/>
            <a:ext cx="2276585" cy="307777"/>
          </a:xfrm>
          <a:prstGeom prst="rect">
            <a:avLst/>
          </a:prstGeom>
        </p:spPr>
        <p:txBody>
          <a:bodyPr wrap="none">
            <a:spAutoFit/>
          </a:bodyPr>
          <a:lstStyle/>
          <a:p>
            <a:r>
              <a:rPr lang="en-US" sz="1400" dirty="0">
                <a:solidFill>
                  <a:srgbClr val="0D0D0D"/>
                </a:solidFill>
                <a:latin typeface="Times New Roman"/>
                <a:ea typeface="Times New Roman"/>
                <a:cs typeface="Times New Roman"/>
              </a:rPr>
              <a:t>Internal,</a:t>
            </a:r>
            <a:r>
              <a:rPr lang="en-US" sz="1400" b="0" i="0" strike="noStrike" cap="none" spc="0" baseline="0" dirty="0">
                <a:solidFill>
                  <a:srgbClr val="0D0D0D"/>
                </a:solidFill>
                <a:effectLst/>
                <a:latin typeface="Times New Roman"/>
                <a:ea typeface="Times New Roman"/>
                <a:cs typeface="Times New Roman"/>
              </a:rPr>
              <a:t> non-core businesses</a:t>
            </a:r>
          </a:p>
        </p:txBody>
      </p:sp>
      <p:sp>
        <p:nvSpPr>
          <p:cNvPr id="21" name="矩形 20">
            <a:extLst>
              <a:ext uri="{FF2B5EF4-FFF2-40B4-BE49-F238E27FC236}">
                <a16:creationId xmlns:a16="http://schemas.microsoft.com/office/drawing/2014/main" id="{BF43E122-7986-46D0-AF92-E2DAB7B412AE}"/>
              </a:ext>
            </a:extLst>
          </p:cNvPr>
          <p:cNvSpPr/>
          <p:nvPr/>
        </p:nvSpPr>
        <p:spPr>
          <a:xfrm>
            <a:off x="4993428" y="3656876"/>
            <a:ext cx="1947969" cy="307777"/>
          </a:xfrm>
          <a:prstGeom prst="rect">
            <a:avLst/>
          </a:prstGeom>
        </p:spPr>
        <p:txBody>
          <a:bodyPr wrap="none">
            <a:spAutoFit/>
          </a:bodyPr>
          <a:lstStyle/>
          <a:p>
            <a:r>
              <a:rPr lang="en-US" sz="1400" dirty="0">
                <a:solidFill>
                  <a:srgbClr val="0D0D0D"/>
                </a:solidFill>
                <a:latin typeface="Times New Roman"/>
                <a:ea typeface="Times New Roman"/>
                <a:cs typeface="Times New Roman"/>
              </a:rPr>
              <a:t>Internal,</a:t>
            </a:r>
            <a:r>
              <a:rPr lang="en-US" sz="1400" b="0" i="0" strike="noStrike" cap="none" spc="0" baseline="0" dirty="0">
                <a:solidFill>
                  <a:srgbClr val="0D0D0D"/>
                </a:solidFill>
                <a:effectLst/>
                <a:latin typeface="Times New Roman"/>
                <a:ea typeface="Times New Roman"/>
                <a:cs typeface="Times New Roman"/>
              </a:rPr>
              <a:t> core businesses</a:t>
            </a:r>
          </a:p>
        </p:txBody>
      </p:sp>
      <p:sp>
        <p:nvSpPr>
          <p:cNvPr id="22" name="矩形 21">
            <a:extLst>
              <a:ext uri="{FF2B5EF4-FFF2-40B4-BE49-F238E27FC236}">
                <a16:creationId xmlns:a16="http://schemas.microsoft.com/office/drawing/2014/main" id="{F241D2AE-D9B6-4B49-AB68-67FAD227B837}"/>
              </a:ext>
            </a:extLst>
          </p:cNvPr>
          <p:cNvSpPr/>
          <p:nvPr/>
        </p:nvSpPr>
        <p:spPr>
          <a:xfrm>
            <a:off x="5487035" y="4339329"/>
            <a:ext cx="1628972" cy="523220"/>
          </a:xfrm>
          <a:prstGeom prst="rect">
            <a:avLst/>
          </a:prstGeom>
        </p:spPr>
        <p:txBody>
          <a:bodyPr wrap="none">
            <a:spAutoFit/>
          </a:bodyPr>
          <a:lstStyle/>
          <a:p>
            <a:r>
              <a:rPr lang="en-US" sz="1400" dirty="0">
                <a:solidFill>
                  <a:srgbClr val="0D0D0D"/>
                </a:solidFill>
                <a:latin typeface="Times New Roman"/>
                <a:ea typeface="Times New Roman"/>
                <a:cs typeface="Times New Roman"/>
              </a:rPr>
              <a:t>External,</a:t>
            </a:r>
            <a:r>
              <a:rPr lang="en-US" sz="1400" b="0" i="0" strike="noStrike" cap="none" spc="0" baseline="0" dirty="0">
                <a:solidFill>
                  <a:srgbClr val="0D0D0D"/>
                </a:solidFill>
                <a:effectLst/>
                <a:latin typeface="Times New Roman"/>
                <a:ea typeface="Times New Roman"/>
                <a:cs typeface="Times New Roman"/>
              </a:rPr>
              <a:t> </a:t>
            </a:r>
          </a:p>
          <a:p>
            <a:r>
              <a:rPr lang="en-US" sz="1400" b="0" i="0" strike="noStrike" cap="none" spc="0" baseline="0" dirty="0">
                <a:solidFill>
                  <a:srgbClr val="0D0D0D"/>
                </a:solidFill>
                <a:effectLst/>
                <a:latin typeface="Times New Roman"/>
                <a:ea typeface="Times New Roman"/>
                <a:cs typeface="Times New Roman"/>
              </a:rPr>
              <a:t>non-core businesses</a:t>
            </a:r>
          </a:p>
        </p:txBody>
      </p:sp>
      <p:sp>
        <p:nvSpPr>
          <p:cNvPr id="23" name="矩形 22">
            <a:extLst>
              <a:ext uri="{FF2B5EF4-FFF2-40B4-BE49-F238E27FC236}">
                <a16:creationId xmlns:a16="http://schemas.microsoft.com/office/drawing/2014/main" id="{4D43DACC-F814-48DF-BEA7-210B2E22279F}"/>
              </a:ext>
            </a:extLst>
          </p:cNvPr>
          <p:cNvSpPr/>
          <p:nvPr/>
        </p:nvSpPr>
        <p:spPr>
          <a:xfrm>
            <a:off x="5889124" y="5114244"/>
            <a:ext cx="1303177" cy="523220"/>
          </a:xfrm>
          <a:prstGeom prst="rect">
            <a:avLst/>
          </a:prstGeom>
        </p:spPr>
        <p:txBody>
          <a:bodyPr wrap="none">
            <a:spAutoFit/>
          </a:bodyPr>
          <a:lstStyle/>
          <a:p>
            <a:r>
              <a:rPr lang="en-US" sz="1400" dirty="0">
                <a:solidFill>
                  <a:srgbClr val="0D0D0D"/>
                </a:solidFill>
                <a:latin typeface="Times New Roman"/>
                <a:ea typeface="Times New Roman"/>
                <a:cs typeface="Times New Roman"/>
              </a:rPr>
              <a:t>External</a:t>
            </a:r>
            <a:r>
              <a:rPr lang="en-US" sz="1400" b="0" i="0" strike="noStrike" cap="none" spc="0" baseline="0" dirty="0">
                <a:solidFill>
                  <a:srgbClr val="0D0D0D"/>
                </a:solidFill>
                <a:effectLst/>
                <a:latin typeface="Times New Roman"/>
                <a:ea typeface="Times New Roman"/>
                <a:cs typeface="Times New Roman"/>
              </a:rPr>
              <a:t> </a:t>
            </a:r>
          </a:p>
          <a:p>
            <a:r>
              <a:rPr lang="en-US" sz="1400" b="0" i="0" strike="noStrike" cap="none" spc="0" baseline="0" dirty="0">
                <a:solidFill>
                  <a:srgbClr val="0D0D0D"/>
                </a:solidFill>
                <a:effectLst/>
                <a:latin typeface="Times New Roman"/>
                <a:ea typeface="Times New Roman"/>
                <a:cs typeface="Times New Roman"/>
              </a:rPr>
              <a:t>core businesses</a:t>
            </a:r>
          </a:p>
        </p:txBody>
      </p:sp>
      <p:sp>
        <p:nvSpPr>
          <p:cNvPr id="24" name="椭圆 23">
            <a:extLst>
              <a:ext uri="{FF2B5EF4-FFF2-40B4-BE49-F238E27FC236}">
                <a16:creationId xmlns:a16="http://schemas.microsoft.com/office/drawing/2014/main" id="{9130E0B9-1FEF-44E8-8B86-BB7A7797B9D2}"/>
              </a:ext>
            </a:extLst>
          </p:cNvPr>
          <p:cNvSpPr/>
          <p:nvPr/>
        </p:nvSpPr>
        <p:spPr>
          <a:xfrm>
            <a:off x="1805745" y="2198266"/>
            <a:ext cx="215804" cy="2158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5" name="椭圆 24">
            <a:extLst>
              <a:ext uri="{FF2B5EF4-FFF2-40B4-BE49-F238E27FC236}">
                <a16:creationId xmlns:a16="http://schemas.microsoft.com/office/drawing/2014/main" id="{E20A9D09-329A-41B1-A13A-3741089E601A}"/>
              </a:ext>
            </a:extLst>
          </p:cNvPr>
          <p:cNvSpPr/>
          <p:nvPr/>
        </p:nvSpPr>
        <p:spPr>
          <a:xfrm>
            <a:off x="2448170" y="2901989"/>
            <a:ext cx="215804" cy="2158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6" name="椭圆 25">
            <a:extLst>
              <a:ext uri="{FF2B5EF4-FFF2-40B4-BE49-F238E27FC236}">
                <a16:creationId xmlns:a16="http://schemas.microsoft.com/office/drawing/2014/main" id="{5AFFEBBB-887D-4231-A601-EC3742CE3E34}"/>
              </a:ext>
            </a:extLst>
          </p:cNvPr>
          <p:cNvSpPr/>
          <p:nvPr/>
        </p:nvSpPr>
        <p:spPr>
          <a:xfrm>
            <a:off x="2748051" y="3723481"/>
            <a:ext cx="215804" cy="2158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7" name="椭圆 26">
            <a:extLst>
              <a:ext uri="{FF2B5EF4-FFF2-40B4-BE49-F238E27FC236}">
                <a16:creationId xmlns:a16="http://schemas.microsoft.com/office/drawing/2014/main" id="{7E0DB8CA-45F2-4121-A990-4F1A315923EB}"/>
              </a:ext>
            </a:extLst>
          </p:cNvPr>
          <p:cNvSpPr/>
          <p:nvPr/>
        </p:nvSpPr>
        <p:spPr>
          <a:xfrm>
            <a:off x="2746772" y="4605015"/>
            <a:ext cx="215804" cy="2158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8" name="椭圆 27">
            <a:extLst>
              <a:ext uri="{FF2B5EF4-FFF2-40B4-BE49-F238E27FC236}">
                <a16:creationId xmlns:a16="http://schemas.microsoft.com/office/drawing/2014/main" id="{325DBAB5-A502-41BE-ABE9-9140120A5C3E}"/>
              </a:ext>
            </a:extLst>
          </p:cNvPr>
          <p:cNvSpPr/>
          <p:nvPr/>
        </p:nvSpPr>
        <p:spPr>
          <a:xfrm>
            <a:off x="2442796" y="5421660"/>
            <a:ext cx="215804" cy="2158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9" name="椭圆 28">
            <a:extLst>
              <a:ext uri="{FF2B5EF4-FFF2-40B4-BE49-F238E27FC236}">
                <a16:creationId xmlns:a16="http://schemas.microsoft.com/office/drawing/2014/main" id="{E1F3A86E-667B-4B96-9500-5ADA15361E45}"/>
              </a:ext>
            </a:extLst>
          </p:cNvPr>
          <p:cNvSpPr/>
          <p:nvPr/>
        </p:nvSpPr>
        <p:spPr>
          <a:xfrm>
            <a:off x="1805745" y="6123037"/>
            <a:ext cx="215804" cy="2158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30" name="椭圆 29">
            <a:extLst>
              <a:ext uri="{FF2B5EF4-FFF2-40B4-BE49-F238E27FC236}">
                <a16:creationId xmlns:a16="http://schemas.microsoft.com/office/drawing/2014/main" id="{6FDB44AD-A4B9-4206-9A90-E1DF16810E55}"/>
              </a:ext>
            </a:extLst>
          </p:cNvPr>
          <p:cNvSpPr/>
          <p:nvPr/>
        </p:nvSpPr>
        <p:spPr>
          <a:xfrm>
            <a:off x="9419978" y="4086819"/>
            <a:ext cx="215804" cy="2158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31" name="椭圆 30">
            <a:extLst>
              <a:ext uri="{FF2B5EF4-FFF2-40B4-BE49-F238E27FC236}">
                <a16:creationId xmlns:a16="http://schemas.microsoft.com/office/drawing/2014/main" id="{C550CE3B-19C1-4F82-84B2-95E21420A755}"/>
              </a:ext>
            </a:extLst>
          </p:cNvPr>
          <p:cNvSpPr/>
          <p:nvPr/>
        </p:nvSpPr>
        <p:spPr>
          <a:xfrm>
            <a:off x="9619204" y="3122192"/>
            <a:ext cx="215804" cy="2158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32" name="椭圆 31">
            <a:extLst>
              <a:ext uri="{FF2B5EF4-FFF2-40B4-BE49-F238E27FC236}">
                <a16:creationId xmlns:a16="http://schemas.microsoft.com/office/drawing/2014/main" id="{B5E4A494-DBDB-4B74-B5C4-E2328F09A45A}"/>
              </a:ext>
            </a:extLst>
          </p:cNvPr>
          <p:cNvSpPr/>
          <p:nvPr/>
        </p:nvSpPr>
        <p:spPr>
          <a:xfrm>
            <a:off x="9621379" y="5042174"/>
            <a:ext cx="215804" cy="21580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33" name="椭圆 32">
            <a:extLst>
              <a:ext uri="{FF2B5EF4-FFF2-40B4-BE49-F238E27FC236}">
                <a16:creationId xmlns:a16="http://schemas.microsoft.com/office/drawing/2014/main" id="{C2E11B0D-23B9-4252-B34B-D4DEBCA6CACD}"/>
              </a:ext>
            </a:extLst>
          </p:cNvPr>
          <p:cNvSpPr/>
          <p:nvPr/>
        </p:nvSpPr>
        <p:spPr>
          <a:xfrm>
            <a:off x="10178942" y="5814260"/>
            <a:ext cx="215804" cy="2158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34" name="椭圆 33">
            <a:extLst>
              <a:ext uri="{FF2B5EF4-FFF2-40B4-BE49-F238E27FC236}">
                <a16:creationId xmlns:a16="http://schemas.microsoft.com/office/drawing/2014/main" id="{C158C3C8-5E19-4D50-8310-85D38D509C84}"/>
              </a:ext>
            </a:extLst>
          </p:cNvPr>
          <p:cNvSpPr/>
          <p:nvPr/>
        </p:nvSpPr>
        <p:spPr>
          <a:xfrm>
            <a:off x="10178942" y="2325651"/>
            <a:ext cx="215804" cy="21580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36" name="矩形 35">
            <a:extLst>
              <a:ext uri="{FF2B5EF4-FFF2-40B4-BE49-F238E27FC236}">
                <a16:creationId xmlns:a16="http://schemas.microsoft.com/office/drawing/2014/main" id="{E52C95EB-B337-42B0-8595-F14728A8B97C}"/>
              </a:ext>
            </a:extLst>
          </p:cNvPr>
          <p:cNvSpPr/>
          <p:nvPr/>
        </p:nvSpPr>
        <p:spPr>
          <a:xfrm>
            <a:off x="228889" y="1132701"/>
            <a:ext cx="2299529" cy="457657"/>
          </a:xfrm>
          <a:prstGeom prst="rect">
            <a:avLst/>
          </a:prstGeom>
        </p:spPr>
        <p:txBody>
          <a:bodyPr wrap="none">
            <a:spAutoFit/>
          </a:bodyPr>
          <a:lstStyle/>
          <a:p>
            <a:pPr algn="ctr"/>
            <a:r>
              <a:rPr lang="en-US" sz="2400" b="0" i="0" strike="noStrike" cap="none" spc="0" baseline="0">
                <a:solidFill>
                  <a:srgbClr val="0D0D0D"/>
                </a:solidFill>
                <a:effectLst/>
                <a:latin typeface="Times New Roman"/>
                <a:ea typeface="Times New Roman"/>
                <a:cs typeface="Times New Roman"/>
              </a:rPr>
              <a:t>Full migration</a:t>
            </a:r>
          </a:p>
        </p:txBody>
      </p:sp>
      <p:sp>
        <p:nvSpPr>
          <p:cNvPr id="37" name="矩形 36">
            <a:extLst>
              <a:ext uri="{FF2B5EF4-FFF2-40B4-BE49-F238E27FC236}">
                <a16:creationId xmlns:a16="http://schemas.microsoft.com/office/drawing/2014/main" id="{75F5719C-3479-4E32-9218-4C616EA25B4A}"/>
              </a:ext>
            </a:extLst>
          </p:cNvPr>
          <p:cNvSpPr/>
          <p:nvPr/>
        </p:nvSpPr>
        <p:spPr>
          <a:xfrm>
            <a:off x="8832304" y="1132701"/>
            <a:ext cx="2904962" cy="461665"/>
          </a:xfrm>
          <a:prstGeom prst="rect">
            <a:avLst/>
          </a:prstGeom>
        </p:spPr>
        <p:txBody>
          <a:bodyPr wrap="none">
            <a:spAutoFit/>
          </a:bodyPr>
          <a:lstStyle/>
          <a:p>
            <a:pPr algn="ctr"/>
            <a:r>
              <a:rPr lang="en-US" sz="2400" dirty="0">
                <a:solidFill>
                  <a:srgbClr val="000000"/>
                </a:solidFill>
                <a:latin typeface="Times New Roman"/>
                <a:ea typeface="Times New Roman"/>
                <a:cs typeface="Times New Roman"/>
              </a:rPr>
              <a:t>I</a:t>
            </a:r>
            <a:r>
              <a:rPr lang="en-US" sz="2400" b="0" i="0" strike="noStrike" cap="none" spc="0" baseline="0" dirty="0">
                <a:solidFill>
                  <a:srgbClr val="000000"/>
                </a:solidFill>
                <a:effectLst/>
                <a:latin typeface="Times New Roman"/>
                <a:ea typeface="Times New Roman"/>
                <a:cs typeface="Times New Roman"/>
              </a:rPr>
              <a:t>ncremental</a:t>
            </a:r>
            <a:r>
              <a:rPr lang="en-US" sz="2400" b="0" i="0" strike="noStrike" cap="none" spc="0" baseline="0" dirty="0">
                <a:solidFill>
                  <a:srgbClr val="0D0D0D"/>
                </a:solidFill>
                <a:effectLst/>
                <a:latin typeface="Times New Roman"/>
                <a:ea typeface="Times New Roman"/>
                <a:cs typeface="Times New Roman"/>
              </a:rPr>
              <a:t> migration</a:t>
            </a:r>
          </a:p>
        </p:txBody>
      </p:sp>
      <p:sp>
        <p:nvSpPr>
          <p:cNvPr id="38" name="环形箭头 9">
            <a:extLst>
              <a:ext uri="{FF2B5EF4-FFF2-40B4-BE49-F238E27FC236}">
                <a16:creationId xmlns:a16="http://schemas.microsoft.com/office/drawing/2014/main" id="{2EA4DC4B-2F5D-4663-8318-BE7EC6377DF8}"/>
              </a:ext>
            </a:extLst>
          </p:cNvPr>
          <p:cNvSpPr/>
          <p:nvPr/>
        </p:nvSpPr>
        <p:spPr bwMode="auto">
          <a:xfrm rot="5400000">
            <a:off x="441171" y="3365075"/>
            <a:ext cx="1760825" cy="1574727"/>
          </a:xfrm>
          <a:prstGeom prst="circularArrow">
            <a:avLst/>
          </a:prstGeom>
          <a:solidFill>
            <a:srgbClr val="BF9000">
              <a:alpha val="32941"/>
            </a:srgbClr>
          </a:solidFill>
          <a:ln w="9525" cap="flat" cmpd="sng" algn="ctr">
            <a:solidFill>
              <a:srgbClr val="00A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39" name="环形箭头 41">
            <a:extLst>
              <a:ext uri="{FF2B5EF4-FFF2-40B4-BE49-F238E27FC236}">
                <a16:creationId xmlns:a16="http://schemas.microsoft.com/office/drawing/2014/main" id="{28227EEC-2865-4EB3-8428-5434C2D61216}"/>
              </a:ext>
            </a:extLst>
          </p:cNvPr>
          <p:cNvSpPr/>
          <p:nvPr/>
        </p:nvSpPr>
        <p:spPr bwMode="auto">
          <a:xfrm rot="5400000" flipV="1">
            <a:off x="10049123" y="3431725"/>
            <a:ext cx="1823209" cy="1576845"/>
          </a:xfrm>
          <a:prstGeom prst="circularArrow">
            <a:avLst/>
          </a:prstGeom>
          <a:solidFill>
            <a:srgbClr val="BF9000">
              <a:alpha val="32941"/>
            </a:srgbClr>
          </a:solidFill>
          <a:ln w="9525" cap="flat" cmpd="sng" algn="ctr">
            <a:solidFill>
              <a:srgbClr val="00A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4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427884630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3">
            <a:extLst>
              <a:ext uri="{FF2B5EF4-FFF2-40B4-BE49-F238E27FC236}">
                <a16:creationId xmlns:a16="http://schemas.microsoft.com/office/drawing/2014/main" id="{2CAD65C8-B0A0-490D-8FA6-EDB7A8140F42}"/>
              </a:ext>
            </a:extLst>
          </p:cNvPr>
          <p:cNvSpPr txBox="1">
            <a:spLocks noChangeArrowheads="1"/>
          </p:cNvSpPr>
          <p:nvPr>
            <p:custDataLst>
              <p:tags r:id="rId1"/>
            </p:custDataLst>
          </p:nvPr>
        </p:nvSpPr>
        <p:spPr bwMode="auto">
          <a:xfrm>
            <a:off x="2306638" y="2057400"/>
            <a:ext cx="14351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sz="6600" b="0" i="0" strike="noStrike" cap="none" spc="0" baseline="0">
                <a:solidFill>
                  <a:srgbClr val="1CADE4"/>
                </a:solidFill>
                <a:effectLst/>
                <a:latin typeface="Times New Roman"/>
                <a:ea typeface="Times New Roman"/>
                <a:cs typeface="Times New Roman"/>
              </a:rPr>
              <a:t> </a:t>
            </a:r>
          </a:p>
        </p:txBody>
      </p:sp>
      <p:sp>
        <p:nvSpPr>
          <p:cNvPr id="23" name="MH_Others_4">
            <a:extLst>
              <a:ext uri="{FF2B5EF4-FFF2-40B4-BE49-F238E27FC236}">
                <a16:creationId xmlns:a16="http://schemas.microsoft.com/office/drawing/2014/main" id="{27DB0902-DBE5-427B-B7AA-BE696FE05187}"/>
              </a:ext>
            </a:extLst>
          </p:cNvPr>
          <p:cNvSpPr txBox="1"/>
          <p:nvPr>
            <p:custDataLst>
              <p:tags r:id="rId2"/>
            </p:custDataLst>
          </p:nvPr>
        </p:nvSpPr>
        <p:spPr>
          <a:xfrm>
            <a:off x="488559" y="3109782"/>
            <a:ext cx="3697807" cy="579699"/>
          </a:xfrm>
          <a:prstGeom prst="rect">
            <a:avLst/>
          </a:prstGeom>
          <a:noFill/>
        </p:spPr>
        <p:txBody>
          <a:bodyPr>
            <a:spAutoFit/>
          </a:bodyPr>
          <a:lstStyle/>
          <a:p>
            <a:pPr algn="ctr">
              <a:defRPr/>
            </a:pPr>
            <a:r>
              <a:rPr lang="en-US" sz="3200" b="0" i="0" strike="noStrike" cap="none" spc="400" baseline="0" dirty="0">
                <a:solidFill>
                  <a:srgbClr val="DDDDDD"/>
                </a:solidFill>
                <a:effectLst/>
                <a:latin typeface="Times New Roman"/>
                <a:ea typeface="Times New Roman"/>
                <a:cs typeface="Times New Roman"/>
              </a:rPr>
              <a:t>CONTENTS</a:t>
            </a:r>
            <a:endParaRPr lang="zh-CN" altLang="en-US" sz="3200" spc="400" dirty="0">
              <a:solidFill>
                <a:srgbClr val="DDDDDD"/>
              </a:solidFill>
              <a:latin typeface="+mj-lt"/>
              <a:ea typeface="腾讯体 W7" panose="020C08030202040F0204" pitchFamily="34" charset="-122"/>
              <a:cs typeface="+mn-ea"/>
              <a:sym typeface="+mn-lt"/>
            </a:endParaRPr>
          </a:p>
        </p:txBody>
      </p:sp>
      <p:sp>
        <p:nvSpPr>
          <p:cNvPr id="12" name="任意多边形: 形状 11">
            <a:extLst>
              <a:ext uri="{FF2B5EF4-FFF2-40B4-BE49-F238E27FC236}">
                <a16:creationId xmlns:a16="http://schemas.microsoft.com/office/drawing/2014/main" id="{D7E73322-B855-469A-8D61-D05EFD350625}"/>
              </a:ext>
            </a:extLst>
          </p:cNvPr>
          <p:cNvSpPr/>
          <p:nvPr/>
        </p:nvSpPr>
        <p:spPr>
          <a:xfrm>
            <a:off x="4950360" y="2265778"/>
            <a:ext cx="396175" cy="1600673"/>
          </a:xfrm>
          <a:custGeom>
            <a:avLst/>
            <a:gdLst>
              <a:gd name="connsiteX0" fmla="*/ 0 w 396175"/>
              <a:gd name="connsiteY0" fmla="*/ 0 h 1600673"/>
              <a:gd name="connsiteX1" fmla="*/ 396175 w 396175"/>
              <a:gd name="connsiteY1" fmla="*/ 0 h 1600673"/>
              <a:gd name="connsiteX2" fmla="*/ 396175 w 396175"/>
              <a:gd name="connsiteY2" fmla="*/ 1600673 h 1600673"/>
              <a:gd name="connsiteX3" fmla="*/ 0 w 396175"/>
              <a:gd name="connsiteY3" fmla="*/ 1600673 h 1600673"/>
              <a:gd name="connsiteX4" fmla="*/ 0 w 396175"/>
              <a:gd name="connsiteY4" fmla="*/ 0 h 160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75" h="1600673">
                <a:moveTo>
                  <a:pt x="0" y="0"/>
                </a:moveTo>
                <a:lnTo>
                  <a:pt x="396175" y="0"/>
                </a:lnTo>
                <a:lnTo>
                  <a:pt x="396175" y="1600673"/>
                </a:lnTo>
                <a:lnTo>
                  <a:pt x="0" y="16006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strike="noStrike" cap="none" spc="0" baseline="0" dirty="0">
                <a:solidFill>
                  <a:srgbClr val="FFFFFF"/>
                </a:solidFill>
                <a:effectLst/>
                <a:latin typeface="Times New Roman"/>
                <a:ea typeface="Times New Roman"/>
                <a:cs typeface="Times New Roman"/>
              </a:rPr>
              <a:t>Section 1. Evolution of Cloud Computing</a:t>
            </a:r>
            <a:endParaRPr lang="en-US" sz="2000" b="1" kern="1200" dirty="0">
              <a:solidFill>
                <a:srgbClr val="FFFFFF"/>
              </a:solidFill>
              <a:latin typeface="腾讯体 W7" panose="020C08030202040F0204" pitchFamily="34" charset="-122"/>
              <a:ea typeface="腾讯体 W7" panose="020C08030202040F0204" pitchFamily="34" charset="-122"/>
              <a:cs typeface="+mn-ea"/>
              <a:sym typeface="+mn-lt"/>
            </a:endParaRPr>
          </a:p>
        </p:txBody>
      </p:sp>
      <p:sp>
        <p:nvSpPr>
          <p:cNvPr id="13" name="MH_Entry_1">
            <a:extLst>
              <a:ext uri="{FF2B5EF4-FFF2-40B4-BE49-F238E27FC236}">
                <a16:creationId xmlns:a16="http://schemas.microsoft.com/office/drawing/2014/main" id="{687D40B2-BCA4-45F2-8043-9397126756CF}"/>
              </a:ext>
            </a:extLst>
          </p:cNvPr>
          <p:cNvSpPr/>
          <p:nvPr>
            <p:custDataLst>
              <p:tags r:id="rId3"/>
            </p:custDataLst>
          </p:nvPr>
        </p:nvSpPr>
        <p:spPr>
          <a:xfrm>
            <a:off x="5015880" y="1552575"/>
            <a:ext cx="4627562" cy="638175"/>
          </a:xfrm>
          <a:prstGeom prst="rect">
            <a:avLst/>
          </a:prstGeom>
          <a:noFill/>
          <a:ln w="3175">
            <a:solidFill>
              <a:srgbClr val="01ACF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normAutofit/>
          </a:bodyPr>
          <a:lstStyle/>
          <a:p>
            <a:pPr>
              <a:defRPr/>
            </a:pPr>
            <a:r>
              <a:rPr lang="en-US" sz="2400" b="1" i="0" strike="noStrike" cap="none" spc="0" baseline="0">
                <a:solidFill>
                  <a:srgbClr val="1CADE4"/>
                </a:solidFill>
                <a:effectLst/>
                <a:latin typeface="Times New Roman"/>
                <a:ea typeface="Times New Roman"/>
                <a:cs typeface="Times New Roman"/>
              </a:rPr>
              <a:t>Section 5. Case Study</a:t>
            </a:r>
          </a:p>
        </p:txBody>
      </p:sp>
      <p:sp>
        <p:nvSpPr>
          <p:cNvPr id="14" name="MH_Others_1">
            <a:extLst>
              <a:ext uri="{FF2B5EF4-FFF2-40B4-BE49-F238E27FC236}">
                <a16:creationId xmlns:a16="http://schemas.microsoft.com/office/drawing/2014/main" id="{982F66C9-6A53-48F2-A099-D927BF4F7693}"/>
              </a:ext>
            </a:extLst>
          </p:cNvPr>
          <p:cNvSpPr/>
          <p:nvPr>
            <p:custDataLst>
              <p:tags r:id="rId4"/>
            </p:custDataLst>
          </p:nvPr>
        </p:nvSpPr>
        <p:spPr>
          <a:xfrm>
            <a:off x="4950792" y="1552575"/>
            <a:ext cx="68263" cy="638175"/>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accent1">
                  <a:lumMod val="75000"/>
                </a:schemeClr>
              </a:solidFill>
              <a:latin typeface="腾讯体 W7" panose="020C08030202040F0204" pitchFamily="34" charset="-122"/>
              <a:ea typeface="腾讯体 W7" panose="020C08030202040F0204" pitchFamily="34" charset="-122"/>
              <a:cs typeface="+mn-ea"/>
              <a:sym typeface="+mn-lt"/>
            </a:endParaRPr>
          </a:p>
        </p:txBody>
      </p:sp>
      <p:grpSp>
        <p:nvGrpSpPr>
          <p:cNvPr id="2" name="组合 1">
            <a:extLst>
              <a:ext uri="{FF2B5EF4-FFF2-40B4-BE49-F238E27FC236}">
                <a16:creationId xmlns:a16="http://schemas.microsoft.com/office/drawing/2014/main" id="{F86B160F-8EB9-4AF9-910F-394D5A1F4ECB}"/>
              </a:ext>
            </a:extLst>
          </p:cNvPr>
          <p:cNvGrpSpPr/>
          <p:nvPr/>
        </p:nvGrpSpPr>
        <p:grpSpPr>
          <a:xfrm>
            <a:off x="4950788" y="2288853"/>
            <a:ext cx="4078720" cy="1377950"/>
            <a:chOff x="4950788" y="2288853"/>
            <a:chExt cx="4078720" cy="1377950"/>
          </a:xfrm>
        </p:grpSpPr>
        <p:sp>
          <p:nvSpPr>
            <p:cNvPr id="3" name="直接连接符 2">
              <a:extLst>
                <a:ext uri="{FF2B5EF4-FFF2-40B4-BE49-F238E27FC236}">
                  <a16:creationId xmlns:a16="http://schemas.microsoft.com/office/drawing/2014/main" id="{2BE6E17D-7487-44F2-9D45-C6658C3BE004}"/>
                </a:ext>
              </a:extLst>
            </p:cNvPr>
            <p:cNvSpPr/>
            <p:nvPr/>
          </p:nvSpPr>
          <p:spPr>
            <a:xfrm>
              <a:off x="4950788" y="2288853"/>
              <a:ext cx="407872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sp>
          <p:nvSpPr>
            <p:cNvPr id="4" name="任意多边形: 形状 3">
              <a:extLst>
                <a:ext uri="{FF2B5EF4-FFF2-40B4-BE49-F238E27FC236}">
                  <a16:creationId xmlns:a16="http://schemas.microsoft.com/office/drawing/2014/main" id="{F8474626-50E6-474F-B85B-666004F42645}"/>
                </a:ext>
              </a:extLst>
            </p:cNvPr>
            <p:cNvSpPr/>
            <p:nvPr/>
          </p:nvSpPr>
          <p:spPr>
            <a:xfrm>
              <a:off x="4950788" y="2288853"/>
              <a:ext cx="4078720" cy="688975"/>
            </a:xfrm>
            <a:custGeom>
              <a:avLst/>
              <a:gdLst>
                <a:gd name="connsiteX0" fmla="*/ 0 w 4078720"/>
                <a:gd name="connsiteY0" fmla="*/ 0 h 688975"/>
                <a:gd name="connsiteX1" fmla="*/ 4078720 w 4078720"/>
                <a:gd name="connsiteY1" fmla="*/ 0 h 688975"/>
                <a:gd name="connsiteX2" fmla="*/ 4078720 w 4078720"/>
                <a:gd name="connsiteY2" fmla="*/ 688975 h 688975"/>
                <a:gd name="connsiteX3" fmla="*/ 0 w 4078720"/>
                <a:gd name="connsiteY3" fmla="*/ 688975 h 688975"/>
                <a:gd name="connsiteX4" fmla="*/ 0 w 4078720"/>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20" h="688975">
                  <a:moveTo>
                    <a:pt x="0" y="0"/>
                  </a:moveTo>
                  <a:lnTo>
                    <a:pt x="4078720" y="0"/>
                  </a:lnTo>
                  <a:lnTo>
                    <a:pt x="4078720" y="688975"/>
                  </a:lnTo>
                  <a:lnTo>
                    <a:pt x="0" y="6889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5.1 IDC migration to the cloud</a:t>
              </a:r>
              <a:endParaRPr lang="en-US" sz="2000" b="1">
                <a:solidFill>
                  <a:srgbClr val="FFFFFF"/>
                </a:solidFill>
                <a:latin typeface="腾讯体 W7" panose="020C08030202040F0204" pitchFamily="34" charset="-122"/>
                <a:ea typeface="腾讯体 W7" panose="020C08030202040F0204" pitchFamily="34" charset="-122"/>
                <a:cs typeface="+mn-ea"/>
                <a:sym typeface="+mn-lt"/>
              </a:endParaRPr>
            </a:p>
          </p:txBody>
        </p:sp>
        <p:sp>
          <p:nvSpPr>
            <p:cNvPr id="5" name="直接连接符 4">
              <a:extLst>
                <a:ext uri="{FF2B5EF4-FFF2-40B4-BE49-F238E27FC236}">
                  <a16:creationId xmlns:a16="http://schemas.microsoft.com/office/drawing/2014/main" id="{CE2DD43F-965E-4FDD-8AF2-B06CE2CA482E}"/>
                </a:ext>
              </a:extLst>
            </p:cNvPr>
            <p:cNvSpPr/>
            <p:nvPr/>
          </p:nvSpPr>
          <p:spPr>
            <a:xfrm>
              <a:off x="4950788" y="2977828"/>
              <a:ext cx="407872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sp>
          <p:nvSpPr>
            <p:cNvPr id="6" name="任意多边形: 形状 5">
              <a:extLst>
                <a:ext uri="{FF2B5EF4-FFF2-40B4-BE49-F238E27FC236}">
                  <a16:creationId xmlns:a16="http://schemas.microsoft.com/office/drawing/2014/main" id="{AEB1DBA5-D79E-461E-A2D3-DAAAA33C38C7}"/>
                </a:ext>
              </a:extLst>
            </p:cNvPr>
            <p:cNvSpPr/>
            <p:nvPr/>
          </p:nvSpPr>
          <p:spPr>
            <a:xfrm>
              <a:off x="4950788" y="2977828"/>
              <a:ext cx="4078720" cy="688975"/>
            </a:xfrm>
            <a:custGeom>
              <a:avLst/>
              <a:gdLst>
                <a:gd name="connsiteX0" fmla="*/ 0 w 4078720"/>
                <a:gd name="connsiteY0" fmla="*/ 0 h 688975"/>
                <a:gd name="connsiteX1" fmla="*/ 4078720 w 4078720"/>
                <a:gd name="connsiteY1" fmla="*/ 0 h 688975"/>
                <a:gd name="connsiteX2" fmla="*/ 4078720 w 4078720"/>
                <a:gd name="connsiteY2" fmla="*/ 688975 h 688975"/>
                <a:gd name="connsiteX3" fmla="*/ 0 w 4078720"/>
                <a:gd name="connsiteY3" fmla="*/ 688975 h 688975"/>
                <a:gd name="connsiteX4" fmla="*/ 0 w 4078720"/>
                <a:gd name="connsiteY4" fmla="*/ 0 h 68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20" h="688975">
                  <a:moveTo>
                    <a:pt x="0" y="0"/>
                  </a:moveTo>
                  <a:lnTo>
                    <a:pt x="4078720" y="0"/>
                  </a:lnTo>
                  <a:lnTo>
                    <a:pt x="4078720" y="688975"/>
                  </a:lnTo>
                  <a:lnTo>
                    <a:pt x="0" y="6889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strike="noStrike" cap="none" spc="0" baseline="0">
                  <a:solidFill>
                    <a:srgbClr val="01ACF1"/>
                  </a:solidFill>
                  <a:effectLst/>
                  <a:latin typeface="Times New Roman"/>
                  <a:ea typeface="Times New Roman"/>
                  <a:cs typeface="Times New Roman"/>
                </a:rPr>
                <a:t>5.2 Migration between public clouds</a:t>
              </a:r>
              <a:endParaRPr lang="en-US" altLang="zh-CN" sz="2000" b="0" i="0" u="none" kern="1200">
                <a:solidFill>
                  <a:srgbClr val="01ACF1"/>
                </a:solidFill>
                <a:latin typeface="腾讯体 W7" panose="020C08030202040F0204" pitchFamily="34" charset="-122"/>
                <a:ea typeface="腾讯体 W7" panose="020C08030202040F0204" pitchFamily="34" charset="-122"/>
                <a:cs typeface="+mn-ea"/>
                <a:sym typeface="+mn-lt"/>
              </a:endParaRPr>
            </a:p>
          </p:txBody>
        </p:sp>
        <p:sp>
          <p:nvSpPr>
            <p:cNvPr id="7" name="直接连接符 6">
              <a:extLst>
                <a:ext uri="{FF2B5EF4-FFF2-40B4-BE49-F238E27FC236}">
                  <a16:creationId xmlns:a16="http://schemas.microsoft.com/office/drawing/2014/main" id="{C562D193-C3FA-41FA-9D8C-667E58418872}"/>
                </a:ext>
              </a:extLst>
            </p:cNvPr>
            <p:cNvSpPr/>
            <p:nvPr/>
          </p:nvSpPr>
          <p:spPr>
            <a:xfrm>
              <a:off x="4950788" y="3666803"/>
              <a:ext cx="407872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grpSp>
    </p:spTree>
    <p:extLst>
      <p:ext uri="{BB962C8B-B14F-4D97-AF65-F5344CB8AC3E}">
        <p14:creationId xmlns:p14="http://schemas.microsoft.com/office/powerpoint/2010/main" val="317054417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CF3C1E-89E6-4517-AC23-FF42F3CD74C6}"/>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5.1 IDC Migration to the Cloud</a:t>
            </a:r>
          </a:p>
        </p:txBody>
      </p:sp>
      <p:sp>
        <p:nvSpPr>
          <p:cNvPr id="3" name="内容占位符 2">
            <a:extLst>
              <a:ext uri="{FF2B5EF4-FFF2-40B4-BE49-F238E27FC236}">
                <a16:creationId xmlns:a16="http://schemas.microsoft.com/office/drawing/2014/main" id="{D4197B74-0398-4D1B-BB5C-B6632CA5C1F3}"/>
              </a:ext>
            </a:extLst>
          </p:cNvPr>
          <p:cNvSpPr>
            <a:spLocks noGrp="1"/>
          </p:cNvSpPr>
          <p:nvPr>
            <p:ph idx="1"/>
          </p:nvPr>
        </p:nvSpPr>
        <p:spPr>
          <a:xfrm>
            <a:off x="766800" y="1340768"/>
            <a:ext cx="10658399" cy="5040559"/>
          </a:xfrm>
        </p:spPr>
        <p:txBody>
          <a:bodyPr/>
          <a:lstStyle/>
          <a:p>
            <a:pPr marL="342900" indent="-342900">
              <a:lnSpc>
                <a:spcPct val="100000"/>
              </a:lnSpc>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A dating website wanted to migrate its IDC to the cloud</a:t>
            </a:r>
            <a:endParaRPr lang="en-US" altLang="zh-CN" dirty="0"/>
          </a:p>
          <a:p>
            <a:pPr marL="1178963" lvl="1" indent="-342900">
              <a:lnSpc>
                <a:spcPct val="100000"/>
              </a:lnSpc>
            </a:pPr>
            <a:r>
              <a:rPr lang="en-US" sz="2000" b="0" i="0" strike="noStrike" cap="none" spc="0" baseline="0" dirty="0">
                <a:solidFill>
                  <a:srgbClr val="000000"/>
                </a:solidFill>
                <a:effectLst/>
                <a:latin typeface="Times New Roman"/>
                <a:ea typeface="Times New Roman"/>
                <a:cs typeface="Times New Roman"/>
              </a:rPr>
              <a:t>Migration scenario: migration of local IDC to Tencent Cloud</a:t>
            </a:r>
            <a:endParaRPr lang="en-US" altLang="zh-CN" dirty="0">
              <a:latin typeface="腾讯体 W7" panose="020C08030202040F0204" pitchFamily="34" charset="-122"/>
              <a:ea typeface="腾讯体 W7" panose="020C08030202040F0204" pitchFamily="34" charset="-122"/>
            </a:endParaRPr>
          </a:p>
          <a:p>
            <a:pPr marL="1178963" lvl="1" indent="-342900">
              <a:lnSpc>
                <a:spcPct val="100000"/>
              </a:lnSpc>
            </a:pPr>
            <a:r>
              <a:rPr lang="en-US" sz="2000" b="0" i="0" strike="noStrike" cap="none" spc="0" baseline="0" dirty="0">
                <a:solidFill>
                  <a:srgbClr val="000000"/>
                </a:solidFill>
                <a:effectLst/>
                <a:latin typeface="Times New Roman"/>
                <a:ea typeface="Times New Roman"/>
                <a:cs typeface="Times New Roman"/>
              </a:rPr>
              <a:t>Business characteristics:</a:t>
            </a:r>
            <a:endParaRPr lang="en-US" altLang="zh-CN" dirty="0">
              <a:latin typeface="腾讯体 W7" panose="020C08030202040F0204" pitchFamily="34" charset="-122"/>
              <a:ea typeface="腾讯体 W7" panose="020C08030202040F0204" pitchFamily="34" charset="-122"/>
            </a:endParaRPr>
          </a:p>
          <a:p>
            <a:pPr marL="1941513" lvl="3" indent="-342900">
              <a:lnSpc>
                <a:spcPct val="100000"/>
              </a:lnSpc>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Online and offline dating services with periodical traffic peaks</a:t>
            </a:r>
            <a:endParaRPr lang="en-US" altLang="zh-CN" sz="1800" dirty="0">
              <a:latin typeface="腾讯体 W7" panose="020C08030202040F0204" pitchFamily="34" charset="-122"/>
              <a:ea typeface="腾讯体 W7" panose="020C08030202040F0204" pitchFamily="34" charset="-122"/>
            </a:endParaRPr>
          </a:p>
          <a:p>
            <a:pPr marL="1941513" lvl="3" indent="-342900">
              <a:lnSpc>
                <a:spcPct val="100000"/>
              </a:lnSpc>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Website and app</a:t>
            </a:r>
          </a:p>
          <a:p>
            <a:pPr marL="1941513" lvl="3" indent="-342900">
              <a:lnSpc>
                <a:spcPct val="100000"/>
              </a:lnSpc>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High requirements for transaction-related business sensitivity, stability, and consistency</a:t>
            </a:r>
            <a:endParaRPr lang="en-US" altLang="zh-CN" sz="1800" dirty="0">
              <a:latin typeface="腾讯体 W7" panose="020C08030202040F0204" pitchFamily="34" charset="-122"/>
              <a:ea typeface="腾讯体 W7" panose="020C08030202040F0204" pitchFamily="34" charset="-122"/>
            </a:endParaRPr>
          </a:p>
          <a:p>
            <a:pPr marL="1178963" lvl="1" indent="-342900">
              <a:lnSpc>
                <a:spcPct val="100000"/>
              </a:lnSpc>
            </a:pPr>
            <a:r>
              <a:rPr lang="en-US" sz="2000" b="0" i="0" strike="noStrike" cap="none" spc="0" baseline="0" dirty="0">
                <a:solidFill>
                  <a:srgbClr val="000000"/>
                </a:solidFill>
                <a:effectLst/>
                <a:latin typeface="Times New Roman"/>
                <a:ea typeface="Times New Roman"/>
                <a:cs typeface="Times New Roman"/>
              </a:rPr>
              <a:t>Data characteristics:</a:t>
            </a:r>
            <a:endParaRPr lang="en-US" altLang="zh-CN" dirty="0">
              <a:latin typeface="腾讯体 W7" panose="020C08030202040F0204" pitchFamily="34" charset="-122"/>
              <a:ea typeface="腾讯体 W7" panose="020C08030202040F0204" pitchFamily="34" charset="-122"/>
            </a:endParaRPr>
          </a:p>
          <a:p>
            <a:pPr marL="1941513" lvl="3" indent="-342900">
              <a:lnSpc>
                <a:spcPct val="100000"/>
              </a:lnSpc>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Physical servers: 200+</a:t>
            </a:r>
          </a:p>
          <a:p>
            <a:pPr marL="1941513" lvl="3" indent="-342900">
              <a:lnSpc>
                <a:spcPct val="100000"/>
              </a:lnSpc>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Databases: 1700+; database size: 15+ TB; storage: 14+ TB</a:t>
            </a:r>
          </a:p>
          <a:p>
            <a:pPr marL="1941513" lvl="3" indent="-342900">
              <a:lnSpc>
                <a:spcPct val="100000"/>
              </a:lnSpc>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Public IPs: 30+</a:t>
            </a:r>
            <a:endParaRPr lang="en-US" altLang="zh-CN" sz="1800" dirty="0">
              <a:latin typeface="腾讯体 W7" panose="020C08030202040F0204" pitchFamily="34" charset="-122"/>
              <a:ea typeface="腾讯体 W7" panose="020C08030202040F0204" pitchFamily="34" charset="-122"/>
            </a:endParaRPr>
          </a:p>
          <a:p>
            <a:pPr marL="1941513" lvl="3" indent="-342900">
              <a:lnSpc>
                <a:spcPct val="100000"/>
              </a:lnSpc>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Nginx servers: 20+</a:t>
            </a:r>
            <a:endParaRPr lang="en-US" altLang="zh-CN" sz="1800" dirty="0">
              <a:latin typeface="腾讯体 W7" panose="020C08030202040F0204" pitchFamily="34" charset="-122"/>
              <a:ea typeface="腾讯体 W7" panose="020C08030202040F0204" pitchFamily="34" charset="-122"/>
            </a:endParaRPr>
          </a:p>
          <a:p>
            <a:pPr marL="1941513" lvl="3" indent="-342900">
              <a:lnSpc>
                <a:spcPct val="100000"/>
              </a:lnSpc>
              <a:buFont typeface="Wingdings" panose="05000000000000000000" pitchFamily="2" charset="2"/>
              <a:buChar char="ü"/>
            </a:pPr>
            <a:endParaRPr lang="en-US" altLang="zh-CN" dirty="0">
              <a:latin typeface="腾讯体 W7" panose="020C08030202040F0204" pitchFamily="34" charset="-122"/>
              <a:ea typeface="腾讯体 W7" panose="020C08030202040F0204" pitchFamily="34" charset="-122"/>
            </a:endParaRPr>
          </a:p>
          <a:p>
            <a:pPr marL="1257277" lvl="2" indent="-342900">
              <a:lnSpc>
                <a:spcPct val="100000"/>
              </a:lnSpc>
            </a:pPr>
            <a:endParaRPr lang="zh-CN" altLang="en-US" dirty="0">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85769576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065DDE-2AE3-41FB-8A9E-6296712E8AEF}"/>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5.1 IDC Migration to </a:t>
            </a:r>
            <a:r>
              <a:rPr lang="en-US" dirty="0">
                <a:latin typeface="Times New Roman"/>
                <a:ea typeface="Times New Roman"/>
                <a:cs typeface="Times New Roman"/>
              </a:rPr>
              <a:t>the </a:t>
            </a:r>
            <a:r>
              <a:rPr lang="en-US" sz="3600" b="1" i="0" strike="noStrike" cap="none" spc="0" baseline="0" dirty="0">
                <a:solidFill>
                  <a:srgbClr val="00A4FF"/>
                </a:solidFill>
                <a:effectLst/>
                <a:latin typeface="Times New Roman"/>
                <a:ea typeface="Times New Roman"/>
                <a:cs typeface="Times New Roman"/>
              </a:rPr>
              <a:t>Cloud (continued)</a:t>
            </a:r>
          </a:p>
        </p:txBody>
      </p:sp>
      <p:sp>
        <p:nvSpPr>
          <p:cNvPr id="3" name="内容占位符 2">
            <a:extLst>
              <a:ext uri="{FF2B5EF4-FFF2-40B4-BE49-F238E27FC236}">
                <a16:creationId xmlns:a16="http://schemas.microsoft.com/office/drawing/2014/main" id="{F9C6DEE7-4973-4378-AA8F-3CCB6B55C548}"/>
              </a:ext>
            </a:extLst>
          </p:cNvPr>
          <p:cNvSpPr>
            <a:spLocks noGrp="1"/>
          </p:cNvSpPr>
          <p:nvPr>
            <p:ph idx="1"/>
          </p:nvPr>
        </p:nvSpPr>
        <p:spPr>
          <a:xfrm>
            <a:off x="838201" y="1093399"/>
            <a:ext cx="10658399" cy="5040559"/>
          </a:xfrm>
        </p:spPr>
        <p:txBody>
          <a:bodyPr/>
          <a:lstStyle/>
          <a:p>
            <a:pPr marL="457200" indent="-457200">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Architecture and migration process:</a:t>
            </a:r>
          </a:p>
        </p:txBody>
      </p:sp>
      <p:grpSp>
        <p:nvGrpSpPr>
          <p:cNvPr id="57" name="组合 56">
            <a:extLst>
              <a:ext uri="{FF2B5EF4-FFF2-40B4-BE49-F238E27FC236}">
                <a16:creationId xmlns:a16="http://schemas.microsoft.com/office/drawing/2014/main" id="{9BFB5FE0-6557-4A12-B04E-871EA33A87E7}"/>
              </a:ext>
            </a:extLst>
          </p:cNvPr>
          <p:cNvGrpSpPr/>
          <p:nvPr/>
        </p:nvGrpSpPr>
        <p:grpSpPr>
          <a:xfrm>
            <a:off x="464943" y="1853473"/>
            <a:ext cx="11262113" cy="4507097"/>
            <a:chOff x="464943" y="2081432"/>
            <a:chExt cx="11262113" cy="4507097"/>
          </a:xfrm>
        </p:grpSpPr>
        <p:cxnSp>
          <p:nvCxnSpPr>
            <p:cNvPr id="41" name="直接连接符 40">
              <a:extLst>
                <a:ext uri="{FF2B5EF4-FFF2-40B4-BE49-F238E27FC236}">
                  <a16:creationId xmlns:a16="http://schemas.microsoft.com/office/drawing/2014/main" id="{DFE07F5A-F281-4B19-A661-E4AE2918D8D1}"/>
                </a:ext>
              </a:extLst>
            </p:cNvPr>
            <p:cNvCxnSpPr>
              <a:stCxn id="27" idx="2"/>
            </p:cNvCxnSpPr>
            <p:nvPr/>
          </p:nvCxnSpPr>
          <p:spPr>
            <a:xfrm>
              <a:off x="2906356" y="2653645"/>
              <a:ext cx="3807" cy="625897"/>
            </a:xfrm>
            <a:prstGeom prst="line">
              <a:avLst/>
            </a:prstGeom>
          </p:spPr>
          <p:style>
            <a:lnRef idx="1">
              <a:schemeClr val="accent1"/>
            </a:lnRef>
            <a:fillRef idx="0">
              <a:schemeClr val="accent1"/>
            </a:fillRef>
            <a:effectRef idx="0">
              <a:schemeClr val="accent1"/>
            </a:effectRef>
            <a:fontRef idx="minor">
              <a:schemeClr val="tx1"/>
            </a:fontRef>
          </p:style>
        </p:cxnSp>
        <p:sp>
          <p:nvSpPr>
            <p:cNvPr id="5" name="圆角矩形 3">
              <a:extLst>
                <a:ext uri="{FF2B5EF4-FFF2-40B4-BE49-F238E27FC236}">
                  <a16:creationId xmlns:a16="http://schemas.microsoft.com/office/drawing/2014/main" id="{D08993AF-A1C5-4863-8266-AC9ECD1F5F54}"/>
                </a:ext>
              </a:extLst>
            </p:cNvPr>
            <p:cNvSpPr/>
            <p:nvPr/>
          </p:nvSpPr>
          <p:spPr bwMode="auto">
            <a:xfrm>
              <a:off x="464943" y="4011456"/>
              <a:ext cx="4561869" cy="2568942"/>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800" b="0" i="0" strike="noStrike" cap="none" spc="0" baseline="0">
                  <a:solidFill>
                    <a:srgbClr val="000000"/>
                  </a:solidFill>
                  <a:effectLst/>
                  <a:latin typeface="Times New Roman"/>
                  <a:ea typeface="Times New Roman"/>
                  <a:cs typeface="Times New Roman"/>
                </a:rPr>
                <a:t>VPC</a:t>
              </a:r>
              <a:endParaRPr kumimoji="0" lang="zh-CN" altLang="en-US" sz="18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sp>
          <p:nvSpPr>
            <p:cNvPr id="6" name="矩形 5">
              <a:extLst>
                <a:ext uri="{FF2B5EF4-FFF2-40B4-BE49-F238E27FC236}">
                  <a16:creationId xmlns:a16="http://schemas.microsoft.com/office/drawing/2014/main" id="{93C9E60A-E0CC-424F-BF1E-20ACB2548F82}"/>
                </a:ext>
              </a:extLst>
            </p:cNvPr>
            <p:cNvSpPr/>
            <p:nvPr/>
          </p:nvSpPr>
          <p:spPr bwMode="auto">
            <a:xfrm>
              <a:off x="1815570" y="5005424"/>
              <a:ext cx="881185" cy="1262761"/>
            </a:xfrm>
            <a:prstGeom prst="rect">
              <a:avLst/>
            </a:prstGeom>
            <a:ln>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400" b="0" i="0" strike="noStrike" cap="none" spc="0" baseline="0">
                  <a:solidFill>
                    <a:srgbClr val="000000"/>
                  </a:solidFill>
                  <a:effectLst/>
                  <a:latin typeface="Times New Roman"/>
                  <a:ea typeface="Times New Roman"/>
                  <a:cs typeface="Times New Roman"/>
                </a:rPr>
                <a:t>Subnet 2</a:t>
              </a:r>
              <a:endParaRPr kumimoji="0" lang="zh-CN" altLang="en-US" sz="14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sp>
          <p:nvSpPr>
            <p:cNvPr id="7" name="矩形 6">
              <a:extLst>
                <a:ext uri="{FF2B5EF4-FFF2-40B4-BE49-F238E27FC236}">
                  <a16:creationId xmlns:a16="http://schemas.microsoft.com/office/drawing/2014/main" id="{3EEBA4AD-8451-4823-83C4-E317EAE5AA46}"/>
                </a:ext>
              </a:extLst>
            </p:cNvPr>
            <p:cNvSpPr/>
            <p:nvPr/>
          </p:nvSpPr>
          <p:spPr bwMode="auto">
            <a:xfrm>
              <a:off x="578211" y="5016980"/>
              <a:ext cx="1190444" cy="1262761"/>
            </a:xfrm>
            <a:prstGeom prst="rect">
              <a:avLst/>
            </a:prstGeom>
            <a:ln>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400" b="0" i="0" strike="noStrike" cap="none" spc="0" baseline="0">
                  <a:solidFill>
                    <a:srgbClr val="000000"/>
                  </a:solidFill>
                  <a:effectLst/>
                  <a:latin typeface="Times New Roman"/>
                  <a:ea typeface="Times New Roman"/>
                  <a:cs typeface="Times New Roman"/>
                </a:rPr>
                <a:t>Subnet 1</a:t>
              </a:r>
              <a:endParaRPr kumimoji="0" lang="zh-CN" altLang="en-US" sz="14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sp>
          <p:nvSpPr>
            <p:cNvPr id="8" name="矩形 7">
              <a:extLst>
                <a:ext uri="{FF2B5EF4-FFF2-40B4-BE49-F238E27FC236}">
                  <a16:creationId xmlns:a16="http://schemas.microsoft.com/office/drawing/2014/main" id="{A7EC2EB5-668B-4EDB-BF10-D1962C54DED6}"/>
                </a:ext>
              </a:extLst>
            </p:cNvPr>
            <p:cNvSpPr/>
            <p:nvPr/>
          </p:nvSpPr>
          <p:spPr bwMode="auto">
            <a:xfrm>
              <a:off x="2762282" y="5016980"/>
              <a:ext cx="1587376" cy="1262761"/>
            </a:xfrm>
            <a:prstGeom prst="rect">
              <a:avLst/>
            </a:prstGeom>
            <a:ln>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Font typeface="Arial" panose="020B0604020202020204" pitchFamily="34" charset="0"/>
                <a:buNone/>
              </a:pPr>
              <a:r>
                <a:rPr lang="en-US" sz="1400" b="0" i="0" strike="noStrike" cap="none" spc="0" baseline="0">
                  <a:solidFill>
                    <a:srgbClr val="000000"/>
                  </a:solidFill>
                  <a:effectLst/>
                  <a:latin typeface="Times New Roman"/>
                  <a:ea typeface="Times New Roman"/>
                  <a:cs typeface="Times New Roman"/>
                </a:rPr>
                <a:t>Database and cache</a:t>
              </a:r>
              <a:endParaRPr lang="zh-CN" altLang="en-US" sz="1400">
                <a:latin typeface="腾讯体 W7" panose="020C08030202040F0204" pitchFamily="34" charset="-122"/>
                <a:ea typeface="腾讯体 W7" panose="020C08030202040F0204" pitchFamily="34" charset="-122"/>
              </a:endParaRPr>
            </a:p>
          </p:txBody>
        </p:sp>
        <p:sp>
          <p:nvSpPr>
            <p:cNvPr id="9" name="圆角矩形 8">
              <a:extLst>
                <a:ext uri="{FF2B5EF4-FFF2-40B4-BE49-F238E27FC236}">
                  <a16:creationId xmlns:a16="http://schemas.microsoft.com/office/drawing/2014/main" id="{4FF8AB66-ED8F-4718-B698-FC7EB2C7E160}"/>
                </a:ext>
              </a:extLst>
            </p:cNvPr>
            <p:cNvSpPr/>
            <p:nvPr/>
          </p:nvSpPr>
          <p:spPr bwMode="auto">
            <a:xfrm>
              <a:off x="6880071" y="3919972"/>
              <a:ext cx="4846985" cy="2648871"/>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sp>
          <p:nvSpPr>
            <p:cNvPr id="10" name="矩形 9">
              <a:extLst>
                <a:ext uri="{FF2B5EF4-FFF2-40B4-BE49-F238E27FC236}">
                  <a16:creationId xmlns:a16="http://schemas.microsoft.com/office/drawing/2014/main" id="{E0CC1CF1-699A-4920-B38E-5EFB5AE2E2F2}"/>
                </a:ext>
              </a:extLst>
            </p:cNvPr>
            <p:cNvSpPr/>
            <p:nvPr/>
          </p:nvSpPr>
          <p:spPr bwMode="auto">
            <a:xfrm>
              <a:off x="6514696" y="4421782"/>
              <a:ext cx="855350" cy="51279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600" b="0" i="0" strike="noStrike" cap="none" spc="0" baseline="0">
                  <a:solidFill>
                    <a:srgbClr val="000000"/>
                  </a:solidFill>
                  <a:effectLst/>
                  <a:latin typeface="Times New Roman"/>
                  <a:ea typeface="Times New Roman"/>
                  <a:cs typeface="Times New Roman"/>
                </a:rPr>
                <a:t>VPN</a:t>
              </a:r>
              <a:endParaRPr kumimoji="0" lang="zh-CN" altLang="en-US" sz="16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sp>
          <p:nvSpPr>
            <p:cNvPr id="11" name="矩形 10">
              <a:extLst>
                <a:ext uri="{FF2B5EF4-FFF2-40B4-BE49-F238E27FC236}">
                  <a16:creationId xmlns:a16="http://schemas.microsoft.com/office/drawing/2014/main" id="{DF27DF84-3D7F-4087-9788-4B8F6E84281F}"/>
                </a:ext>
              </a:extLst>
            </p:cNvPr>
            <p:cNvSpPr/>
            <p:nvPr/>
          </p:nvSpPr>
          <p:spPr bwMode="auto">
            <a:xfrm>
              <a:off x="7824917" y="5005424"/>
              <a:ext cx="1781980" cy="126276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800" b="0" i="0" strike="noStrike" cap="none" spc="0" baseline="0">
                  <a:solidFill>
                    <a:srgbClr val="000000"/>
                  </a:solidFill>
                  <a:effectLst/>
                  <a:latin typeface="Times New Roman"/>
                  <a:ea typeface="Times New Roman"/>
                  <a:cs typeface="Times New Roman"/>
                </a:rPr>
                <a:t>Subnet</a:t>
              </a:r>
              <a:endParaRPr kumimoji="0" lang="zh-CN" altLang="en-US" sz="18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sp>
          <p:nvSpPr>
            <p:cNvPr id="12" name="矩形 11">
              <a:extLst>
                <a:ext uri="{FF2B5EF4-FFF2-40B4-BE49-F238E27FC236}">
                  <a16:creationId xmlns:a16="http://schemas.microsoft.com/office/drawing/2014/main" id="{7FBA43E8-5F34-43FA-BF14-6F7869EF1D3C}"/>
                </a:ext>
              </a:extLst>
            </p:cNvPr>
            <p:cNvSpPr/>
            <p:nvPr/>
          </p:nvSpPr>
          <p:spPr bwMode="auto">
            <a:xfrm>
              <a:off x="9781297" y="5005424"/>
              <a:ext cx="1781980" cy="126276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800" b="0" i="0" strike="noStrike" cap="none" spc="0" baseline="0">
                  <a:solidFill>
                    <a:srgbClr val="000000"/>
                  </a:solidFill>
                  <a:effectLst/>
                  <a:latin typeface="Times New Roman"/>
                  <a:ea typeface="Times New Roman"/>
                  <a:cs typeface="Times New Roman"/>
                </a:rPr>
                <a:t>Subnet</a:t>
              </a:r>
              <a:endParaRPr kumimoji="0" lang="zh-CN" altLang="en-US" sz="18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sp>
          <p:nvSpPr>
            <p:cNvPr id="13" name="矩形 12">
              <a:extLst>
                <a:ext uri="{FF2B5EF4-FFF2-40B4-BE49-F238E27FC236}">
                  <a16:creationId xmlns:a16="http://schemas.microsoft.com/office/drawing/2014/main" id="{33F84B15-3D37-4B16-859C-E0A8BEAF026A}"/>
                </a:ext>
              </a:extLst>
            </p:cNvPr>
            <p:cNvSpPr/>
            <p:nvPr/>
          </p:nvSpPr>
          <p:spPr bwMode="auto">
            <a:xfrm>
              <a:off x="7922986" y="5727002"/>
              <a:ext cx="676912" cy="36078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200" b="0" i="0" strike="noStrike" cap="none" spc="0" baseline="0">
                  <a:solidFill>
                    <a:srgbClr val="000000"/>
                  </a:solidFill>
                  <a:effectLst/>
                  <a:latin typeface="Times New Roman"/>
                  <a:ea typeface="Times New Roman"/>
                  <a:cs typeface="Times New Roman"/>
                </a:rPr>
                <a:t>Server 1</a:t>
              </a:r>
              <a:endParaRPr kumimoji="0" lang="zh-CN" altLang="en-US" sz="12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sp>
          <p:nvSpPr>
            <p:cNvPr id="14" name="矩形 13">
              <a:extLst>
                <a:ext uri="{FF2B5EF4-FFF2-40B4-BE49-F238E27FC236}">
                  <a16:creationId xmlns:a16="http://schemas.microsoft.com/office/drawing/2014/main" id="{1525F2E1-56F7-4C2A-A1B9-D0E5DCDD9B57}"/>
                </a:ext>
              </a:extLst>
            </p:cNvPr>
            <p:cNvSpPr/>
            <p:nvPr/>
          </p:nvSpPr>
          <p:spPr bwMode="auto">
            <a:xfrm>
              <a:off x="8861746" y="5720886"/>
              <a:ext cx="682997" cy="36078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200" b="0" i="0" strike="noStrike" cap="none" spc="0" baseline="0">
                  <a:solidFill>
                    <a:srgbClr val="000000"/>
                  </a:solidFill>
                  <a:effectLst/>
                  <a:latin typeface="Times New Roman"/>
                  <a:ea typeface="Times New Roman"/>
                  <a:cs typeface="Times New Roman"/>
                </a:rPr>
                <a:t>Server 2</a:t>
              </a:r>
              <a:endParaRPr kumimoji="0" lang="zh-CN" altLang="en-US" sz="12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sp>
          <p:nvSpPr>
            <p:cNvPr id="15" name="矩形 14">
              <a:extLst>
                <a:ext uri="{FF2B5EF4-FFF2-40B4-BE49-F238E27FC236}">
                  <a16:creationId xmlns:a16="http://schemas.microsoft.com/office/drawing/2014/main" id="{B679700E-966D-4117-A346-3E788309035F}"/>
                </a:ext>
              </a:extLst>
            </p:cNvPr>
            <p:cNvSpPr/>
            <p:nvPr/>
          </p:nvSpPr>
          <p:spPr bwMode="auto">
            <a:xfrm>
              <a:off x="9868744" y="5720886"/>
              <a:ext cx="712827" cy="36078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200" b="0" i="0" strike="noStrike" cap="none" spc="0" baseline="0">
                  <a:solidFill>
                    <a:srgbClr val="000000"/>
                  </a:solidFill>
                  <a:effectLst/>
                  <a:latin typeface="Times New Roman"/>
                  <a:ea typeface="Times New Roman"/>
                  <a:cs typeface="Times New Roman"/>
                </a:rPr>
                <a:t>Server 1</a:t>
              </a:r>
              <a:endParaRPr kumimoji="0" lang="zh-CN" altLang="en-US" sz="12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sp>
          <p:nvSpPr>
            <p:cNvPr id="16" name="矩形 15">
              <a:extLst>
                <a:ext uri="{FF2B5EF4-FFF2-40B4-BE49-F238E27FC236}">
                  <a16:creationId xmlns:a16="http://schemas.microsoft.com/office/drawing/2014/main" id="{C22D57D3-391F-4261-A332-6D7DA5B15986}"/>
                </a:ext>
              </a:extLst>
            </p:cNvPr>
            <p:cNvSpPr/>
            <p:nvPr/>
          </p:nvSpPr>
          <p:spPr bwMode="auto">
            <a:xfrm>
              <a:off x="10669018" y="5714770"/>
              <a:ext cx="726960" cy="36078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200" b="0" i="0" strike="noStrike" cap="none" spc="0" baseline="0">
                  <a:solidFill>
                    <a:srgbClr val="000000"/>
                  </a:solidFill>
                  <a:effectLst/>
                  <a:latin typeface="Times New Roman"/>
                  <a:ea typeface="Times New Roman"/>
                  <a:cs typeface="Times New Roman"/>
                </a:rPr>
                <a:t>Server 2</a:t>
              </a:r>
              <a:endParaRPr kumimoji="0" lang="zh-CN" altLang="en-US" sz="12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cxnSp>
          <p:nvCxnSpPr>
            <p:cNvPr id="17" name="直接连接符 16">
              <a:extLst>
                <a:ext uri="{FF2B5EF4-FFF2-40B4-BE49-F238E27FC236}">
                  <a16:creationId xmlns:a16="http://schemas.microsoft.com/office/drawing/2014/main" id="{598EC14C-A3A9-401B-8DF5-B8F030BCF22E}"/>
                </a:ext>
              </a:extLst>
            </p:cNvPr>
            <p:cNvCxnSpPr/>
            <p:nvPr/>
          </p:nvCxnSpPr>
          <p:spPr bwMode="auto">
            <a:xfrm>
              <a:off x="5454487" y="5382083"/>
              <a:ext cx="106021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7">
              <a:extLst>
                <a:ext uri="{FF2B5EF4-FFF2-40B4-BE49-F238E27FC236}">
                  <a16:creationId xmlns:a16="http://schemas.microsoft.com/office/drawing/2014/main" id="{A8B1F885-6FD0-481D-ACAA-8586F97EC8BC}"/>
                </a:ext>
              </a:extLst>
            </p:cNvPr>
            <p:cNvCxnSpPr/>
            <p:nvPr/>
          </p:nvCxnSpPr>
          <p:spPr bwMode="auto">
            <a:xfrm>
              <a:off x="5454487" y="5474920"/>
              <a:ext cx="106021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a:extLst>
                <a:ext uri="{FF2B5EF4-FFF2-40B4-BE49-F238E27FC236}">
                  <a16:creationId xmlns:a16="http://schemas.microsoft.com/office/drawing/2014/main" id="{0490B430-BF1A-4284-A7C4-C073F85C45FE}"/>
                </a:ext>
              </a:extLst>
            </p:cNvPr>
            <p:cNvCxnSpPr/>
            <p:nvPr/>
          </p:nvCxnSpPr>
          <p:spPr bwMode="auto">
            <a:xfrm>
              <a:off x="5454487" y="4584504"/>
              <a:ext cx="106021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9">
              <a:extLst>
                <a:ext uri="{FF2B5EF4-FFF2-40B4-BE49-F238E27FC236}">
                  <a16:creationId xmlns:a16="http://schemas.microsoft.com/office/drawing/2014/main" id="{883C2E04-B1CC-4BA9-BD25-9A0D0C03C0EB}"/>
                </a:ext>
              </a:extLst>
            </p:cNvPr>
            <p:cNvCxnSpPr/>
            <p:nvPr/>
          </p:nvCxnSpPr>
          <p:spPr bwMode="auto">
            <a:xfrm>
              <a:off x="5454487" y="4644635"/>
              <a:ext cx="106021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云形 20">
              <a:extLst>
                <a:ext uri="{FF2B5EF4-FFF2-40B4-BE49-F238E27FC236}">
                  <a16:creationId xmlns:a16="http://schemas.microsoft.com/office/drawing/2014/main" id="{BA85894D-B796-46DA-9567-22B5E384910F}"/>
                </a:ext>
              </a:extLst>
            </p:cNvPr>
            <p:cNvSpPr/>
            <p:nvPr/>
          </p:nvSpPr>
          <p:spPr bwMode="auto">
            <a:xfrm>
              <a:off x="5326675" y="3776238"/>
              <a:ext cx="1323304" cy="868848"/>
            </a:xfrm>
            <a:prstGeom prst="clou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400" b="0" i="0" strike="noStrike" cap="none" spc="0" baseline="0" dirty="0">
                  <a:solidFill>
                    <a:srgbClr val="000000"/>
                  </a:solidFill>
                  <a:effectLst/>
                  <a:latin typeface="Times New Roman"/>
                  <a:ea typeface="Times New Roman"/>
                  <a:cs typeface="Times New Roman"/>
                </a:rPr>
                <a:t>Public network</a:t>
              </a:r>
            </a:p>
          </p:txBody>
        </p:sp>
        <p:sp>
          <p:nvSpPr>
            <p:cNvPr id="22" name="云形 21">
              <a:extLst>
                <a:ext uri="{FF2B5EF4-FFF2-40B4-BE49-F238E27FC236}">
                  <a16:creationId xmlns:a16="http://schemas.microsoft.com/office/drawing/2014/main" id="{AD17F729-1103-4A6F-9A98-9C9D7F566462}"/>
                </a:ext>
              </a:extLst>
            </p:cNvPr>
            <p:cNvSpPr/>
            <p:nvPr/>
          </p:nvSpPr>
          <p:spPr bwMode="auto">
            <a:xfrm>
              <a:off x="5311931" y="5382082"/>
              <a:ext cx="1462756" cy="868848"/>
            </a:xfrm>
            <a:prstGeom prst="clou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400" b="0" i="0" strike="noStrike" cap="none" spc="0" baseline="0" dirty="0">
                  <a:solidFill>
                    <a:srgbClr val="000000"/>
                  </a:solidFill>
                  <a:effectLst/>
                  <a:latin typeface="Times New Roman"/>
                  <a:ea typeface="Times New Roman"/>
                  <a:cs typeface="Times New Roman"/>
                </a:rPr>
                <a:t>Dedicated tunnel</a:t>
              </a:r>
            </a:p>
          </p:txBody>
        </p:sp>
        <p:pic>
          <p:nvPicPr>
            <p:cNvPr id="23" name="图片 22">
              <a:extLst>
                <a:ext uri="{FF2B5EF4-FFF2-40B4-BE49-F238E27FC236}">
                  <a16:creationId xmlns:a16="http://schemas.microsoft.com/office/drawing/2014/main" id="{E12CE1F9-071E-4FA3-ADEF-658E373A9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54538" y="5611358"/>
              <a:ext cx="514912"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48">
              <a:extLst>
                <a:ext uri="{FF2B5EF4-FFF2-40B4-BE49-F238E27FC236}">
                  <a16:creationId xmlns:a16="http://schemas.microsoft.com/office/drawing/2014/main" id="{F5B4AEB1-6136-42FE-BE0F-731F6F2212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30939" y="3771018"/>
              <a:ext cx="529009" cy="42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
              <a:extLst>
                <a:ext uri="{FF2B5EF4-FFF2-40B4-BE49-F238E27FC236}">
                  <a16:creationId xmlns:a16="http://schemas.microsoft.com/office/drawing/2014/main" id="{A329ABE8-10C8-4864-999E-B91A2ABFC40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85697" y="2962816"/>
              <a:ext cx="641316" cy="48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6" name="文本框 65">
              <a:extLst>
                <a:ext uri="{FF2B5EF4-FFF2-40B4-BE49-F238E27FC236}">
                  <a16:creationId xmlns:a16="http://schemas.microsoft.com/office/drawing/2014/main" id="{9EA7882E-DAB5-4831-8A61-D39D7211B2D8}"/>
                </a:ext>
              </a:extLst>
            </p:cNvPr>
            <p:cNvSpPr>
              <a:spLocks noChangeArrowheads="1"/>
            </p:cNvSpPr>
            <p:nvPr/>
          </p:nvSpPr>
          <p:spPr bwMode="auto">
            <a:xfrm>
              <a:off x="3147542" y="2874936"/>
              <a:ext cx="1108557" cy="305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400" b="0" i="0" strike="noStrike" cap="none" spc="0" baseline="0">
                  <a:solidFill>
                    <a:srgbClr val="000000"/>
                  </a:solidFill>
                  <a:effectLst/>
                  <a:latin typeface="Times New Roman"/>
                  <a:ea typeface="Times New Roman"/>
                  <a:cs typeface="Times New Roman"/>
                </a:rPr>
                <a:t>Anti-DDoS</a:t>
              </a:r>
            </a:p>
          </p:txBody>
        </p:sp>
        <p:pic>
          <p:nvPicPr>
            <p:cNvPr id="27" name="图片 9">
              <a:extLst>
                <a:ext uri="{FF2B5EF4-FFF2-40B4-BE49-F238E27FC236}">
                  <a16:creationId xmlns:a16="http://schemas.microsoft.com/office/drawing/2014/main" id="{282D2157-A43F-42E1-BEF3-D0ABBD37211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72896" y="2081432"/>
              <a:ext cx="666919" cy="57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图片 48">
              <a:extLst>
                <a:ext uri="{FF2B5EF4-FFF2-40B4-BE49-F238E27FC236}">
                  <a16:creationId xmlns:a16="http://schemas.microsoft.com/office/drawing/2014/main" id="{1CBF3095-E990-48EC-A6C4-E535B80DB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26262" y="4384049"/>
              <a:ext cx="529009" cy="42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28">
              <a:extLst>
                <a:ext uri="{FF2B5EF4-FFF2-40B4-BE49-F238E27FC236}">
                  <a16:creationId xmlns:a16="http://schemas.microsoft.com/office/drawing/2014/main" id="{CFBEEDEA-5C78-4B3D-9B24-DE5925D96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45266" y="5618400"/>
              <a:ext cx="514912"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a:extLst>
                <a:ext uri="{FF2B5EF4-FFF2-40B4-BE49-F238E27FC236}">
                  <a16:creationId xmlns:a16="http://schemas.microsoft.com/office/drawing/2014/main" id="{5261D55E-282F-4D50-A406-9BBE5B73D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93875" y="5630865"/>
              <a:ext cx="514912"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https://mc.qcloudimg.com/static/img/329acb7356afb989e1c3807ba3bba17f/BMCDB.png">
              <a:extLst>
                <a:ext uri="{FF2B5EF4-FFF2-40B4-BE49-F238E27FC236}">
                  <a16:creationId xmlns:a16="http://schemas.microsoft.com/office/drawing/2014/main" id="{55D337C4-F5DE-4D1D-AACC-3308340C04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5219" t="12761" r="16752" b="19210"/>
            <a:stretch>
              <a:fillRect/>
            </a:stretch>
          </p:blipFill>
          <p:spPr bwMode="auto">
            <a:xfrm>
              <a:off x="2864118" y="5605254"/>
              <a:ext cx="683258" cy="46801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mc.qcloudimg.com/static/img/329acb7356afb989e1c3807ba3bba17f/BMCDB.png">
              <a:extLst>
                <a:ext uri="{FF2B5EF4-FFF2-40B4-BE49-F238E27FC236}">
                  <a16:creationId xmlns:a16="http://schemas.microsoft.com/office/drawing/2014/main" id="{C95E0D6A-C445-48D5-ACE0-D8F8417D20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5219" t="12761" r="16752" b="19210"/>
            <a:stretch>
              <a:fillRect/>
            </a:stretch>
          </p:blipFill>
          <p:spPr bwMode="auto">
            <a:xfrm>
              <a:off x="3671803" y="5593314"/>
              <a:ext cx="683258" cy="46801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s://mc.qcloudimg.com/static/img/3c21af8031b5f6c57c2261bf12c20145/image.png">
              <a:extLst>
                <a:ext uri="{FF2B5EF4-FFF2-40B4-BE49-F238E27FC236}">
                  <a16:creationId xmlns:a16="http://schemas.microsoft.com/office/drawing/2014/main" id="{64FD20AF-5453-4EFC-AB7F-0F5BFC26355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573200" y="3807378"/>
              <a:ext cx="529756" cy="42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https://mc.qcloudimg.com/static/img/ad55c8852a4ac687518b7defd80a3e70/image.png">
              <a:extLst>
                <a:ext uri="{FF2B5EF4-FFF2-40B4-BE49-F238E27FC236}">
                  <a16:creationId xmlns:a16="http://schemas.microsoft.com/office/drawing/2014/main" id="{2E2829C0-2564-4D27-87DF-EC48963892A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783294" y="5225090"/>
              <a:ext cx="603441" cy="48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本框 65">
              <a:extLst>
                <a:ext uri="{FF2B5EF4-FFF2-40B4-BE49-F238E27FC236}">
                  <a16:creationId xmlns:a16="http://schemas.microsoft.com/office/drawing/2014/main" id="{94DD9E87-8949-4331-AB48-ADA563CECB8B}"/>
                </a:ext>
              </a:extLst>
            </p:cNvPr>
            <p:cNvSpPr>
              <a:spLocks noChangeArrowheads="1"/>
            </p:cNvSpPr>
            <p:nvPr/>
          </p:nvSpPr>
          <p:spPr bwMode="auto">
            <a:xfrm>
              <a:off x="3611244" y="3505536"/>
              <a:ext cx="552389" cy="305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400" b="0" i="0" strike="noStrike" cap="none" spc="0" baseline="0">
                  <a:solidFill>
                    <a:srgbClr val="000000"/>
                  </a:solidFill>
                  <a:effectLst/>
                  <a:latin typeface="Times New Roman"/>
                  <a:ea typeface="Times New Roman"/>
                  <a:cs typeface="Times New Roman"/>
                </a:rPr>
                <a:t>NAT</a:t>
              </a:r>
              <a:endParaRPr lang="zh-CN" altLang="en-US" sz="1400">
                <a:latin typeface="腾讯体 W7" panose="020C08030202040F0204" pitchFamily="34" charset="-122"/>
                <a:ea typeface="腾讯体 W7" panose="020C08030202040F0204" pitchFamily="34" charset="-122"/>
              </a:endParaRPr>
            </a:p>
          </p:txBody>
        </p:sp>
        <p:sp>
          <p:nvSpPr>
            <p:cNvPr id="36" name="文本框 65">
              <a:extLst>
                <a:ext uri="{FF2B5EF4-FFF2-40B4-BE49-F238E27FC236}">
                  <a16:creationId xmlns:a16="http://schemas.microsoft.com/office/drawing/2014/main" id="{CEE93A3A-D0B1-4856-B2FA-0FE3121952F9}"/>
                </a:ext>
              </a:extLst>
            </p:cNvPr>
            <p:cNvSpPr>
              <a:spLocks noChangeArrowheads="1"/>
            </p:cNvSpPr>
            <p:nvPr/>
          </p:nvSpPr>
          <p:spPr bwMode="auto">
            <a:xfrm>
              <a:off x="6853559" y="4155224"/>
              <a:ext cx="1524923" cy="305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400" b="0" i="0" strike="noStrike" cap="none" spc="0" baseline="0">
                  <a:solidFill>
                    <a:srgbClr val="000000"/>
                  </a:solidFill>
                  <a:effectLst/>
                  <a:latin typeface="Times New Roman"/>
                  <a:ea typeface="Times New Roman"/>
                  <a:cs typeface="Times New Roman"/>
                </a:rPr>
                <a:t>Direct Connect</a:t>
              </a:r>
            </a:p>
          </p:txBody>
        </p:sp>
        <p:sp>
          <p:nvSpPr>
            <p:cNvPr id="37" name="文本框 65">
              <a:extLst>
                <a:ext uri="{FF2B5EF4-FFF2-40B4-BE49-F238E27FC236}">
                  <a16:creationId xmlns:a16="http://schemas.microsoft.com/office/drawing/2014/main" id="{5939CB6A-1B52-4632-8BD7-CFD9A704BADB}"/>
                </a:ext>
              </a:extLst>
            </p:cNvPr>
            <p:cNvSpPr>
              <a:spLocks noChangeArrowheads="1"/>
            </p:cNvSpPr>
            <p:nvPr/>
          </p:nvSpPr>
          <p:spPr bwMode="auto">
            <a:xfrm>
              <a:off x="6853562" y="5642704"/>
              <a:ext cx="808386" cy="94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sz="1400" b="0" i="0" strike="noStrike" cap="none" spc="0" baseline="0" dirty="0">
                  <a:solidFill>
                    <a:srgbClr val="000000"/>
                  </a:solidFill>
                  <a:effectLst/>
                  <a:latin typeface="Times New Roman"/>
                  <a:ea typeface="Times New Roman"/>
                  <a:cs typeface="Times New Roman"/>
                </a:rPr>
                <a:t>API call relationship</a:t>
              </a:r>
            </a:p>
          </p:txBody>
        </p:sp>
        <p:sp>
          <p:nvSpPr>
            <p:cNvPr id="38" name="文本框 65">
              <a:extLst>
                <a:ext uri="{FF2B5EF4-FFF2-40B4-BE49-F238E27FC236}">
                  <a16:creationId xmlns:a16="http://schemas.microsoft.com/office/drawing/2014/main" id="{C8150090-1B3A-46A1-BBA9-655BD79D8083}"/>
                </a:ext>
              </a:extLst>
            </p:cNvPr>
            <p:cNvSpPr>
              <a:spLocks noChangeArrowheads="1"/>
            </p:cNvSpPr>
            <p:nvPr/>
          </p:nvSpPr>
          <p:spPr bwMode="auto">
            <a:xfrm>
              <a:off x="4550284" y="5744965"/>
              <a:ext cx="142859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400" b="0" i="0" strike="noStrike" cap="none" spc="0" baseline="0" dirty="0">
                  <a:solidFill>
                    <a:srgbClr val="000000"/>
                  </a:solidFill>
                  <a:effectLst/>
                  <a:latin typeface="Times New Roman"/>
                  <a:ea typeface="Times New Roman"/>
                  <a:cs typeface="Times New Roman"/>
                </a:rPr>
                <a:t>Direct </a:t>
              </a:r>
            </a:p>
            <a:p>
              <a:r>
                <a:rPr lang="en-US" sz="1400" b="0" i="0" strike="noStrike" cap="none" spc="0" baseline="0" dirty="0">
                  <a:solidFill>
                    <a:srgbClr val="000000"/>
                  </a:solidFill>
                  <a:effectLst/>
                  <a:latin typeface="Times New Roman"/>
                  <a:ea typeface="Times New Roman"/>
                  <a:cs typeface="Times New Roman"/>
                </a:rPr>
                <a:t>Connect gateway</a:t>
              </a:r>
            </a:p>
          </p:txBody>
        </p:sp>
        <p:pic>
          <p:nvPicPr>
            <p:cNvPr id="39" name="Picture 2" descr="https://mc.qcloudimg.com/static/img/27af3ba9d5cfdc428ef6fb4567f8edbb/image.png">
              <a:extLst>
                <a:ext uri="{FF2B5EF4-FFF2-40B4-BE49-F238E27FC236}">
                  <a16:creationId xmlns:a16="http://schemas.microsoft.com/office/drawing/2014/main" id="{62C4E64D-172D-466A-BA12-C9D997145407}"/>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750643" y="4399763"/>
              <a:ext cx="615207" cy="518991"/>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a:extLst>
                <a:ext uri="{FF2B5EF4-FFF2-40B4-BE49-F238E27FC236}">
                  <a16:creationId xmlns:a16="http://schemas.microsoft.com/office/drawing/2014/main" id="{0B7EF3C8-BFEE-46AF-8365-CDD0D07358B5}"/>
                </a:ext>
              </a:extLst>
            </p:cNvPr>
            <p:cNvSpPr/>
            <p:nvPr/>
          </p:nvSpPr>
          <p:spPr bwMode="auto">
            <a:xfrm>
              <a:off x="6526576" y="5135567"/>
              <a:ext cx="855350" cy="51279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600" b="0" i="0" strike="noStrike" cap="none" spc="0" baseline="0">
                  <a:solidFill>
                    <a:srgbClr val="000000"/>
                  </a:solidFill>
                  <a:effectLst/>
                  <a:latin typeface="Times New Roman"/>
                  <a:ea typeface="Times New Roman"/>
                  <a:cs typeface="Times New Roman"/>
                </a:rPr>
                <a:t>Direct Connect</a:t>
              </a:r>
              <a:endParaRPr kumimoji="0" lang="zh-CN" altLang="en-US" sz="1600" b="0" i="0" u="none" strike="noStrike" cap="none" normalizeH="0" baseline="0">
                <a:ln>
                  <a:noFill/>
                </a:ln>
                <a:solidFill>
                  <a:schemeClr val="tx1"/>
                </a:solidFill>
                <a:effectLst/>
                <a:latin typeface="腾讯体 W7" panose="020C08030202040F0204" pitchFamily="34" charset="-122"/>
                <a:ea typeface="腾讯体 W7" panose="020C08030202040F0204" pitchFamily="34" charset="-122"/>
              </a:endParaRPr>
            </a:p>
          </p:txBody>
        </p:sp>
        <p:cxnSp>
          <p:nvCxnSpPr>
            <p:cNvPr id="42" name="直接连接符 41">
              <a:extLst>
                <a:ext uri="{FF2B5EF4-FFF2-40B4-BE49-F238E27FC236}">
                  <a16:creationId xmlns:a16="http://schemas.microsoft.com/office/drawing/2014/main" id="{35F17146-899E-45F5-B339-DC370253ABE8}"/>
                </a:ext>
              </a:extLst>
            </p:cNvPr>
            <p:cNvCxnSpPr>
              <a:stCxn id="25" idx="2"/>
              <a:endCxn id="24" idx="0"/>
            </p:cNvCxnSpPr>
            <p:nvPr/>
          </p:nvCxnSpPr>
          <p:spPr>
            <a:xfrm flipH="1">
              <a:off x="2895444" y="3445075"/>
              <a:ext cx="10911" cy="325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F2EFC304-FB05-4C67-847C-F71B77AC0C13}"/>
                </a:ext>
              </a:extLst>
            </p:cNvPr>
            <p:cNvCxnSpPr>
              <a:stCxn id="24" idx="2"/>
              <a:endCxn id="28" idx="0"/>
            </p:cNvCxnSpPr>
            <p:nvPr/>
          </p:nvCxnSpPr>
          <p:spPr>
            <a:xfrm flipH="1">
              <a:off x="2890767" y="4200297"/>
              <a:ext cx="4677" cy="183752"/>
            </a:xfrm>
            <a:prstGeom prst="line">
              <a:avLst/>
            </a:prstGeom>
          </p:spPr>
          <p:style>
            <a:lnRef idx="1">
              <a:schemeClr val="accent1"/>
            </a:lnRef>
            <a:fillRef idx="0">
              <a:schemeClr val="accent1"/>
            </a:fillRef>
            <a:effectRef idx="0">
              <a:schemeClr val="accent1"/>
            </a:effectRef>
            <a:fontRef idx="minor">
              <a:schemeClr val="tx1"/>
            </a:fontRef>
          </p:style>
        </p:cxnSp>
        <p:sp>
          <p:nvSpPr>
            <p:cNvPr id="44" name="文本框 65">
              <a:extLst>
                <a:ext uri="{FF2B5EF4-FFF2-40B4-BE49-F238E27FC236}">
                  <a16:creationId xmlns:a16="http://schemas.microsoft.com/office/drawing/2014/main" id="{41F5A2FB-A98C-4925-A3F9-0D4819360417}"/>
                </a:ext>
              </a:extLst>
            </p:cNvPr>
            <p:cNvSpPr>
              <a:spLocks noChangeArrowheads="1"/>
            </p:cNvSpPr>
            <p:nvPr/>
          </p:nvSpPr>
          <p:spPr bwMode="auto">
            <a:xfrm>
              <a:off x="4716784" y="4910397"/>
              <a:ext cx="1364959" cy="305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400" b="0" i="0" strike="noStrike" cap="none" spc="0" baseline="0">
                  <a:solidFill>
                    <a:srgbClr val="000000"/>
                  </a:solidFill>
                  <a:effectLst/>
                  <a:latin typeface="Times New Roman"/>
                  <a:ea typeface="Times New Roman"/>
                  <a:cs typeface="Times New Roman"/>
                </a:rPr>
                <a:t>VPN gateway</a:t>
              </a:r>
            </a:p>
          </p:txBody>
        </p:sp>
        <p:sp>
          <p:nvSpPr>
            <p:cNvPr id="45" name="文本框 65">
              <a:extLst>
                <a:ext uri="{FF2B5EF4-FFF2-40B4-BE49-F238E27FC236}">
                  <a16:creationId xmlns:a16="http://schemas.microsoft.com/office/drawing/2014/main" id="{4EF8F694-5875-479B-9546-1AABC7AF72E0}"/>
                </a:ext>
              </a:extLst>
            </p:cNvPr>
            <p:cNvSpPr>
              <a:spLocks noChangeArrowheads="1"/>
            </p:cNvSpPr>
            <p:nvPr/>
          </p:nvSpPr>
          <p:spPr bwMode="auto">
            <a:xfrm>
              <a:off x="3215903" y="3506572"/>
              <a:ext cx="538423" cy="305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400" b="0" i="0" strike="noStrike" cap="none" spc="0" baseline="0">
                  <a:solidFill>
                    <a:srgbClr val="000000"/>
                  </a:solidFill>
                  <a:effectLst/>
                  <a:latin typeface="Times New Roman"/>
                  <a:ea typeface="Times New Roman"/>
                  <a:cs typeface="Times New Roman"/>
                </a:rPr>
                <a:t>CLB</a:t>
              </a:r>
              <a:endParaRPr lang="zh-CN" altLang="en-US" sz="1400">
                <a:latin typeface="腾讯体 W7" panose="020C08030202040F0204" pitchFamily="34" charset="-122"/>
                <a:ea typeface="腾讯体 W7" panose="020C08030202040F0204" pitchFamily="34" charset="-122"/>
              </a:endParaRPr>
            </a:p>
          </p:txBody>
        </p:sp>
        <p:sp>
          <p:nvSpPr>
            <p:cNvPr id="46" name="文本框 65">
              <a:extLst>
                <a:ext uri="{FF2B5EF4-FFF2-40B4-BE49-F238E27FC236}">
                  <a16:creationId xmlns:a16="http://schemas.microsoft.com/office/drawing/2014/main" id="{0807FEC1-8166-4E96-A71E-752CBA3D6DB5}"/>
                </a:ext>
              </a:extLst>
            </p:cNvPr>
            <p:cNvSpPr>
              <a:spLocks noChangeArrowheads="1"/>
            </p:cNvSpPr>
            <p:nvPr/>
          </p:nvSpPr>
          <p:spPr bwMode="auto">
            <a:xfrm>
              <a:off x="3147542" y="2230586"/>
              <a:ext cx="577914" cy="305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400" b="0" i="0" strike="noStrike" cap="none" spc="0" baseline="0">
                  <a:solidFill>
                    <a:srgbClr val="000000"/>
                  </a:solidFill>
                  <a:effectLst/>
                  <a:latin typeface="Times New Roman"/>
                  <a:ea typeface="Times New Roman"/>
                  <a:cs typeface="Times New Roman"/>
                </a:rPr>
                <a:t>DNS</a:t>
              </a:r>
              <a:endParaRPr lang="zh-CN" altLang="en-US" sz="1400">
                <a:solidFill>
                  <a:srgbClr val="000000"/>
                </a:solidFill>
                <a:latin typeface="腾讯体 W7" panose="020C08030202040F0204" pitchFamily="34" charset="-122"/>
                <a:ea typeface="腾讯体 W7" panose="020C08030202040F0204" pitchFamily="34" charset="-122"/>
                <a:sym typeface="微软雅黑" panose="020B0503020204020204" pitchFamily="34" charset="-122"/>
              </a:endParaRPr>
            </a:p>
          </p:txBody>
        </p:sp>
        <p:sp>
          <p:nvSpPr>
            <p:cNvPr id="47" name="文本框 65">
              <a:extLst>
                <a:ext uri="{FF2B5EF4-FFF2-40B4-BE49-F238E27FC236}">
                  <a16:creationId xmlns:a16="http://schemas.microsoft.com/office/drawing/2014/main" id="{CAE8C756-99BE-4DFB-A86E-3E2286C007A5}"/>
                </a:ext>
              </a:extLst>
            </p:cNvPr>
            <p:cNvSpPr>
              <a:spLocks noChangeArrowheads="1"/>
            </p:cNvSpPr>
            <p:nvPr/>
          </p:nvSpPr>
          <p:spPr bwMode="auto">
            <a:xfrm>
              <a:off x="3189131" y="4340290"/>
              <a:ext cx="538423" cy="305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1400" b="0" i="0" strike="noStrike" cap="none" spc="0" baseline="0">
                  <a:solidFill>
                    <a:srgbClr val="000000"/>
                  </a:solidFill>
                  <a:effectLst/>
                  <a:latin typeface="Times New Roman"/>
                  <a:ea typeface="Times New Roman"/>
                  <a:cs typeface="Times New Roman"/>
                </a:rPr>
                <a:t>CLB</a:t>
              </a:r>
              <a:endParaRPr lang="zh-CN" altLang="en-US" sz="1400">
                <a:latin typeface="腾讯体 W7" panose="020C08030202040F0204" pitchFamily="34" charset="-122"/>
                <a:ea typeface="腾讯体 W7" panose="020C08030202040F0204" pitchFamily="34" charset="-122"/>
              </a:endParaRPr>
            </a:p>
          </p:txBody>
        </p:sp>
        <p:sp>
          <p:nvSpPr>
            <p:cNvPr id="48" name="云形 47">
              <a:extLst>
                <a:ext uri="{FF2B5EF4-FFF2-40B4-BE49-F238E27FC236}">
                  <a16:creationId xmlns:a16="http://schemas.microsoft.com/office/drawing/2014/main" id="{3C7C0516-A7B6-4BEB-BA57-98C9D69A440B}"/>
                </a:ext>
              </a:extLst>
            </p:cNvPr>
            <p:cNvSpPr/>
            <p:nvPr/>
          </p:nvSpPr>
          <p:spPr bwMode="auto">
            <a:xfrm>
              <a:off x="9229508" y="3512432"/>
              <a:ext cx="1186971" cy="868848"/>
            </a:xfrm>
            <a:prstGeom prst="clou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400" b="0" i="0" strike="noStrike" cap="none" spc="0" baseline="0" dirty="0">
                  <a:solidFill>
                    <a:srgbClr val="000000"/>
                  </a:solidFill>
                  <a:effectLst/>
                  <a:latin typeface="Times New Roman"/>
                  <a:ea typeface="Times New Roman"/>
                  <a:cs typeface="Times New Roman"/>
                </a:rPr>
                <a:t>Public network</a:t>
              </a:r>
            </a:p>
          </p:txBody>
        </p:sp>
        <p:sp>
          <p:nvSpPr>
            <p:cNvPr id="49" name="椭圆 48">
              <a:extLst>
                <a:ext uri="{FF2B5EF4-FFF2-40B4-BE49-F238E27FC236}">
                  <a16:creationId xmlns:a16="http://schemas.microsoft.com/office/drawing/2014/main" id="{B9A12896-B20C-4B6B-A695-79918BD275CF}"/>
                </a:ext>
              </a:extLst>
            </p:cNvPr>
            <p:cNvSpPr/>
            <p:nvPr/>
          </p:nvSpPr>
          <p:spPr>
            <a:xfrm>
              <a:off x="2162142" y="2128758"/>
              <a:ext cx="246645" cy="2429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1</a:t>
              </a:r>
              <a:endParaRPr lang="zh-CN" altLang="en-US">
                <a:latin typeface="腾讯体 W7" panose="020C08030202040F0204" pitchFamily="34" charset="-122"/>
                <a:ea typeface="腾讯体 W7" panose="020C08030202040F0204" pitchFamily="34" charset="-122"/>
              </a:endParaRPr>
            </a:p>
          </p:txBody>
        </p:sp>
        <p:sp>
          <p:nvSpPr>
            <p:cNvPr id="50" name="椭圆 49">
              <a:extLst>
                <a:ext uri="{FF2B5EF4-FFF2-40B4-BE49-F238E27FC236}">
                  <a16:creationId xmlns:a16="http://schemas.microsoft.com/office/drawing/2014/main" id="{B29F15F6-EB46-4BB9-949C-7247FD5C6FD6}"/>
                </a:ext>
              </a:extLst>
            </p:cNvPr>
            <p:cNvSpPr/>
            <p:nvPr/>
          </p:nvSpPr>
          <p:spPr>
            <a:xfrm>
              <a:off x="2115434" y="2835385"/>
              <a:ext cx="246645" cy="2429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2</a:t>
              </a:r>
              <a:endParaRPr lang="zh-CN" altLang="en-US">
                <a:latin typeface="腾讯体 W7" panose="020C08030202040F0204" pitchFamily="34" charset="-122"/>
                <a:ea typeface="腾讯体 W7" panose="020C08030202040F0204" pitchFamily="34" charset="-122"/>
              </a:endParaRPr>
            </a:p>
          </p:txBody>
        </p:sp>
        <p:sp>
          <p:nvSpPr>
            <p:cNvPr id="51" name="椭圆 50">
              <a:extLst>
                <a:ext uri="{FF2B5EF4-FFF2-40B4-BE49-F238E27FC236}">
                  <a16:creationId xmlns:a16="http://schemas.microsoft.com/office/drawing/2014/main" id="{3AEE5FE0-9A6A-405B-9711-5363AAE96D99}"/>
                </a:ext>
              </a:extLst>
            </p:cNvPr>
            <p:cNvSpPr/>
            <p:nvPr/>
          </p:nvSpPr>
          <p:spPr>
            <a:xfrm>
              <a:off x="2115434" y="3402065"/>
              <a:ext cx="246645" cy="2429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3</a:t>
              </a:r>
              <a:endParaRPr lang="zh-CN" altLang="en-US">
                <a:latin typeface="腾讯体 W7" panose="020C08030202040F0204" pitchFamily="34" charset="-122"/>
                <a:ea typeface="腾讯体 W7" panose="020C08030202040F0204" pitchFamily="34" charset="-122"/>
              </a:endParaRPr>
            </a:p>
          </p:txBody>
        </p:sp>
        <p:sp>
          <p:nvSpPr>
            <p:cNvPr id="52" name="椭圆 51">
              <a:extLst>
                <a:ext uri="{FF2B5EF4-FFF2-40B4-BE49-F238E27FC236}">
                  <a16:creationId xmlns:a16="http://schemas.microsoft.com/office/drawing/2014/main" id="{215D045D-8709-47CC-97FF-97D43D6B20D3}"/>
                </a:ext>
              </a:extLst>
            </p:cNvPr>
            <p:cNvSpPr/>
            <p:nvPr/>
          </p:nvSpPr>
          <p:spPr>
            <a:xfrm>
              <a:off x="1010391" y="4676481"/>
              <a:ext cx="246645" cy="2429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4</a:t>
              </a:r>
              <a:endParaRPr lang="zh-CN" altLang="en-US">
                <a:latin typeface="腾讯体 W7" panose="020C08030202040F0204" pitchFamily="34" charset="-122"/>
                <a:ea typeface="腾讯体 W7" panose="020C08030202040F0204" pitchFamily="34" charset="-122"/>
              </a:endParaRPr>
            </a:p>
          </p:txBody>
        </p:sp>
        <p:sp>
          <p:nvSpPr>
            <p:cNvPr id="53" name="椭圆 52">
              <a:extLst>
                <a:ext uri="{FF2B5EF4-FFF2-40B4-BE49-F238E27FC236}">
                  <a16:creationId xmlns:a16="http://schemas.microsoft.com/office/drawing/2014/main" id="{FF432BAD-AD25-4A39-AE97-29742BA137A7}"/>
                </a:ext>
              </a:extLst>
            </p:cNvPr>
            <p:cNvSpPr/>
            <p:nvPr/>
          </p:nvSpPr>
          <p:spPr>
            <a:xfrm>
              <a:off x="1692247" y="4676481"/>
              <a:ext cx="246645" cy="2429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5</a:t>
              </a:r>
              <a:endParaRPr lang="zh-CN" altLang="en-US">
                <a:latin typeface="腾讯体 W7" panose="020C08030202040F0204" pitchFamily="34" charset="-122"/>
                <a:ea typeface="腾讯体 W7" panose="020C08030202040F0204" pitchFamily="34" charset="-122"/>
              </a:endParaRPr>
            </a:p>
          </p:txBody>
        </p:sp>
        <p:sp>
          <p:nvSpPr>
            <p:cNvPr id="54" name="椭圆 53">
              <a:extLst>
                <a:ext uri="{FF2B5EF4-FFF2-40B4-BE49-F238E27FC236}">
                  <a16:creationId xmlns:a16="http://schemas.microsoft.com/office/drawing/2014/main" id="{B2FF578A-F011-40B5-8EEF-642952A7EA89}"/>
                </a:ext>
              </a:extLst>
            </p:cNvPr>
            <p:cNvSpPr/>
            <p:nvPr/>
          </p:nvSpPr>
          <p:spPr>
            <a:xfrm>
              <a:off x="3001458" y="4706964"/>
              <a:ext cx="246645" cy="2429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strike="noStrike" cap="none" spc="0" baseline="0">
                  <a:solidFill>
                    <a:srgbClr val="FFFFFF"/>
                  </a:solidFill>
                  <a:effectLst/>
                  <a:latin typeface="Times New Roman"/>
                  <a:ea typeface="Times New Roman"/>
                  <a:cs typeface="Times New Roman"/>
                </a:rPr>
                <a:t>6</a:t>
              </a:r>
              <a:endParaRPr lang="zh-CN" altLang="en-US">
                <a:latin typeface="腾讯体 W7" panose="020C08030202040F0204" pitchFamily="34" charset="-122"/>
                <a:ea typeface="腾讯体 W7" panose="020C08030202040F0204" pitchFamily="34" charset="-122"/>
              </a:endParaRPr>
            </a:p>
          </p:txBody>
        </p:sp>
      </p:grpSp>
    </p:spTree>
    <p:extLst>
      <p:ext uri="{BB962C8B-B14F-4D97-AF65-F5344CB8AC3E}">
        <p14:creationId xmlns:p14="http://schemas.microsoft.com/office/powerpoint/2010/main" val="136349326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0D181-7EF8-42AF-9DF9-3F4637260F91}"/>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5.2 Migration between public clouds</a:t>
            </a:r>
          </a:p>
        </p:txBody>
      </p:sp>
      <p:sp>
        <p:nvSpPr>
          <p:cNvPr id="3" name="内容占位符 2">
            <a:extLst>
              <a:ext uri="{FF2B5EF4-FFF2-40B4-BE49-F238E27FC236}">
                <a16:creationId xmlns:a16="http://schemas.microsoft.com/office/drawing/2014/main" id="{30892AF7-AEE3-41E2-8BB2-AD6713DDBC95}"/>
              </a:ext>
            </a:extLst>
          </p:cNvPr>
          <p:cNvSpPr>
            <a:spLocks noGrp="1"/>
          </p:cNvSpPr>
          <p:nvPr>
            <p:ph idx="1"/>
          </p:nvPr>
        </p:nvSpPr>
        <p:spPr/>
        <p:txBody>
          <a:bodyPr/>
          <a:lstStyle/>
          <a:p>
            <a:pPr marL="342900" indent="-342900">
              <a:lnSpc>
                <a:spcPct val="100000"/>
              </a:lnSpc>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A bike sharing company wanted to migrate from a public cloud to Tencent Cloud</a:t>
            </a:r>
            <a:endParaRPr lang="en-US" altLang="zh-CN" dirty="0"/>
          </a:p>
          <a:p>
            <a:pPr marL="1178963" lvl="1" indent="-342900">
              <a:lnSpc>
                <a:spcPct val="100000"/>
              </a:lnSpc>
            </a:pPr>
            <a:r>
              <a:rPr lang="en-US" sz="2000" b="0" i="0" strike="noStrike" cap="none" spc="0" baseline="0" dirty="0">
                <a:solidFill>
                  <a:srgbClr val="000000"/>
                </a:solidFill>
                <a:effectLst/>
                <a:latin typeface="Times New Roman"/>
                <a:ea typeface="Times New Roman"/>
                <a:cs typeface="Times New Roman"/>
              </a:rPr>
              <a:t>Migration scenario: migration from a public cloud to Tencent Cloud</a:t>
            </a:r>
            <a:endParaRPr lang="en-US" altLang="zh-CN" dirty="0">
              <a:latin typeface="腾讯体 W7" panose="020C08030202040F0204" pitchFamily="34" charset="-122"/>
              <a:ea typeface="腾讯体 W7" panose="020C08030202040F0204" pitchFamily="34" charset="-122"/>
            </a:endParaRPr>
          </a:p>
          <a:p>
            <a:pPr marL="1178963" lvl="1" indent="-342900">
              <a:lnSpc>
                <a:spcPct val="100000"/>
              </a:lnSpc>
            </a:pPr>
            <a:r>
              <a:rPr lang="en-US" sz="2000" b="0" i="0" strike="noStrike" cap="none" spc="0" baseline="0" dirty="0">
                <a:solidFill>
                  <a:srgbClr val="000000"/>
                </a:solidFill>
                <a:effectLst/>
                <a:latin typeface="Times New Roman"/>
                <a:ea typeface="Times New Roman"/>
                <a:cs typeface="Times New Roman"/>
              </a:rPr>
              <a:t>Business characteristics:</a:t>
            </a:r>
            <a:endParaRPr lang="en-US" altLang="zh-CN" dirty="0">
              <a:latin typeface="腾讯体 W7" panose="020C08030202040F0204" pitchFamily="34" charset="-122"/>
              <a:ea typeface="腾讯体 W7" panose="020C08030202040F0204" pitchFamily="34" charset="-122"/>
            </a:endParaRPr>
          </a:p>
          <a:p>
            <a:pPr marL="1941513" lvl="3" indent="-342900">
              <a:lnSpc>
                <a:spcPct val="100000"/>
              </a:lnSpc>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A large number of terminals and mobile devices accessed the app, and device upgrades required OTA</a:t>
            </a:r>
          </a:p>
          <a:p>
            <a:pPr marL="1941513" lvl="3" indent="-342900">
              <a:lnSpc>
                <a:spcPct val="100000"/>
              </a:lnSpc>
              <a:buFont typeface="Wingdings" panose="05000000000000000000" pitchFamily="2" charset="2"/>
              <a:buChar char="ü"/>
            </a:pPr>
            <a:r>
              <a:rPr lang="en-US" sz="1800" b="1" i="0" strike="noStrike" cap="none" spc="0" baseline="0" dirty="0">
                <a:solidFill>
                  <a:srgbClr val="000000"/>
                </a:solidFill>
                <a:effectLst/>
                <a:latin typeface="Times New Roman"/>
                <a:ea typeface="Times New Roman"/>
                <a:cs typeface="Times New Roman"/>
              </a:rPr>
              <a:t>Most of the traffic periodically occurred between 6:00 and 24:00</a:t>
            </a:r>
            <a:endParaRPr lang="en-US" altLang="zh-CN" sz="1800" b="1" dirty="0">
              <a:latin typeface="腾讯体 W7" panose="020C08030202040F0204" pitchFamily="34" charset="-122"/>
              <a:ea typeface="腾讯体 W7" panose="020C08030202040F0204" pitchFamily="34" charset="-122"/>
            </a:endParaRPr>
          </a:p>
          <a:p>
            <a:pPr marL="1941513" lvl="3" indent="-342900">
              <a:lnSpc>
                <a:spcPct val="100000"/>
              </a:lnSpc>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The business was growing very fast, and business costs were expected to increase within half a year</a:t>
            </a:r>
            <a:endParaRPr lang="en-US" altLang="zh-CN" sz="1800" dirty="0">
              <a:latin typeface="腾讯体 W7" panose="020C08030202040F0204" pitchFamily="34" charset="-122"/>
              <a:ea typeface="腾讯体 W7" panose="020C08030202040F0204" pitchFamily="34" charset="-122"/>
            </a:endParaRPr>
          </a:p>
          <a:p>
            <a:pPr marL="1257277" lvl="2" indent="-342900">
              <a:lnSpc>
                <a:spcPct val="100000"/>
              </a:lnSpc>
              <a:buFont typeface="Wingdings" panose="05000000000000000000" pitchFamily="2" charset="2"/>
              <a:buChar char="n"/>
            </a:pPr>
            <a:r>
              <a:rPr lang="en-US" sz="2000" b="0" i="0" strike="noStrike" cap="none" spc="0" baseline="0" dirty="0">
                <a:solidFill>
                  <a:srgbClr val="000000"/>
                </a:solidFill>
                <a:effectLst/>
                <a:latin typeface="Times New Roman"/>
                <a:ea typeface="Times New Roman"/>
                <a:cs typeface="Times New Roman"/>
              </a:rPr>
              <a:t>Data characteristics:</a:t>
            </a:r>
            <a:endParaRPr lang="en-US" altLang="zh-CN" sz="2000" dirty="0">
              <a:latin typeface="腾讯体 W7" panose="020C08030202040F0204" pitchFamily="34" charset="-122"/>
              <a:ea typeface="腾讯体 W7" panose="020C08030202040F0204" pitchFamily="34" charset="-122"/>
            </a:endParaRPr>
          </a:p>
          <a:p>
            <a:pPr marL="1941513" lvl="3" indent="-342900">
              <a:lnSpc>
                <a:spcPct val="100000"/>
              </a:lnSpc>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MongoDB instance: 900 GB</a:t>
            </a:r>
          </a:p>
          <a:p>
            <a:pPr marL="1941513" lvl="3" indent="-342900">
              <a:lnSpc>
                <a:spcPct val="100000"/>
              </a:lnSpc>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MySQL instance: 60 GB</a:t>
            </a:r>
          </a:p>
          <a:p>
            <a:pPr marL="1941513" lvl="3" indent="-342900">
              <a:lnSpc>
                <a:spcPct val="100000"/>
              </a:lnSpc>
              <a:buFont typeface="Wingdings" panose="05000000000000000000" pitchFamily="2" charset="2"/>
              <a:buChar char="ü"/>
            </a:pPr>
            <a:r>
              <a:rPr lang="en-US" sz="1800" b="0" i="0" strike="noStrike" cap="none" spc="0" baseline="0" dirty="0">
                <a:solidFill>
                  <a:srgbClr val="000000"/>
                </a:solidFill>
                <a:effectLst/>
                <a:latin typeface="Times New Roman"/>
                <a:ea typeface="Times New Roman"/>
                <a:cs typeface="Times New Roman"/>
              </a:rPr>
              <a:t>CVM instances: 150</a:t>
            </a:r>
          </a:p>
        </p:txBody>
      </p:sp>
    </p:spTree>
    <p:extLst>
      <p:ext uri="{BB962C8B-B14F-4D97-AF65-F5344CB8AC3E}">
        <p14:creationId xmlns:p14="http://schemas.microsoft.com/office/powerpoint/2010/main" val="92585923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018446-D102-4560-B6F3-1D4F76D5CAF3}"/>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5.2 Migration between public clouds (continued)</a:t>
            </a:r>
          </a:p>
        </p:txBody>
      </p:sp>
      <p:sp>
        <p:nvSpPr>
          <p:cNvPr id="3" name="内容占位符 2">
            <a:extLst>
              <a:ext uri="{FF2B5EF4-FFF2-40B4-BE49-F238E27FC236}">
                <a16:creationId xmlns:a16="http://schemas.microsoft.com/office/drawing/2014/main" id="{02E2ADD3-E93B-41C6-9C3C-8729E06C8085}"/>
              </a:ext>
            </a:extLst>
          </p:cNvPr>
          <p:cNvSpPr>
            <a:spLocks noGrp="1"/>
          </p:cNvSpPr>
          <p:nvPr>
            <p:ph idx="1"/>
          </p:nvPr>
        </p:nvSpPr>
        <p:spPr>
          <a:xfrm>
            <a:off x="838202" y="1268760"/>
            <a:ext cx="7014908" cy="5040559"/>
          </a:xfrm>
        </p:spPr>
        <p:txBody>
          <a:bodyPr/>
          <a:lstStyle/>
          <a:p>
            <a:pPr marL="342900" indent="-342900">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Architecture and migration process:</a:t>
            </a:r>
            <a:endParaRPr lang="en-US" altLang="zh-CN" dirty="0"/>
          </a:p>
          <a:p>
            <a:pPr marL="1293263" lvl="1" indent="-457200">
              <a:buFont typeface="+mj-lt"/>
              <a:buAutoNum type="arabicPeriod"/>
            </a:pPr>
            <a:r>
              <a:rPr lang="en-US" sz="2000" b="0" i="0" strike="noStrike" cap="none" spc="0" baseline="0" dirty="0">
                <a:solidFill>
                  <a:srgbClr val="000000"/>
                </a:solidFill>
                <a:effectLst/>
                <a:latin typeface="Times New Roman"/>
                <a:ea typeface="Times New Roman"/>
                <a:cs typeface="Times New Roman"/>
              </a:rPr>
              <a:t>The traffic was processed by DNS resolution instead of redirection</a:t>
            </a:r>
          </a:p>
          <a:p>
            <a:pPr marL="1293263" lvl="1" indent="-457200">
              <a:buFont typeface="+mj-lt"/>
              <a:buAutoNum type="arabicPeriod"/>
            </a:pPr>
            <a:r>
              <a:rPr lang="en-US" sz="2000" b="0" i="0" strike="noStrike" cap="none" spc="0" baseline="0" dirty="0">
                <a:solidFill>
                  <a:srgbClr val="000000"/>
                </a:solidFill>
                <a:effectLst/>
                <a:latin typeface="Times New Roman"/>
                <a:ea typeface="Times New Roman"/>
                <a:cs typeface="Times New Roman"/>
              </a:rPr>
              <a:t>Part of the business logic was manually deployed in the new data center</a:t>
            </a:r>
          </a:p>
          <a:p>
            <a:pPr marL="1293263" lvl="1" indent="-457200">
              <a:buFont typeface="+mj-lt"/>
              <a:buAutoNum type="arabicPeriod"/>
            </a:pPr>
            <a:r>
              <a:rPr lang="en-US" sz="2000" b="0" i="0" strike="noStrike" cap="none" spc="0" baseline="0" dirty="0">
                <a:solidFill>
                  <a:srgbClr val="000000"/>
                </a:solidFill>
                <a:effectLst/>
                <a:latin typeface="Times New Roman"/>
                <a:ea typeface="Times New Roman"/>
                <a:cs typeface="Times New Roman"/>
              </a:rPr>
              <a:t>MongoDB, MySQL, and Redis were migrated with </a:t>
            </a:r>
            <a:r>
              <a:rPr lang="en-US" sz="2000" b="1" i="0" strike="noStrike" cap="none" spc="0" baseline="0" dirty="0">
                <a:solidFill>
                  <a:srgbClr val="00B050"/>
                </a:solidFill>
                <a:effectLst/>
                <a:latin typeface="Times New Roman"/>
                <a:ea typeface="Times New Roman"/>
                <a:cs typeface="Times New Roman"/>
              </a:rPr>
              <a:t>DTS</a:t>
            </a:r>
          </a:p>
          <a:p>
            <a:pPr marL="1293263" lvl="1" indent="-457200">
              <a:buFont typeface="+mj-lt"/>
              <a:buAutoNum type="arabicPeriod"/>
            </a:pPr>
            <a:r>
              <a:rPr lang="en-US" sz="2000" b="0" i="0" strike="noStrike" cap="none" spc="0" baseline="0" dirty="0">
                <a:solidFill>
                  <a:srgbClr val="000000"/>
                </a:solidFill>
                <a:effectLst/>
                <a:latin typeface="Times New Roman"/>
                <a:ea typeface="Times New Roman"/>
                <a:cs typeface="Times New Roman"/>
              </a:rPr>
              <a:t>Given the data volume, </a:t>
            </a:r>
            <a:r>
              <a:rPr lang="en-US" sz="2000" b="1" i="0" strike="noStrike" cap="none" spc="0" baseline="0" dirty="0">
                <a:solidFill>
                  <a:srgbClr val="00B050"/>
                </a:solidFill>
                <a:effectLst/>
                <a:latin typeface="Times New Roman"/>
                <a:ea typeface="Times New Roman"/>
                <a:cs typeface="Times New Roman"/>
              </a:rPr>
              <a:t>online migration</a:t>
            </a:r>
            <a:r>
              <a:rPr lang="en-US" sz="2000" b="0" i="0" strike="noStrike" cap="none" spc="0" baseline="0" dirty="0">
                <a:solidFill>
                  <a:srgbClr val="000000"/>
                </a:solidFill>
                <a:effectLst/>
                <a:latin typeface="Times New Roman"/>
                <a:ea typeface="Times New Roman"/>
                <a:cs typeface="Times New Roman"/>
              </a:rPr>
              <a:t> was used. The 900 GB data in MongoDB (was the longest </a:t>
            </a:r>
            <a:r>
              <a:rPr lang="en-US" dirty="0">
                <a:solidFill>
                  <a:srgbClr val="000000"/>
                </a:solidFill>
                <a:latin typeface="Times New Roman"/>
                <a:ea typeface="Times New Roman"/>
                <a:cs typeface="Times New Roman"/>
              </a:rPr>
              <a:t>path)</a:t>
            </a:r>
            <a:r>
              <a:rPr lang="en-US" sz="2000" b="0" i="0" strike="noStrike" cap="none" spc="0" baseline="0" dirty="0">
                <a:solidFill>
                  <a:srgbClr val="000000"/>
                </a:solidFill>
                <a:effectLst/>
                <a:latin typeface="Times New Roman"/>
                <a:ea typeface="Times New Roman"/>
                <a:cs typeface="Times New Roman"/>
              </a:rPr>
              <a:t>, and sync was implemented in advance</a:t>
            </a:r>
          </a:p>
          <a:p>
            <a:pPr marL="1178963" lvl="1" indent="-342900">
              <a:buFont typeface="Wingdings" panose="05000000000000000000" pitchFamily="2" charset="2"/>
              <a:buChar char="l"/>
            </a:pPr>
            <a:endParaRPr lang="zh-CN" altLang="en-US" dirty="0">
              <a:latin typeface="腾讯体 W7" panose="020C08030202040F0204" pitchFamily="34" charset="-122"/>
              <a:ea typeface="腾讯体 W7" panose="020C08030202040F0204" pitchFamily="34" charset="-122"/>
            </a:endParaRPr>
          </a:p>
          <a:p>
            <a:endParaRPr lang="zh-CN" altLang="en-US" dirty="0"/>
          </a:p>
        </p:txBody>
      </p:sp>
      <p:grpSp>
        <p:nvGrpSpPr>
          <p:cNvPr id="4" name="组 2">
            <a:extLst>
              <a:ext uri="{FF2B5EF4-FFF2-40B4-BE49-F238E27FC236}">
                <a16:creationId xmlns:a16="http://schemas.microsoft.com/office/drawing/2014/main" id="{F0DDE20F-27DF-4CF6-B442-CC2FFFF54A3F}"/>
              </a:ext>
            </a:extLst>
          </p:cNvPr>
          <p:cNvGrpSpPr/>
          <p:nvPr/>
        </p:nvGrpSpPr>
        <p:grpSpPr>
          <a:xfrm>
            <a:off x="8416887" y="824718"/>
            <a:ext cx="2911515" cy="5442268"/>
            <a:chOff x="9278644" y="748543"/>
            <a:chExt cx="2722012" cy="5786420"/>
          </a:xfrm>
        </p:grpSpPr>
        <p:sp>
          <p:nvSpPr>
            <p:cNvPr id="5" name="矩形 4">
              <a:extLst>
                <a:ext uri="{FF2B5EF4-FFF2-40B4-BE49-F238E27FC236}">
                  <a16:creationId xmlns:a16="http://schemas.microsoft.com/office/drawing/2014/main" id="{98D28EC3-F0F6-4B06-8BC4-3BD7D46633E1}"/>
                </a:ext>
              </a:extLst>
            </p:cNvPr>
            <p:cNvSpPr/>
            <p:nvPr/>
          </p:nvSpPr>
          <p:spPr bwMode="auto">
            <a:xfrm>
              <a:off x="9432376" y="2616887"/>
              <a:ext cx="2568280" cy="1042748"/>
            </a:xfrm>
            <a:prstGeom prst="rect">
              <a:avLst/>
            </a:prstGeom>
            <a:solidFill>
              <a:srgbClr val="00A2FF"/>
            </a:solidFill>
            <a:ln w="9525" cap="flat" cmpd="sng" algn="ctr">
              <a:solidFill>
                <a:schemeClr val="accent1">
                  <a:lumMod val="20000"/>
                  <a:lumOff val="8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6" name="矩形 5">
              <a:extLst>
                <a:ext uri="{FF2B5EF4-FFF2-40B4-BE49-F238E27FC236}">
                  <a16:creationId xmlns:a16="http://schemas.microsoft.com/office/drawing/2014/main" id="{A38975B4-8F0F-4168-BDDC-6EB11F363002}"/>
                </a:ext>
              </a:extLst>
            </p:cNvPr>
            <p:cNvSpPr/>
            <p:nvPr/>
          </p:nvSpPr>
          <p:spPr bwMode="auto">
            <a:xfrm>
              <a:off x="9850631" y="3916868"/>
              <a:ext cx="1944217" cy="1172999"/>
            </a:xfrm>
            <a:prstGeom prst="rect">
              <a:avLst/>
            </a:prstGeom>
            <a:solidFill>
              <a:srgbClr val="0F8AB2"/>
            </a:solidFill>
            <a:ln w="9525" cap="flat" cmpd="sng" algn="ctr">
              <a:solidFill>
                <a:schemeClr val="accent1">
                  <a:lumMod val="20000"/>
                  <a:lumOff val="8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7" name="矩形 6">
              <a:extLst>
                <a:ext uri="{FF2B5EF4-FFF2-40B4-BE49-F238E27FC236}">
                  <a16:creationId xmlns:a16="http://schemas.microsoft.com/office/drawing/2014/main" id="{C8EFFAA1-1B0C-476F-90BA-6E75B123B1F4}"/>
                </a:ext>
              </a:extLst>
            </p:cNvPr>
            <p:cNvSpPr/>
            <p:nvPr/>
          </p:nvSpPr>
          <p:spPr bwMode="auto">
            <a:xfrm>
              <a:off x="10869025" y="3324998"/>
              <a:ext cx="1053858" cy="276887"/>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200" b="1" i="0" strike="noStrike" cap="none" spc="0" baseline="0">
                  <a:solidFill>
                    <a:srgbClr val="0D0D0D"/>
                  </a:solidFill>
                  <a:effectLst/>
                  <a:latin typeface="Times New Roman"/>
                  <a:ea typeface="Times New Roman"/>
                  <a:cs typeface="Times New Roman"/>
                </a:rPr>
                <a:t>Server</a:t>
              </a:r>
              <a:endParaRPr kumimoji="0" lang="zh-CN" altLang="en-US" sz="1200" b="1"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8" name="矩形 7">
              <a:extLst>
                <a:ext uri="{FF2B5EF4-FFF2-40B4-BE49-F238E27FC236}">
                  <a16:creationId xmlns:a16="http://schemas.microsoft.com/office/drawing/2014/main" id="{3546A24C-8A00-4131-B3FD-7B853ACFFAF7}"/>
                </a:ext>
              </a:extLst>
            </p:cNvPr>
            <p:cNvSpPr/>
            <p:nvPr/>
          </p:nvSpPr>
          <p:spPr bwMode="auto">
            <a:xfrm>
              <a:off x="9649178" y="5382083"/>
              <a:ext cx="2207462" cy="1152880"/>
            </a:xfrm>
            <a:prstGeom prst="rect">
              <a:avLst/>
            </a:prstGeom>
            <a:solidFill>
              <a:srgbClr val="BF9000"/>
            </a:solidFill>
            <a:ln w="9525" cap="flat" cmpd="sng" algn="ctr">
              <a:solidFill>
                <a:schemeClr val="accent1">
                  <a:lumMod val="20000"/>
                  <a:lumOff val="8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9" name="矩形 8">
              <a:extLst>
                <a:ext uri="{FF2B5EF4-FFF2-40B4-BE49-F238E27FC236}">
                  <a16:creationId xmlns:a16="http://schemas.microsoft.com/office/drawing/2014/main" id="{4BCDC762-6D58-4E7F-9E25-EE91175C9FF0}"/>
                </a:ext>
              </a:extLst>
            </p:cNvPr>
            <p:cNvSpPr/>
            <p:nvPr/>
          </p:nvSpPr>
          <p:spPr bwMode="auto">
            <a:xfrm>
              <a:off x="10468738" y="4217276"/>
              <a:ext cx="700511" cy="276887"/>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200" b="1" i="0" strike="noStrike" cap="none" spc="0" baseline="0">
                  <a:solidFill>
                    <a:srgbClr val="0D0D0D"/>
                  </a:solidFill>
                  <a:effectLst/>
                  <a:latin typeface="Times New Roman"/>
                  <a:ea typeface="Times New Roman"/>
                  <a:cs typeface="Times New Roman"/>
                </a:rPr>
                <a:t>Logic</a:t>
              </a:r>
              <a:endParaRPr kumimoji="0" lang="zh-CN" altLang="en-US" sz="1200" b="1"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10" name="矩形 9">
              <a:extLst>
                <a:ext uri="{FF2B5EF4-FFF2-40B4-BE49-F238E27FC236}">
                  <a16:creationId xmlns:a16="http://schemas.microsoft.com/office/drawing/2014/main" id="{7BDF26AD-1579-4066-80F5-F3238100812A}"/>
                </a:ext>
              </a:extLst>
            </p:cNvPr>
            <p:cNvSpPr/>
            <p:nvPr/>
          </p:nvSpPr>
          <p:spPr bwMode="auto">
            <a:xfrm>
              <a:off x="10468738" y="4812980"/>
              <a:ext cx="723779" cy="276887"/>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200" b="1" i="0" strike="noStrike" cap="none" spc="0" baseline="0">
                  <a:solidFill>
                    <a:srgbClr val="0D0D0D"/>
                  </a:solidFill>
                  <a:effectLst/>
                  <a:latin typeface="Times New Roman"/>
                  <a:ea typeface="Times New Roman"/>
                  <a:cs typeface="Times New Roman"/>
                </a:rPr>
                <a:t>Service</a:t>
              </a:r>
              <a:endParaRPr kumimoji="0" lang="zh-CN" altLang="en-US" sz="1200" b="1"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11" name="下箭头 31">
              <a:extLst>
                <a:ext uri="{FF2B5EF4-FFF2-40B4-BE49-F238E27FC236}">
                  <a16:creationId xmlns:a16="http://schemas.microsoft.com/office/drawing/2014/main" id="{923390E5-E668-4A8F-890E-EA201B170426}"/>
                </a:ext>
              </a:extLst>
            </p:cNvPr>
            <p:cNvSpPr/>
            <p:nvPr/>
          </p:nvSpPr>
          <p:spPr bwMode="auto">
            <a:xfrm>
              <a:off x="10592498" y="3651928"/>
              <a:ext cx="288032" cy="292968"/>
            </a:xfrm>
            <a:prstGeom prst="downArrow">
              <a:avLst/>
            </a:prstGeom>
            <a:solidFill>
              <a:srgbClr val="23C4FD"/>
            </a:solidFill>
            <a:ln w="9525" cap="flat" cmpd="sng" algn="ctr">
              <a:solidFill>
                <a:srgbClr val="23C4F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12" name="下箭头 32">
              <a:extLst>
                <a:ext uri="{FF2B5EF4-FFF2-40B4-BE49-F238E27FC236}">
                  <a16:creationId xmlns:a16="http://schemas.microsoft.com/office/drawing/2014/main" id="{2C65AF40-240B-43B6-94EC-EA915B559D59}"/>
                </a:ext>
              </a:extLst>
            </p:cNvPr>
            <p:cNvSpPr/>
            <p:nvPr/>
          </p:nvSpPr>
          <p:spPr bwMode="auto">
            <a:xfrm>
              <a:off x="10592498" y="5089867"/>
              <a:ext cx="288032" cy="292968"/>
            </a:xfrm>
            <a:prstGeom prst="downArrow">
              <a:avLst/>
            </a:prstGeom>
            <a:solidFill>
              <a:srgbClr val="23C4FD"/>
            </a:solidFill>
            <a:ln w="9525" cap="flat" cmpd="sng" algn="ctr">
              <a:solidFill>
                <a:srgbClr val="23C4F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13" name="矩形 12">
              <a:extLst>
                <a:ext uri="{FF2B5EF4-FFF2-40B4-BE49-F238E27FC236}">
                  <a16:creationId xmlns:a16="http://schemas.microsoft.com/office/drawing/2014/main" id="{4B0E06EB-3F43-49EE-8868-0D3D3B5636EB}"/>
                </a:ext>
              </a:extLst>
            </p:cNvPr>
            <p:cNvSpPr/>
            <p:nvPr/>
          </p:nvSpPr>
          <p:spPr bwMode="auto">
            <a:xfrm>
              <a:off x="9559173" y="1594364"/>
              <a:ext cx="850359" cy="679464"/>
            </a:xfrm>
            <a:prstGeom prst="rect">
              <a:avLst/>
            </a:prstGeom>
            <a:solidFill>
              <a:srgbClr val="05B6C7">
                <a:alpha val="50980"/>
              </a:srgbClr>
            </a:solidFill>
            <a:ln>
              <a:solidFill>
                <a:srgbClr val="97D2FF">
                  <a:alpha val="52157"/>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14" name="矩形 13">
              <a:extLst>
                <a:ext uri="{FF2B5EF4-FFF2-40B4-BE49-F238E27FC236}">
                  <a16:creationId xmlns:a16="http://schemas.microsoft.com/office/drawing/2014/main" id="{9D6F6367-C2EA-470E-9E01-C349D6516B06}"/>
                </a:ext>
              </a:extLst>
            </p:cNvPr>
            <p:cNvSpPr/>
            <p:nvPr/>
          </p:nvSpPr>
          <p:spPr bwMode="auto">
            <a:xfrm>
              <a:off x="9556369" y="3317827"/>
              <a:ext cx="1053858" cy="276887"/>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200" b="1" i="0" strike="noStrike" cap="none" spc="0" baseline="0">
                  <a:solidFill>
                    <a:srgbClr val="0D0D0D"/>
                  </a:solidFill>
                  <a:effectLst/>
                  <a:latin typeface="Times New Roman"/>
                  <a:ea typeface="Times New Roman"/>
                  <a:cs typeface="Times New Roman"/>
                </a:rPr>
                <a:t>IOTServer</a:t>
              </a:r>
              <a:endParaRPr kumimoji="0" lang="zh-CN" altLang="en-US" sz="1200" b="1"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cxnSp>
          <p:nvCxnSpPr>
            <p:cNvPr id="15" name="直接连接符 3">
              <a:extLst>
                <a:ext uri="{FF2B5EF4-FFF2-40B4-BE49-F238E27FC236}">
                  <a16:creationId xmlns:a16="http://schemas.microsoft.com/office/drawing/2014/main" id="{175938B9-37C8-4706-8BA9-AFFCF551006A}"/>
                </a:ext>
              </a:extLst>
            </p:cNvPr>
            <p:cNvCxnSpPr/>
            <p:nvPr/>
          </p:nvCxnSpPr>
          <p:spPr bwMode="auto">
            <a:xfrm flipH="1">
              <a:off x="10716516" y="2616887"/>
              <a:ext cx="0" cy="1042748"/>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矩形 15">
              <a:extLst>
                <a:ext uri="{FF2B5EF4-FFF2-40B4-BE49-F238E27FC236}">
                  <a16:creationId xmlns:a16="http://schemas.microsoft.com/office/drawing/2014/main" id="{0EA09621-D28D-4446-A507-41EC71AA52DE}"/>
                </a:ext>
              </a:extLst>
            </p:cNvPr>
            <p:cNvSpPr/>
            <p:nvPr/>
          </p:nvSpPr>
          <p:spPr>
            <a:xfrm>
              <a:off x="10358776" y="1718615"/>
              <a:ext cx="717220" cy="324399"/>
            </a:xfrm>
            <a:prstGeom prst="rect">
              <a:avLst/>
            </a:prstGeom>
          </p:spPr>
          <p:txBody>
            <a:bodyPr wrap="none">
              <a:spAutoFit/>
            </a:bodyPr>
            <a:lstStyle/>
            <a:p>
              <a:pPr algn="ctr"/>
              <a:r>
                <a:rPr lang="en-US" sz="1400" b="1" i="0" strike="noStrike" cap="none" spc="0" baseline="0">
                  <a:solidFill>
                    <a:srgbClr val="0D0D0D"/>
                  </a:solidFill>
                  <a:effectLst/>
                  <a:latin typeface="Times New Roman"/>
                  <a:ea typeface="Times New Roman"/>
                  <a:cs typeface="Times New Roman"/>
                </a:rPr>
                <a:t>Nginx</a:t>
              </a:r>
              <a:endParaRPr lang="zh-CN" altLang="en-US" sz="1400" b="1">
                <a:solidFill>
                  <a:schemeClr val="tx1">
                    <a:lumMod val="95000"/>
                    <a:lumOff val="5000"/>
                  </a:schemeClr>
                </a:solidFill>
                <a:latin typeface="腾讯体 W7" panose="020C08030202040F0204" pitchFamily="34" charset="-122"/>
                <a:ea typeface="腾讯体 W7" panose="020C08030202040F0204" pitchFamily="34" charset="-122"/>
              </a:endParaRPr>
            </a:p>
          </p:txBody>
        </p:sp>
        <p:pic>
          <p:nvPicPr>
            <p:cNvPr id="17" name="Picture 51" descr="server">
              <a:extLst>
                <a:ext uri="{FF2B5EF4-FFF2-40B4-BE49-F238E27FC236}">
                  <a16:creationId xmlns:a16="http://schemas.microsoft.com/office/drawing/2014/main" id="{8ABE847D-91F2-4A32-97E0-B68E4A517F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96011" y="1629157"/>
              <a:ext cx="376684" cy="54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a:extLst>
                <a:ext uri="{FF2B5EF4-FFF2-40B4-BE49-F238E27FC236}">
                  <a16:creationId xmlns:a16="http://schemas.microsoft.com/office/drawing/2014/main" id="{50A5DE73-3AD4-436B-8979-AA43F2064CFB}"/>
                </a:ext>
              </a:extLst>
            </p:cNvPr>
            <p:cNvSpPr/>
            <p:nvPr/>
          </p:nvSpPr>
          <p:spPr bwMode="auto">
            <a:xfrm>
              <a:off x="11004953" y="1580200"/>
              <a:ext cx="850359" cy="679464"/>
            </a:xfrm>
            <a:prstGeom prst="rect">
              <a:avLst/>
            </a:prstGeom>
            <a:solidFill>
              <a:srgbClr val="05B6C7">
                <a:alpha val="50980"/>
              </a:srgbClr>
            </a:solidFill>
            <a:ln>
              <a:solidFill>
                <a:srgbClr val="97D2FF">
                  <a:alpha val="52157"/>
                </a:srgb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pic>
          <p:nvPicPr>
            <p:cNvPr id="19" name="Picture 51" descr="server">
              <a:extLst>
                <a:ext uri="{FF2B5EF4-FFF2-40B4-BE49-F238E27FC236}">
                  <a16:creationId xmlns:a16="http://schemas.microsoft.com/office/drawing/2014/main" id="{BB7317F3-A41F-4E19-B3FE-9ABC5381E7E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41791" y="1614993"/>
              <a:ext cx="376684" cy="54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直接箭头连接符 11">
              <a:extLst>
                <a:ext uri="{FF2B5EF4-FFF2-40B4-BE49-F238E27FC236}">
                  <a16:creationId xmlns:a16="http://schemas.microsoft.com/office/drawing/2014/main" id="{D1B553B0-FBED-4AA5-A9AA-9AC3F79E4BEE}"/>
                </a:ext>
              </a:extLst>
            </p:cNvPr>
            <p:cNvCxnSpPr/>
            <p:nvPr/>
          </p:nvCxnSpPr>
          <p:spPr bwMode="auto">
            <a:xfrm flipH="1">
              <a:off x="9984353" y="1249266"/>
              <a:ext cx="0" cy="345098"/>
            </a:xfrm>
            <a:prstGeom prst="straightConnector1">
              <a:avLst/>
            </a:prstGeom>
            <a:solidFill>
              <a:schemeClr val="accent1"/>
            </a:solidFill>
            <a:ln w="28575" cap="flat" cmpd="sng" algn="ctr">
              <a:solidFill>
                <a:schemeClr val="accent1">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箭头连接符 71">
              <a:extLst>
                <a:ext uri="{FF2B5EF4-FFF2-40B4-BE49-F238E27FC236}">
                  <a16:creationId xmlns:a16="http://schemas.microsoft.com/office/drawing/2014/main" id="{4E79B64C-15C1-4334-8D64-109723435D17}"/>
                </a:ext>
              </a:extLst>
            </p:cNvPr>
            <p:cNvCxnSpPr/>
            <p:nvPr/>
          </p:nvCxnSpPr>
          <p:spPr bwMode="auto">
            <a:xfrm flipH="1">
              <a:off x="11389332" y="1274297"/>
              <a:ext cx="0" cy="340696"/>
            </a:xfrm>
            <a:prstGeom prst="straightConnector1">
              <a:avLst/>
            </a:prstGeom>
            <a:solidFill>
              <a:schemeClr val="accent1"/>
            </a:solidFill>
            <a:ln w="28575" cap="flat" cmpd="sng" algn="ctr">
              <a:solidFill>
                <a:schemeClr val="accent1">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5">
              <a:extLst>
                <a:ext uri="{FF2B5EF4-FFF2-40B4-BE49-F238E27FC236}">
                  <a16:creationId xmlns:a16="http://schemas.microsoft.com/office/drawing/2014/main" id="{FA3867C0-00CC-4945-BE13-56A7ACD68353}"/>
                </a:ext>
              </a:extLst>
            </p:cNvPr>
            <p:cNvCxnSpPr/>
            <p:nvPr/>
          </p:nvCxnSpPr>
          <p:spPr bwMode="auto">
            <a:xfrm>
              <a:off x="9850631" y="4503368"/>
              <a:ext cx="194421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 name="Picture 3" descr="E:\work\文档资料\新首页产品分类图标128px\蓝色\新首页产品分类图标128px-14.png">
              <a:extLst>
                <a:ext uri="{FF2B5EF4-FFF2-40B4-BE49-F238E27FC236}">
                  <a16:creationId xmlns:a16="http://schemas.microsoft.com/office/drawing/2014/main" id="{0D81AF0F-C8A5-4934-B0AA-FBA13030E0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791436" y="5598859"/>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E:\work\文档资料\新首页产品分类图标128px\蓝色\新首页产品分类图标128px-14.png">
              <a:extLst>
                <a:ext uri="{FF2B5EF4-FFF2-40B4-BE49-F238E27FC236}">
                  <a16:creationId xmlns:a16="http://schemas.microsoft.com/office/drawing/2014/main" id="{0AEC27DC-6A3C-4506-B90C-33FAB743DCF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501731" y="5598859"/>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E:\work\文档资料\新首页产品分类图标128px\蓝色\新首页产品分类图标128px-14.png">
              <a:extLst>
                <a:ext uri="{FF2B5EF4-FFF2-40B4-BE49-F238E27FC236}">
                  <a16:creationId xmlns:a16="http://schemas.microsoft.com/office/drawing/2014/main" id="{4BACD813-644A-4692-8FDE-C3C31FFEF82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246799" y="5617909"/>
              <a:ext cx="504056" cy="504056"/>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直接连接符 80">
              <a:extLst>
                <a:ext uri="{FF2B5EF4-FFF2-40B4-BE49-F238E27FC236}">
                  <a16:creationId xmlns:a16="http://schemas.microsoft.com/office/drawing/2014/main" id="{06B0ECAD-3D47-4236-98FA-51D20CCE1F08}"/>
                </a:ext>
              </a:extLst>
            </p:cNvPr>
            <p:cNvCxnSpPr/>
            <p:nvPr/>
          </p:nvCxnSpPr>
          <p:spPr bwMode="auto">
            <a:xfrm flipH="1">
              <a:off x="11140438" y="5377817"/>
              <a:ext cx="0" cy="1152128"/>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矩形 26">
              <a:extLst>
                <a:ext uri="{FF2B5EF4-FFF2-40B4-BE49-F238E27FC236}">
                  <a16:creationId xmlns:a16="http://schemas.microsoft.com/office/drawing/2014/main" id="{EC9B83C0-89A3-4676-AD1B-A8F7713A321A}"/>
                </a:ext>
              </a:extLst>
            </p:cNvPr>
            <p:cNvSpPr/>
            <p:nvPr/>
          </p:nvSpPr>
          <p:spPr bwMode="auto">
            <a:xfrm>
              <a:off x="9556369" y="6232531"/>
              <a:ext cx="821563" cy="291468"/>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200" b="1" i="0" strike="noStrike" cap="none" spc="0" baseline="0" dirty="0">
                  <a:solidFill>
                    <a:srgbClr val="0D0D0D"/>
                  </a:solidFill>
                  <a:effectLst/>
                  <a:latin typeface="Times New Roman"/>
                  <a:ea typeface="Times New Roman"/>
                  <a:cs typeface="Times New Roman"/>
                </a:rPr>
                <a:t>MongoDB</a:t>
              </a:r>
              <a:endParaRPr kumimoji="0" lang="zh-CN" altLang="en-US" sz="1200" b="1" i="0" u="none" strike="noStrike" cap="none" normalizeH="0" baseline="0" dirty="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28" name="矩形 27">
              <a:extLst>
                <a:ext uri="{FF2B5EF4-FFF2-40B4-BE49-F238E27FC236}">
                  <a16:creationId xmlns:a16="http://schemas.microsoft.com/office/drawing/2014/main" id="{C919CA74-3D88-4165-8F78-DF7F5DE540E9}"/>
                </a:ext>
              </a:extLst>
            </p:cNvPr>
            <p:cNvSpPr/>
            <p:nvPr/>
          </p:nvSpPr>
          <p:spPr bwMode="auto">
            <a:xfrm>
              <a:off x="10377932" y="6234699"/>
              <a:ext cx="719220" cy="268396"/>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200" b="1" i="0" strike="noStrike" cap="none" spc="0" baseline="0" dirty="0">
                  <a:solidFill>
                    <a:srgbClr val="0D0D0D"/>
                  </a:solidFill>
                  <a:effectLst/>
                  <a:latin typeface="Times New Roman"/>
                  <a:ea typeface="Times New Roman"/>
                  <a:cs typeface="Times New Roman"/>
                </a:rPr>
                <a:t>MySQL</a:t>
              </a:r>
              <a:endParaRPr kumimoji="0" lang="zh-CN" altLang="en-US" sz="1200" b="1" i="0" u="none" strike="noStrike" cap="none" normalizeH="0" baseline="0" dirty="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cxnSp>
          <p:nvCxnSpPr>
            <p:cNvPr id="29" name="直接连接符 83">
              <a:extLst>
                <a:ext uri="{FF2B5EF4-FFF2-40B4-BE49-F238E27FC236}">
                  <a16:creationId xmlns:a16="http://schemas.microsoft.com/office/drawing/2014/main" id="{C9AF49E5-70E0-4A80-9A37-0E7A33000F67}"/>
                </a:ext>
              </a:extLst>
            </p:cNvPr>
            <p:cNvCxnSpPr/>
            <p:nvPr/>
          </p:nvCxnSpPr>
          <p:spPr bwMode="auto">
            <a:xfrm flipH="1">
              <a:off x="10384030" y="5382835"/>
              <a:ext cx="0" cy="1152128"/>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矩形 29">
              <a:extLst>
                <a:ext uri="{FF2B5EF4-FFF2-40B4-BE49-F238E27FC236}">
                  <a16:creationId xmlns:a16="http://schemas.microsoft.com/office/drawing/2014/main" id="{2777B542-E8D1-4E81-9616-202A0AEDD96E}"/>
                </a:ext>
              </a:extLst>
            </p:cNvPr>
            <p:cNvSpPr/>
            <p:nvPr/>
          </p:nvSpPr>
          <p:spPr bwMode="auto">
            <a:xfrm>
              <a:off x="11175803" y="6226208"/>
              <a:ext cx="646047" cy="276887"/>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en-US" sz="1200" b="1" i="0" strike="noStrike" cap="none" spc="0" baseline="0">
                  <a:solidFill>
                    <a:srgbClr val="0D0D0D"/>
                  </a:solidFill>
                  <a:effectLst/>
                  <a:latin typeface="Times New Roman"/>
                  <a:ea typeface="Times New Roman"/>
                  <a:cs typeface="Times New Roman"/>
                </a:rPr>
                <a:t>Redis</a:t>
              </a:r>
              <a:endParaRPr kumimoji="0" lang="zh-CN" altLang="en-US" sz="1200" b="1"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cxnSp>
          <p:nvCxnSpPr>
            <p:cNvPr id="31" name="直接箭头连接符 85">
              <a:extLst>
                <a:ext uri="{FF2B5EF4-FFF2-40B4-BE49-F238E27FC236}">
                  <a16:creationId xmlns:a16="http://schemas.microsoft.com/office/drawing/2014/main" id="{6B3580A7-3745-4C35-B689-7C6ECD82B5B5}"/>
                </a:ext>
              </a:extLst>
            </p:cNvPr>
            <p:cNvCxnSpPr/>
            <p:nvPr/>
          </p:nvCxnSpPr>
          <p:spPr bwMode="auto">
            <a:xfrm flipH="1">
              <a:off x="9990611" y="2246580"/>
              <a:ext cx="0" cy="345098"/>
            </a:xfrm>
            <a:prstGeom prst="straightConnector1">
              <a:avLst/>
            </a:prstGeom>
            <a:solidFill>
              <a:schemeClr val="accent1"/>
            </a:solidFill>
            <a:ln w="28575" cap="flat" cmpd="sng" algn="ctr">
              <a:solidFill>
                <a:schemeClr val="accent1">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箭头连接符 86">
              <a:extLst>
                <a:ext uri="{FF2B5EF4-FFF2-40B4-BE49-F238E27FC236}">
                  <a16:creationId xmlns:a16="http://schemas.microsoft.com/office/drawing/2014/main" id="{662F65D4-FC3D-4DC1-AD15-8657A3C5D59C}"/>
                </a:ext>
              </a:extLst>
            </p:cNvPr>
            <p:cNvCxnSpPr/>
            <p:nvPr/>
          </p:nvCxnSpPr>
          <p:spPr bwMode="auto">
            <a:xfrm flipH="1">
              <a:off x="11431262" y="2259664"/>
              <a:ext cx="0" cy="345098"/>
            </a:xfrm>
            <a:prstGeom prst="straightConnector1">
              <a:avLst/>
            </a:prstGeom>
            <a:solidFill>
              <a:schemeClr val="accent1"/>
            </a:solidFill>
            <a:ln w="28575" cap="flat" cmpd="sng" algn="ctr">
              <a:solidFill>
                <a:schemeClr val="accent1">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下弧形箭头 32">
              <a:extLst>
                <a:ext uri="{FF2B5EF4-FFF2-40B4-BE49-F238E27FC236}">
                  <a16:creationId xmlns:a16="http://schemas.microsoft.com/office/drawing/2014/main" id="{84B3E137-9251-45A1-908D-4DACF4B04CC5}"/>
                </a:ext>
              </a:extLst>
            </p:cNvPr>
            <p:cNvSpPr/>
            <p:nvPr/>
          </p:nvSpPr>
          <p:spPr bwMode="auto">
            <a:xfrm rot="6051617">
              <a:off x="9015288" y="4866619"/>
              <a:ext cx="1000235" cy="450397"/>
            </a:xfrm>
            <a:prstGeom prst="curvedUpArrow">
              <a:avLst/>
            </a:prstGeom>
            <a:solidFill>
              <a:srgbClr val="23C4FD"/>
            </a:solidFill>
            <a:ln w="9525" cap="flat" cmpd="sng" algn="ctr">
              <a:solidFill>
                <a:srgbClr val="23C4F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34" name="矩形 33">
              <a:extLst>
                <a:ext uri="{FF2B5EF4-FFF2-40B4-BE49-F238E27FC236}">
                  <a16:creationId xmlns:a16="http://schemas.microsoft.com/office/drawing/2014/main" id="{8B132E46-04F1-499D-8A73-B89421A5EB1B}"/>
                </a:ext>
              </a:extLst>
            </p:cNvPr>
            <p:cNvSpPr/>
            <p:nvPr/>
          </p:nvSpPr>
          <p:spPr>
            <a:xfrm>
              <a:off x="9278644" y="4938185"/>
              <a:ext cx="444671" cy="291959"/>
            </a:xfrm>
            <a:prstGeom prst="rect">
              <a:avLst/>
            </a:prstGeom>
          </p:spPr>
          <p:txBody>
            <a:bodyPr wrap="none">
              <a:spAutoFit/>
            </a:bodyPr>
            <a:lstStyle/>
            <a:p>
              <a:pPr algn="ctr"/>
              <a:r>
                <a:rPr lang="en-US" sz="1200" b="1" i="0" strike="noStrike" cap="none" spc="0" baseline="0">
                  <a:solidFill>
                    <a:srgbClr val="0D0D0D"/>
                  </a:solidFill>
                  <a:effectLst/>
                  <a:latin typeface="Times New Roman"/>
                  <a:ea typeface="Times New Roman"/>
                  <a:cs typeface="Times New Roman"/>
                </a:rPr>
                <a:t>MQ</a:t>
              </a:r>
            </a:p>
          </p:txBody>
        </p:sp>
        <p:pic>
          <p:nvPicPr>
            <p:cNvPr id="37" name="图片 36">
              <a:extLst>
                <a:ext uri="{FF2B5EF4-FFF2-40B4-BE49-F238E27FC236}">
                  <a16:creationId xmlns:a16="http://schemas.microsoft.com/office/drawing/2014/main" id="{0B82BBAA-892F-4FC1-93E8-876B25846E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7114" y="748543"/>
              <a:ext cx="546035" cy="546035"/>
            </a:xfrm>
            <a:prstGeom prst="rect">
              <a:avLst/>
            </a:prstGeom>
          </p:spPr>
        </p:pic>
        <p:pic>
          <p:nvPicPr>
            <p:cNvPr id="38" name="图片 37">
              <a:extLst>
                <a:ext uri="{FF2B5EF4-FFF2-40B4-BE49-F238E27FC236}">
                  <a16:creationId xmlns:a16="http://schemas.microsoft.com/office/drawing/2014/main" id="{DC64382E-27C6-470D-875E-8DEC95861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3428" y="779083"/>
              <a:ext cx="528772" cy="528772"/>
            </a:xfrm>
            <a:prstGeom prst="rect">
              <a:avLst/>
            </a:prstGeom>
          </p:spPr>
        </p:pic>
        <p:pic>
          <p:nvPicPr>
            <p:cNvPr id="39" name="Picture 2" descr="https://mc.qcloudimg.com/static/img/92811057e93f16293e1bc1af14c61a26/CVM.png">
              <a:extLst>
                <a:ext uri="{FF2B5EF4-FFF2-40B4-BE49-F238E27FC236}">
                  <a16:creationId xmlns:a16="http://schemas.microsoft.com/office/drawing/2014/main" id="{8EF694DE-6003-4DB1-B8D8-571C988CCC62}"/>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b="15912"/>
            <a:stretch>
              <a:fillRect/>
            </a:stretch>
          </p:blipFill>
          <p:spPr bwMode="auto">
            <a:xfrm>
              <a:off x="9691882" y="2658309"/>
              <a:ext cx="750642" cy="60354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s://mc.qcloudimg.com/static/img/92811057e93f16293e1bc1af14c61a26/CVM.png">
              <a:extLst>
                <a:ext uri="{FF2B5EF4-FFF2-40B4-BE49-F238E27FC236}">
                  <a16:creationId xmlns:a16="http://schemas.microsoft.com/office/drawing/2014/main" id="{54D668BD-5FB7-4ACE-9A84-312A5EEA43AA}"/>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b="15912"/>
            <a:stretch>
              <a:fillRect/>
            </a:stretch>
          </p:blipFill>
          <p:spPr bwMode="auto">
            <a:xfrm>
              <a:off x="11019664" y="2629971"/>
              <a:ext cx="750642" cy="60354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s://mc.qcloudimg.com/static/img/92811057e93f16293e1bc1af14c61a26/CVM.png">
              <a:extLst>
                <a:ext uri="{FF2B5EF4-FFF2-40B4-BE49-F238E27FC236}">
                  <a16:creationId xmlns:a16="http://schemas.microsoft.com/office/drawing/2014/main" id="{19A3EC1C-1688-4D6E-8285-C342422915CB}"/>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b="15912"/>
            <a:stretch>
              <a:fillRect/>
            </a:stretch>
          </p:blipFill>
          <p:spPr bwMode="auto">
            <a:xfrm>
              <a:off x="9859585" y="3869978"/>
              <a:ext cx="750642" cy="60354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s://mc.qcloudimg.com/static/img/92811057e93f16293e1bc1af14c61a26/CVM.png">
              <a:extLst>
                <a:ext uri="{FF2B5EF4-FFF2-40B4-BE49-F238E27FC236}">
                  <a16:creationId xmlns:a16="http://schemas.microsoft.com/office/drawing/2014/main" id="{3B645589-CE0C-4AE5-A3F5-C2D3EF1EBD8D}"/>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b="15912"/>
            <a:stretch>
              <a:fillRect/>
            </a:stretch>
          </p:blipFill>
          <p:spPr bwMode="auto">
            <a:xfrm>
              <a:off x="11019664" y="3862022"/>
              <a:ext cx="750642" cy="6035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s://mc.qcloudimg.com/static/img/92811057e93f16293e1bc1af14c61a26/CVM.png">
              <a:extLst>
                <a:ext uri="{FF2B5EF4-FFF2-40B4-BE49-F238E27FC236}">
                  <a16:creationId xmlns:a16="http://schemas.microsoft.com/office/drawing/2014/main" id="{EAB73F27-C2F6-40BD-ACDC-533449816406}"/>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b="15912"/>
            <a:stretch>
              <a:fillRect/>
            </a:stretch>
          </p:blipFill>
          <p:spPr bwMode="auto">
            <a:xfrm>
              <a:off x="9853661" y="4473428"/>
              <a:ext cx="750642" cy="60354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s://mc.qcloudimg.com/static/img/92811057e93f16293e1bc1af14c61a26/CVM.png">
              <a:extLst>
                <a:ext uri="{FF2B5EF4-FFF2-40B4-BE49-F238E27FC236}">
                  <a16:creationId xmlns:a16="http://schemas.microsoft.com/office/drawing/2014/main" id="{DC9E486C-D4C2-41EA-8FC2-0BD8056AA734}"/>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b="15912"/>
            <a:stretch>
              <a:fillRect/>
            </a:stretch>
          </p:blipFill>
          <p:spPr bwMode="auto">
            <a:xfrm>
              <a:off x="11013740" y="4467586"/>
              <a:ext cx="750642" cy="603548"/>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文本框 44">
            <a:extLst>
              <a:ext uri="{FF2B5EF4-FFF2-40B4-BE49-F238E27FC236}">
                <a16:creationId xmlns:a16="http://schemas.microsoft.com/office/drawing/2014/main" id="{832078A8-F710-4E0A-9699-3D140DC50157}"/>
              </a:ext>
            </a:extLst>
          </p:cNvPr>
          <p:cNvSpPr txBox="1"/>
          <p:nvPr/>
        </p:nvSpPr>
        <p:spPr>
          <a:xfrm>
            <a:off x="8720497" y="967829"/>
            <a:ext cx="954157" cy="369332"/>
          </a:xfrm>
          <a:prstGeom prst="rect">
            <a:avLst/>
          </a:prstGeom>
          <a:noFill/>
        </p:spPr>
        <p:txBody>
          <a:bodyPr wrap="square" rtlCol="0">
            <a:spAutoFit/>
          </a:bodyPr>
          <a:lstStyle/>
          <a:p>
            <a:r>
              <a:rPr lang="en-US" sz="1800" b="0" i="0" strike="noStrike" cap="none" spc="0" baseline="0" dirty="0">
                <a:solidFill>
                  <a:srgbClr val="0D0D0D"/>
                </a:solidFill>
                <a:effectLst/>
                <a:latin typeface="Times New Roman"/>
                <a:ea typeface="Times New Roman"/>
                <a:cs typeface="Times New Roman"/>
              </a:rPr>
              <a:t>Device</a:t>
            </a:r>
          </a:p>
        </p:txBody>
      </p:sp>
      <p:sp>
        <p:nvSpPr>
          <p:cNvPr id="46" name="文本框 45">
            <a:extLst>
              <a:ext uri="{FF2B5EF4-FFF2-40B4-BE49-F238E27FC236}">
                <a16:creationId xmlns:a16="http://schemas.microsoft.com/office/drawing/2014/main" id="{06EE0836-6308-4355-9514-5C7F90D23EFD}"/>
              </a:ext>
            </a:extLst>
          </p:cNvPr>
          <p:cNvSpPr txBox="1"/>
          <p:nvPr/>
        </p:nvSpPr>
        <p:spPr>
          <a:xfrm>
            <a:off x="10212092" y="919006"/>
            <a:ext cx="700505" cy="640720"/>
          </a:xfrm>
          <a:prstGeom prst="rect">
            <a:avLst/>
          </a:prstGeom>
          <a:noFill/>
        </p:spPr>
        <p:txBody>
          <a:bodyPr wrap="square" rtlCol="0">
            <a:spAutoFit/>
          </a:bodyPr>
          <a:lstStyle/>
          <a:p>
            <a:r>
              <a:rPr lang="en-US" sz="1800" b="0" i="0" strike="noStrike" cap="none" spc="0" baseline="0">
                <a:solidFill>
                  <a:srgbClr val="0D0D0D"/>
                </a:solidFill>
                <a:effectLst/>
                <a:latin typeface="Times New Roman"/>
                <a:ea typeface="Times New Roman"/>
                <a:cs typeface="Times New Roman"/>
              </a:rPr>
              <a:t>User</a:t>
            </a:r>
          </a:p>
        </p:txBody>
      </p:sp>
    </p:spTree>
    <p:extLst>
      <p:ext uri="{BB962C8B-B14F-4D97-AF65-F5344CB8AC3E}">
        <p14:creationId xmlns:p14="http://schemas.microsoft.com/office/powerpoint/2010/main" val="123548139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B03870-3ABA-42F1-B8C4-1FCA814D62EC}"/>
              </a:ext>
            </a:extLst>
          </p:cNvPr>
          <p:cNvSpPr>
            <a:spLocks noGrp="1"/>
          </p:cNvSpPr>
          <p:nvPr>
            <p:ph type="title"/>
          </p:nvPr>
        </p:nvSpPr>
        <p:spPr/>
        <p:txBody>
          <a:bodyPr/>
          <a:lstStyle/>
          <a:p>
            <a:r>
              <a:rPr lang="en-US" sz="3600" b="1" i="0" strike="noStrike" cap="none" spc="0" baseline="0">
                <a:solidFill>
                  <a:srgbClr val="00A4FF"/>
                </a:solidFill>
                <a:effectLst/>
                <a:latin typeface="Times New Roman"/>
                <a:ea typeface="Times New Roman"/>
                <a:cs typeface="Times New Roman"/>
              </a:rPr>
              <a:t>5.2 Migration between public clouds (continued)</a:t>
            </a:r>
          </a:p>
        </p:txBody>
      </p:sp>
      <p:sp>
        <p:nvSpPr>
          <p:cNvPr id="3" name="内容占位符 2">
            <a:extLst>
              <a:ext uri="{FF2B5EF4-FFF2-40B4-BE49-F238E27FC236}">
                <a16:creationId xmlns:a16="http://schemas.microsoft.com/office/drawing/2014/main" id="{CC27B9FE-A799-4388-B049-A756040FD3B0}"/>
              </a:ext>
            </a:extLst>
          </p:cNvPr>
          <p:cNvSpPr>
            <a:spLocks noGrp="1"/>
          </p:cNvSpPr>
          <p:nvPr>
            <p:ph idx="1"/>
          </p:nvPr>
        </p:nvSpPr>
        <p:spPr>
          <a:xfrm>
            <a:off x="167087" y="1284357"/>
            <a:ext cx="9961757" cy="5040559"/>
          </a:xfrm>
        </p:spPr>
        <p:txBody>
          <a:bodyPr/>
          <a:lstStyle/>
          <a:p>
            <a:pPr marL="342900" indent="-342900">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Migration process</a:t>
            </a:r>
            <a:endParaRPr lang="en-US" altLang="zh-CN" dirty="0"/>
          </a:p>
          <a:p>
            <a:pPr marL="1178963" lvl="1" indent="-342900"/>
            <a:r>
              <a:rPr lang="en-US" sz="1800" b="0" i="0" strike="noStrike" cap="none" spc="0" baseline="0" dirty="0">
                <a:solidFill>
                  <a:srgbClr val="000000"/>
                </a:solidFill>
                <a:effectLst/>
                <a:latin typeface="Times New Roman"/>
                <a:ea typeface="Times New Roman"/>
                <a:cs typeface="Times New Roman"/>
              </a:rPr>
              <a:t>Entire migration process: more than </a:t>
            </a:r>
          </a:p>
          <a:p>
            <a:pPr lvl="1" indent="0">
              <a:buNone/>
            </a:pPr>
            <a:r>
              <a:rPr lang="zh-CN" altLang="en-US" sz="1800" dirty="0">
                <a:solidFill>
                  <a:srgbClr val="000000"/>
                </a:solidFill>
                <a:latin typeface="Times New Roman"/>
                <a:ea typeface="Times New Roman"/>
                <a:cs typeface="Times New Roman"/>
              </a:rPr>
              <a:t>      </a:t>
            </a:r>
            <a:r>
              <a:rPr lang="en-US" sz="1800" b="0" i="0" strike="noStrike" cap="none" spc="0" baseline="0" dirty="0">
                <a:solidFill>
                  <a:srgbClr val="000000"/>
                </a:solidFill>
                <a:effectLst/>
                <a:latin typeface="Times New Roman"/>
                <a:ea typeface="Times New Roman"/>
                <a:cs typeface="Times New Roman"/>
              </a:rPr>
              <a:t>1 month</a:t>
            </a:r>
          </a:p>
          <a:p>
            <a:pPr marL="1178963" lvl="1" indent="-342900"/>
            <a:r>
              <a:rPr lang="en-US" sz="1800" b="0" i="0" strike="noStrike" cap="none" spc="0" baseline="0" dirty="0">
                <a:solidFill>
                  <a:srgbClr val="000000"/>
                </a:solidFill>
                <a:effectLst/>
                <a:latin typeface="Times New Roman"/>
                <a:ea typeface="Times New Roman"/>
                <a:cs typeface="Times New Roman"/>
              </a:rPr>
              <a:t>Downtime duration: 4 hours</a:t>
            </a:r>
          </a:p>
          <a:p>
            <a:pPr marL="1178963" lvl="1" indent="-342900"/>
            <a:endParaRPr lang="zh-CN" altLang="en-US" dirty="0">
              <a:latin typeface="腾讯体 W7" panose="020C08030202040F0204" pitchFamily="34" charset="-122"/>
              <a:ea typeface="腾讯体 W7" panose="020C08030202040F0204" pitchFamily="34" charset="-122"/>
            </a:endParaRPr>
          </a:p>
        </p:txBody>
      </p:sp>
      <p:sp>
        <p:nvSpPr>
          <p:cNvPr id="5" name="矩形 4">
            <a:extLst>
              <a:ext uri="{FF2B5EF4-FFF2-40B4-BE49-F238E27FC236}">
                <a16:creationId xmlns:a16="http://schemas.microsoft.com/office/drawing/2014/main" id="{36CB3872-FB27-48E2-9E87-04FFA660A928}"/>
              </a:ext>
            </a:extLst>
          </p:cNvPr>
          <p:cNvSpPr/>
          <p:nvPr/>
        </p:nvSpPr>
        <p:spPr bwMode="auto">
          <a:xfrm>
            <a:off x="5390998" y="1816779"/>
            <a:ext cx="3588695" cy="748175"/>
          </a:xfrm>
          <a:prstGeom prst="rect">
            <a:avLst/>
          </a:prstGeom>
          <a:solidFill>
            <a:schemeClr val="accent1">
              <a:lumMod val="20000"/>
              <a:lumOff val="80000"/>
            </a:schemeClr>
          </a:solid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6" name="矩形 5">
            <a:extLst>
              <a:ext uri="{FF2B5EF4-FFF2-40B4-BE49-F238E27FC236}">
                <a16:creationId xmlns:a16="http://schemas.microsoft.com/office/drawing/2014/main" id="{2FEA94C2-1E2F-437A-B7E2-9344440DE731}"/>
              </a:ext>
            </a:extLst>
          </p:cNvPr>
          <p:cNvSpPr/>
          <p:nvPr/>
        </p:nvSpPr>
        <p:spPr>
          <a:xfrm>
            <a:off x="5483522" y="1900232"/>
            <a:ext cx="4569938" cy="579699"/>
          </a:xfrm>
          <a:prstGeom prst="rect">
            <a:avLst/>
          </a:prstGeom>
        </p:spPr>
        <p:txBody>
          <a:bodyPr wrap="none">
            <a:spAutoFit/>
          </a:bodyPr>
          <a:lstStyle/>
          <a:p>
            <a:r>
              <a:rPr lang="en-US" sz="1600" b="1" i="0" strike="noStrike" cap="none" spc="0" baseline="0" dirty="0">
                <a:solidFill>
                  <a:srgbClr val="0D0D0D"/>
                </a:solidFill>
                <a:effectLst/>
                <a:latin typeface="Times New Roman"/>
                <a:ea typeface="Times New Roman"/>
                <a:cs typeface="Times New Roman"/>
              </a:rPr>
              <a:t>Migration plan assessment and design</a:t>
            </a:r>
            <a:endParaRPr lang="en-US" altLang="zh-CN" sz="1600" b="1" dirty="0">
              <a:solidFill>
                <a:schemeClr val="tx1">
                  <a:lumMod val="95000"/>
                  <a:lumOff val="5000"/>
                </a:schemeClr>
              </a:solidFill>
              <a:latin typeface="腾讯体 W7" panose="020C08030202040F0204" pitchFamily="34" charset="-122"/>
              <a:ea typeface="腾讯体 W7" panose="020C08030202040F0204" pitchFamily="34" charset="-122"/>
            </a:endParaRPr>
          </a:p>
          <a:p>
            <a:r>
              <a:rPr lang="en-US" sz="1600" b="1" i="0" strike="noStrike" cap="none" spc="0" baseline="0" dirty="0">
                <a:solidFill>
                  <a:srgbClr val="0D0D0D"/>
                </a:solidFill>
                <a:effectLst/>
                <a:latin typeface="Times New Roman"/>
                <a:ea typeface="Times New Roman"/>
                <a:cs typeface="Times New Roman"/>
              </a:rPr>
              <a:t>Single module benchmark</a:t>
            </a:r>
          </a:p>
        </p:txBody>
      </p:sp>
      <p:cxnSp>
        <p:nvCxnSpPr>
          <p:cNvPr id="7" name="直接连接符 125">
            <a:extLst>
              <a:ext uri="{FF2B5EF4-FFF2-40B4-BE49-F238E27FC236}">
                <a16:creationId xmlns:a16="http://schemas.microsoft.com/office/drawing/2014/main" id="{39984DF5-46A1-4BEA-9C31-990C79F934C5}"/>
              </a:ext>
            </a:extLst>
          </p:cNvPr>
          <p:cNvCxnSpPr/>
          <p:nvPr/>
        </p:nvCxnSpPr>
        <p:spPr bwMode="auto">
          <a:xfrm>
            <a:off x="8473077" y="2190868"/>
            <a:ext cx="2326881" cy="9307"/>
          </a:xfrm>
          <a:prstGeom prst="line">
            <a:avLst/>
          </a:prstGeom>
          <a:solidFill>
            <a:schemeClr val="accent1"/>
          </a:solidFill>
          <a:ln w="19050" cap="flat" cmpd="sng" algn="ctr">
            <a:solidFill>
              <a:schemeClr val="accent1">
                <a:lumMod val="20000"/>
                <a:lumOff val="8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矩形 8">
            <a:extLst>
              <a:ext uri="{FF2B5EF4-FFF2-40B4-BE49-F238E27FC236}">
                <a16:creationId xmlns:a16="http://schemas.microsoft.com/office/drawing/2014/main" id="{1AED2C0A-0779-4D2A-AA0B-B6CCC14C091F}"/>
              </a:ext>
            </a:extLst>
          </p:cNvPr>
          <p:cNvSpPr/>
          <p:nvPr/>
        </p:nvSpPr>
        <p:spPr bwMode="auto">
          <a:xfrm>
            <a:off x="5619546" y="2616008"/>
            <a:ext cx="3774593" cy="748175"/>
          </a:xfrm>
          <a:prstGeom prst="rect">
            <a:avLst/>
          </a:prstGeom>
          <a:solidFill>
            <a:schemeClr val="accent1">
              <a:lumMod val="60000"/>
              <a:lumOff val="4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8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10" name="矩形 9">
            <a:extLst>
              <a:ext uri="{FF2B5EF4-FFF2-40B4-BE49-F238E27FC236}">
                <a16:creationId xmlns:a16="http://schemas.microsoft.com/office/drawing/2014/main" id="{193A9C21-FC3D-4DF1-95FF-70E3C8C44DF1}"/>
              </a:ext>
            </a:extLst>
          </p:cNvPr>
          <p:cNvSpPr/>
          <p:nvPr/>
        </p:nvSpPr>
        <p:spPr>
          <a:xfrm>
            <a:off x="5687872" y="2662319"/>
            <a:ext cx="4950326" cy="579699"/>
          </a:xfrm>
          <a:prstGeom prst="rect">
            <a:avLst/>
          </a:prstGeom>
        </p:spPr>
        <p:txBody>
          <a:bodyPr wrap="none">
            <a:spAutoFit/>
          </a:bodyPr>
          <a:lstStyle/>
          <a:p>
            <a:r>
              <a:rPr lang="en-US" sz="1600" b="1" i="0" strike="noStrike" cap="none" spc="0" baseline="0" dirty="0">
                <a:solidFill>
                  <a:srgbClr val="0D0D0D"/>
                </a:solidFill>
                <a:effectLst/>
                <a:latin typeface="Times New Roman"/>
                <a:ea typeface="Times New Roman"/>
                <a:cs typeface="Times New Roman"/>
              </a:rPr>
              <a:t>Test environment setup</a:t>
            </a:r>
            <a:endParaRPr lang="en-US" altLang="zh-CN" sz="1600" b="1" dirty="0">
              <a:solidFill>
                <a:schemeClr val="tx1">
                  <a:lumMod val="95000"/>
                  <a:lumOff val="5000"/>
                </a:schemeClr>
              </a:solidFill>
              <a:latin typeface="腾讯体 W7" panose="020C08030202040F0204" pitchFamily="34" charset="-122"/>
              <a:ea typeface="腾讯体 W7" panose="020C08030202040F0204" pitchFamily="34" charset="-122"/>
            </a:endParaRPr>
          </a:p>
          <a:p>
            <a:r>
              <a:rPr lang="en-US" sz="1600" b="1" i="0" strike="noStrike" cap="none" spc="0" baseline="0" dirty="0">
                <a:solidFill>
                  <a:srgbClr val="0D0D0D"/>
                </a:solidFill>
                <a:effectLst/>
                <a:latin typeface="Times New Roman"/>
                <a:ea typeface="Times New Roman"/>
                <a:cs typeface="Times New Roman"/>
              </a:rPr>
              <a:t>Performance test and scheme verification</a:t>
            </a:r>
            <a:endParaRPr lang="en-US" altLang="zh-CN" sz="1600" b="1" dirty="0">
              <a:solidFill>
                <a:schemeClr val="tx1">
                  <a:lumMod val="95000"/>
                  <a:lumOff val="5000"/>
                </a:schemeClr>
              </a:solidFill>
              <a:latin typeface="腾讯体 W7" panose="020C08030202040F0204" pitchFamily="34" charset="-122"/>
              <a:ea typeface="腾讯体 W7" panose="020C08030202040F0204" pitchFamily="34" charset="-122"/>
            </a:endParaRPr>
          </a:p>
        </p:txBody>
      </p:sp>
      <p:cxnSp>
        <p:nvCxnSpPr>
          <p:cNvPr id="11" name="直接连接符 137">
            <a:extLst>
              <a:ext uri="{FF2B5EF4-FFF2-40B4-BE49-F238E27FC236}">
                <a16:creationId xmlns:a16="http://schemas.microsoft.com/office/drawing/2014/main" id="{4E8D738C-3E97-43AB-813A-B14981978354}"/>
              </a:ext>
            </a:extLst>
          </p:cNvPr>
          <p:cNvCxnSpPr/>
          <p:nvPr/>
        </p:nvCxnSpPr>
        <p:spPr bwMode="auto">
          <a:xfrm>
            <a:off x="8701625" y="2978052"/>
            <a:ext cx="2098333" cy="0"/>
          </a:xfrm>
          <a:prstGeom prst="line">
            <a:avLst/>
          </a:prstGeom>
          <a:solidFill>
            <a:schemeClr val="accent1"/>
          </a:solidFill>
          <a:ln w="19050" cap="flat" cmpd="sng" algn="ctr">
            <a:solidFill>
              <a:schemeClr val="accent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矩形 12">
            <a:extLst>
              <a:ext uri="{FF2B5EF4-FFF2-40B4-BE49-F238E27FC236}">
                <a16:creationId xmlns:a16="http://schemas.microsoft.com/office/drawing/2014/main" id="{0DD81A2A-77F6-4E3A-B5AB-589A84CC400C}"/>
              </a:ext>
            </a:extLst>
          </p:cNvPr>
          <p:cNvSpPr/>
          <p:nvPr/>
        </p:nvSpPr>
        <p:spPr bwMode="auto">
          <a:xfrm>
            <a:off x="5748572" y="3440085"/>
            <a:ext cx="3625852" cy="748175"/>
          </a:xfrm>
          <a:prstGeom prst="rect">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14" name="矩形 13">
            <a:extLst>
              <a:ext uri="{FF2B5EF4-FFF2-40B4-BE49-F238E27FC236}">
                <a16:creationId xmlns:a16="http://schemas.microsoft.com/office/drawing/2014/main" id="{A592D4BC-BEED-4D26-A8B3-B220271D0838}"/>
              </a:ext>
            </a:extLst>
          </p:cNvPr>
          <p:cNvSpPr/>
          <p:nvPr/>
        </p:nvSpPr>
        <p:spPr>
          <a:xfrm>
            <a:off x="5816898" y="3486396"/>
            <a:ext cx="4250234" cy="579699"/>
          </a:xfrm>
          <a:prstGeom prst="rect">
            <a:avLst/>
          </a:prstGeom>
        </p:spPr>
        <p:txBody>
          <a:bodyPr wrap="none">
            <a:spAutoFit/>
          </a:bodyPr>
          <a:lstStyle/>
          <a:p>
            <a:r>
              <a:rPr lang="en-US" sz="1600" b="1" i="0" strike="noStrike" cap="none" spc="0" baseline="0" dirty="0">
                <a:solidFill>
                  <a:srgbClr val="0D0D0D"/>
                </a:solidFill>
                <a:effectLst/>
                <a:latin typeface="Times New Roman"/>
                <a:ea typeface="Times New Roman"/>
                <a:cs typeface="Times New Roman"/>
              </a:rPr>
              <a:t>Environment setup and deployment</a:t>
            </a:r>
            <a:endParaRPr lang="en-US" altLang="zh-CN" sz="1600" b="1" dirty="0">
              <a:solidFill>
                <a:schemeClr val="tx1">
                  <a:lumMod val="95000"/>
                  <a:lumOff val="5000"/>
                </a:schemeClr>
              </a:solidFill>
              <a:latin typeface="腾讯体 W7" panose="020C08030202040F0204" pitchFamily="34" charset="-122"/>
              <a:ea typeface="腾讯体 W7" panose="020C08030202040F0204" pitchFamily="34" charset="-122"/>
            </a:endParaRPr>
          </a:p>
          <a:p>
            <a:r>
              <a:rPr lang="en-US" sz="1600" b="1" i="0" strike="noStrike" cap="none" spc="0" baseline="0" dirty="0">
                <a:solidFill>
                  <a:srgbClr val="0D0D0D"/>
                </a:solidFill>
                <a:effectLst/>
                <a:latin typeface="Times New Roman"/>
                <a:ea typeface="Times New Roman"/>
                <a:cs typeface="Times New Roman"/>
              </a:rPr>
              <a:t>Environment connectivity test</a:t>
            </a:r>
            <a:endParaRPr lang="en-US" altLang="zh-CN" sz="1600" b="1" dirty="0">
              <a:solidFill>
                <a:schemeClr val="tx1">
                  <a:lumMod val="95000"/>
                  <a:lumOff val="5000"/>
                </a:schemeClr>
              </a:solidFill>
              <a:latin typeface="腾讯体 W7" panose="020C08030202040F0204" pitchFamily="34" charset="-122"/>
              <a:ea typeface="腾讯体 W7" panose="020C08030202040F0204" pitchFamily="34" charset="-122"/>
            </a:endParaRPr>
          </a:p>
        </p:txBody>
      </p:sp>
      <p:cxnSp>
        <p:nvCxnSpPr>
          <p:cNvPr id="15" name="直接连接符 141">
            <a:extLst>
              <a:ext uri="{FF2B5EF4-FFF2-40B4-BE49-F238E27FC236}">
                <a16:creationId xmlns:a16="http://schemas.microsoft.com/office/drawing/2014/main" id="{D8D678D0-BFA4-4ACF-B60A-EECEDB1A82D7}"/>
              </a:ext>
            </a:extLst>
          </p:cNvPr>
          <p:cNvCxnSpPr/>
          <p:nvPr/>
        </p:nvCxnSpPr>
        <p:spPr bwMode="auto">
          <a:xfrm flipV="1">
            <a:off x="8830651" y="3795100"/>
            <a:ext cx="2037633" cy="19074"/>
          </a:xfrm>
          <a:prstGeom prst="line">
            <a:avLst/>
          </a:prstGeom>
          <a:solidFill>
            <a:schemeClr val="accent1"/>
          </a:solidFill>
          <a:ln w="19050" cap="flat" cmpd="sng" algn="ctr">
            <a:solidFill>
              <a:srgbClr val="00B0F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矩形 16">
            <a:extLst>
              <a:ext uri="{FF2B5EF4-FFF2-40B4-BE49-F238E27FC236}">
                <a16:creationId xmlns:a16="http://schemas.microsoft.com/office/drawing/2014/main" id="{7D467443-DF62-483B-A05A-8C395E3F869E}"/>
              </a:ext>
            </a:extLst>
          </p:cNvPr>
          <p:cNvSpPr/>
          <p:nvPr/>
        </p:nvSpPr>
        <p:spPr bwMode="auto">
          <a:xfrm>
            <a:off x="5897614" y="4285149"/>
            <a:ext cx="3082079" cy="622069"/>
          </a:xfrm>
          <a:prstGeom prst="rect">
            <a:avLst/>
          </a:prstGeom>
          <a:solidFill>
            <a:srgbClr val="05B6C7"/>
          </a:solidFill>
          <a:ln w="9525" cap="flat" cmpd="sng" algn="ctr">
            <a:solidFill>
              <a:srgbClr val="05B6C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18" name="矩形 17">
            <a:extLst>
              <a:ext uri="{FF2B5EF4-FFF2-40B4-BE49-F238E27FC236}">
                <a16:creationId xmlns:a16="http://schemas.microsoft.com/office/drawing/2014/main" id="{5BEA0441-D90E-47CE-8980-50393A0E3137}"/>
              </a:ext>
            </a:extLst>
          </p:cNvPr>
          <p:cNvSpPr/>
          <p:nvPr/>
        </p:nvSpPr>
        <p:spPr>
          <a:xfrm>
            <a:off x="5965941" y="4410957"/>
            <a:ext cx="2405898" cy="335615"/>
          </a:xfrm>
          <a:prstGeom prst="rect">
            <a:avLst/>
          </a:prstGeom>
        </p:spPr>
        <p:txBody>
          <a:bodyPr wrap="none">
            <a:spAutoFit/>
          </a:bodyPr>
          <a:lstStyle/>
          <a:p>
            <a:r>
              <a:rPr lang="en-US" sz="1600" b="1" i="0" strike="noStrike" cap="none" spc="0" baseline="0" dirty="0">
                <a:solidFill>
                  <a:srgbClr val="0D0D0D"/>
                </a:solidFill>
                <a:effectLst/>
                <a:latin typeface="Times New Roman"/>
                <a:ea typeface="Times New Roman"/>
                <a:cs typeface="Times New Roman"/>
              </a:rPr>
              <a:t>Migration plan drill</a:t>
            </a:r>
            <a:endParaRPr lang="en-US" altLang="zh-CN" sz="1600" b="1" dirty="0">
              <a:solidFill>
                <a:schemeClr val="tx1">
                  <a:lumMod val="95000"/>
                  <a:lumOff val="5000"/>
                </a:schemeClr>
              </a:solidFill>
              <a:latin typeface="腾讯体 W7" panose="020C08030202040F0204" pitchFamily="34" charset="-122"/>
              <a:ea typeface="腾讯体 W7" panose="020C08030202040F0204" pitchFamily="34" charset="-122"/>
            </a:endParaRPr>
          </a:p>
        </p:txBody>
      </p:sp>
      <p:cxnSp>
        <p:nvCxnSpPr>
          <p:cNvPr id="19" name="直接连接符 145">
            <a:extLst>
              <a:ext uri="{FF2B5EF4-FFF2-40B4-BE49-F238E27FC236}">
                <a16:creationId xmlns:a16="http://schemas.microsoft.com/office/drawing/2014/main" id="{F50D0802-270E-412D-96DD-D1E6B27A4486}"/>
              </a:ext>
            </a:extLst>
          </p:cNvPr>
          <p:cNvCxnSpPr/>
          <p:nvPr/>
        </p:nvCxnSpPr>
        <p:spPr bwMode="auto">
          <a:xfrm>
            <a:off x="8979694" y="4641666"/>
            <a:ext cx="1888590" cy="0"/>
          </a:xfrm>
          <a:prstGeom prst="line">
            <a:avLst/>
          </a:prstGeom>
          <a:solidFill>
            <a:schemeClr val="accent1"/>
          </a:solidFill>
          <a:ln w="19050" cap="flat" cmpd="sng" algn="ctr">
            <a:solidFill>
              <a:srgbClr val="05B6C7"/>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矩形 20">
            <a:extLst>
              <a:ext uri="{FF2B5EF4-FFF2-40B4-BE49-F238E27FC236}">
                <a16:creationId xmlns:a16="http://schemas.microsoft.com/office/drawing/2014/main" id="{81316CE8-DADA-4C61-966B-276D8DC5B0A6}"/>
              </a:ext>
            </a:extLst>
          </p:cNvPr>
          <p:cNvSpPr/>
          <p:nvPr/>
        </p:nvSpPr>
        <p:spPr bwMode="auto">
          <a:xfrm>
            <a:off x="6143302" y="4991322"/>
            <a:ext cx="3082079" cy="610059"/>
          </a:xfrm>
          <a:prstGeom prst="rect">
            <a:avLst/>
          </a:prstGeom>
          <a:solidFill>
            <a:srgbClr val="2F5597">
              <a:alpha val="81961"/>
            </a:srgbClr>
          </a:solidFill>
          <a:ln w="9525" cap="flat" cmpd="sng" algn="ctr">
            <a:solidFill>
              <a:srgbClr val="2F559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sp>
        <p:nvSpPr>
          <p:cNvPr id="22" name="矩形 21">
            <a:extLst>
              <a:ext uri="{FF2B5EF4-FFF2-40B4-BE49-F238E27FC236}">
                <a16:creationId xmlns:a16="http://schemas.microsoft.com/office/drawing/2014/main" id="{FC2B8562-5BC1-4AED-8D44-78D5A8D4DA74}"/>
              </a:ext>
            </a:extLst>
          </p:cNvPr>
          <p:cNvSpPr/>
          <p:nvPr/>
        </p:nvSpPr>
        <p:spPr>
          <a:xfrm>
            <a:off x="6292345" y="5165563"/>
            <a:ext cx="2389213" cy="335615"/>
          </a:xfrm>
          <a:prstGeom prst="rect">
            <a:avLst/>
          </a:prstGeom>
        </p:spPr>
        <p:txBody>
          <a:bodyPr wrap="none">
            <a:spAutoFit/>
          </a:bodyPr>
          <a:lstStyle/>
          <a:p>
            <a:r>
              <a:rPr lang="en-US" sz="1600" b="1" i="0" strike="noStrike" cap="none" spc="0" baseline="0" dirty="0">
                <a:solidFill>
                  <a:srgbClr val="0D0D0D"/>
                </a:solidFill>
                <a:effectLst/>
                <a:latin typeface="Times New Roman"/>
                <a:ea typeface="Times New Roman"/>
                <a:cs typeface="Times New Roman"/>
              </a:rPr>
              <a:t>Business migration</a:t>
            </a:r>
            <a:endParaRPr lang="en-US" altLang="zh-CN" sz="1600" b="1" dirty="0">
              <a:solidFill>
                <a:schemeClr val="tx1">
                  <a:lumMod val="95000"/>
                  <a:lumOff val="5000"/>
                </a:schemeClr>
              </a:solidFill>
              <a:latin typeface="腾讯体 W7" panose="020C08030202040F0204" pitchFamily="34" charset="-122"/>
              <a:ea typeface="腾讯体 W7" panose="020C08030202040F0204" pitchFamily="34" charset="-122"/>
            </a:endParaRPr>
          </a:p>
        </p:txBody>
      </p:sp>
      <p:cxnSp>
        <p:nvCxnSpPr>
          <p:cNvPr id="23" name="直接连接符 149">
            <a:extLst>
              <a:ext uri="{FF2B5EF4-FFF2-40B4-BE49-F238E27FC236}">
                <a16:creationId xmlns:a16="http://schemas.microsoft.com/office/drawing/2014/main" id="{F1085815-DF9B-47C2-9E07-3EDC48D958F2}"/>
              </a:ext>
            </a:extLst>
          </p:cNvPr>
          <p:cNvCxnSpPr/>
          <p:nvPr/>
        </p:nvCxnSpPr>
        <p:spPr bwMode="auto">
          <a:xfrm flipV="1">
            <a:off x="9245097" y="5317660"/>
            <a:ext cx="1623187" cy="1792"/>
          </a:xfrm>
          <a:prstGeom prst="line">
            <a:avLst/>
          </a:prstGeom>
          <a:solidFill>
            <a:schemeClr val="accent1"/>
          </a:solidFill>
          <a:ln w="19050" cap="flat" cmpd="sng" algn="ctr">
            <a:solidFill>
              <a:srgbClr val="2F5597"/>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矩形 24">
            <a:extLst>
              <a:ext uri="{FF2B5EF4-FFF2-40B4-BE49-F238E27FC236}">
                <a16:creationId xmlns:a16="http://schemas.microsoft.com/office/drawing/2014/main" id="{6369BEE8-FB36-48BA-990E-501FC9FB4106}"/>
              </a:ext>
            </a:extLst>
          </p:cNvPr>
          <p:cNvSpPr/>
          <p:nvPr/>
        </p:nvSpPr>
        <p:spPr bwMode="auto">
          <a:xfrm>
            <a:off x="6292345" y="5672703"/>
            <a:ext cx="3082079" cy="610059"/>
          </a:xfrm>
          <a:prstGeom prst="rect">
            <a:avLst/>
          </a:prstGeom>
          <a:solidFill>
            <a:srgbClr val="BF9000">
              <a:alpha val="87059"/>
            </a:srgbClr>
          </a:solidFill>
          <a:ln w="952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a:ln>
                <a:noFill/>
              </a:ln>
              <a:solidFill>
                <a:schemeClr val="tx1">
                  <a:lumMod val="95000"/>
                  <a:lumOff val="5000"/>
                </a:schemeClr>
              </a:solidFill>
              <a:effectLst/>
              <a:latin typeface="腾讯体 W7" panose="020C08030202040F0204" pitchFamily="34" charset="-122"/>
              <a:ea typeface="腾讯体 W7" panose="020C08030202040F0204" pitchFamily="34" charset="-122"/>
            </a:endParaRPr>
          </a:p>
        </p:txBody>
      </p:sp>
      <p:cxnSp>
        <p:nvCxnSpPr>
          <p:cNvPr id="26" name="直接连接符 153">
            <a:extLst>
              <a:ext uri="{FF2B5EF4-FFF2-40B4-BE49-F238E27FC236}">
                <a16:creationId xmlns:a16="http://schemas.microsoft.com/office/drawing/2014/main" id="{532D87EB-E0B3-419E-9F63-D2668FF29309}"/>
              </a:ext>
            </a:extLst>
          </p:cNvPr>
          <p:cNvCxnSpPr/>
          <p:nvPr/>
        </p:nvCxnSpPr>
        <p:spPr bwMode="auto">
          <a:xfrm>
            <a:off x="9394139" y="6000833"/>
            <a:ext cx="1573020" cy="0"/>
          </a:xfrm>
          <a:prstGeom prst="line">
            <a:avLst/>
          </a:prstGeom>
          <a:solidFill>
            <a:schemeClr val="accent1"/>
          </a:solidFill>
          <a:ln w="19050" cap="flat" cmpd="sng" algn="ctr">
            <a:solidFill>
              <a:schemeClr val="accent4">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矩形 27">
            <a:extLst>
              <a:ext uri="{FF2B5EF4-FFF2-40B4-BE49-F238E27FC236}">
                <a16:creationId xmlns:a16="http://schemas.microsoft.com/office/drawing/2014/main" id="{3BAE92D7-64F1-4ECC-9549-3A3EAB82F390}"/>
              </a:ext>
            </a:extLst>
          </p:cNvPr>
          <p:cNvSpPr/>
          <p:nvPr/>
        </p:nvSpPr>
        <p:spPr>
          <a:xfrm>
            <a:off x="6459547" y="5751140"/>
            <a:ext cx="2651909" cy="335615"/>
          </a:xfrm>
          <a:prstGeom prst="rect">
            <a:avLst/>
          </a:prstGeom>
        </p:spPr>
        <p:txBody>
          <a:bodyPr wrap="none">
            <a:spAutoFit/>
          </a:bodyPr>
          <a:lstStyle/>
          <a:p>
            <a:r>
              <a:rPr lang="en-US" sz="1600" b="1" i="0" strike="noStrike" cap="none" spc="0" baseline="0" dirty="0">
                <a:solidFill>
                  <a:srgbClr val="0D0D0D"/>
                </a:solidFill>
                <a:effectLst/>
                <a:latin typeface="Times New Roman"/>
                <a:ea typeface="Times New Roman"/>
                <a:cs typeface="Times New Roman"/>
              </a:rPr>
              <a:t>Migration completion</a:t>
            </a:r>
            <a:endParaRPr lang="en-US" altLang="zh-CN" sz="1600" b="1" dirty="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9" name="下箭头 93">
            <a:extLst>
              <a:ext uri="{FF2B5EF4-FFF2-40B4-BE49-F238E27FC236}">
                <a16:creationId xmlns:a16="http://schemas.microsoft.com/office/drawing/2014/main" id="{059A7AA8-9237-44C8-B3D0-29C6A70D0594}"/>
              </a:ext>
            </a:extLst>
          </p:cNvPr>
          <p:cNvSpPr/>
          <p:nvPr/>
        </p:nvSpPr>
        <p:spPr bwMode="auto">
          <a:xfrm>
            <a:off x="4943872" y="2558587"/>
            <a:ext cx="425022" cy="3540806"/>
          </a:xfrm>
          <a:prstGeom prst="downArrow">
            <a:avLst/>
          </a:prstGeom>
          <a:solidFill>
            <a:srgbClr val="09C6D8"/>
          </a:solidFill>
          <a:ln w="9525" cap="flat" cmpd="sng" algn="ctr">
            <a:solidFill>
              <a:srgbClr val="23C4F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000" b="1" i="0" u="none" strike="noStrike" normalizeH="0" baseline="0">
              <a:ln w="18000">
                <a:solidFill>
                  <a:schemeClr val="accent2">
                    <a:satMod val="140000"/>
                  </a:schemeClr>
                </a:solidFill>
                <a:prstDash val="solid"/>
                <a:miter lim="800000"/>
              </a:ln>
              <a:solidFill>
                <a:schemeClr val="tx1">
                  <a:lumMod val="95000"/>
                  <a:lumOff val="5000"/>
                </a:schemeClr>
              </a:solidFill>
              <a:effectLst>
                <a:outerShdw blurRad="25500" dist="23000" dir="7020000" algn="tl">
                  <a:srgbClr val="000000">
                    <a:alpha val="50000"/>
                  </a:srgbClr>
                </a:outerShdw>
              </a:effectLst>
              <a:latin typeface="腾讯体 W7" panose="020C08030202040F0204" pitchFamily="34" charset="-122"/>
              <a:ea typeface="腾讯体 W7" panose="020C08030202040F0204" pitchFamily="34" charset="-122"/>
            </a:endParaRPr>
          </a:p>
        </p:txBody>
      </p:sp>
      <p:sp>
        <p:nvSpPr>
          <p:cNvPr id="36" name="文本框 35">
            <a:extLst>
              <a:ext uri="{FF2B5EF4-FFF2-40B4-BE49-F238E27FC236}">
                <a16:creationId xmlns:a16="http://schemas.microsoft.com/office/drawing/2014/main" id="{872D3C3F-014C-4A73-9D7D-F9AF66B36837}"/>
              </a:ext>
            </a:extLst>
          </p:cNvPr>
          <p:cNvSpPr txBox="1"/>
          <p:nvPr/>
        </p:nvSpPr>
        <p:spPr>
          <a:xfrm>
            <a:off x="10096237" y="1772856"/>
            <a:ext cx="1174653" cy="396636"/>
          </a:xfrm>
          <a:prstGeom prst="rect">
            <a:avLst/>
          </a:prstGeom>
          <a:noFill/>
        </p:spPr>
        <p:txBody>
          <a:bodyPr wrap="none" rtlCol="0">
            <a:spAutoFit/>
          </a:bodyPr>
          <a:lstStyle/>
          <a:p>
            <a:r>
              <a:rPr lang="en-US" sz="2000" b="0" i="0" strike="noStrike" cap="none" spc="0" baseline="0">
                <a:solidFill>
                  <a:srgbClr val="0D0D0D"/>
                </a:solidFill>
                <a:effectLst/>
                <a:latin typeface="Times New Roman"/>
                <a:ea typeface="Times New Roman"/>
                <a:cs typeface="Times New Roman"/>
              </a:rPr>
              <a:t>40 days</a:t>
            </a:r>
          </a:p>
        </p:txBody>
      </p:sp>
      <p:sp>
        <p:nvSpPr>
          <p:cNvPr id="37" name="文本框 36">
            <a:extLst>
              <a:ext uri="{FF2B5EF4-FFF2-40B4-BE49-F238E27FC236}">
                <a16:creationId xmlns:a16="http://schemas.microsoft.com/office/drawing/2014/main" id="{010F811E-6D9D-47C6-A0FF-655C1B2BF9DF}"/>
              </a:ext>
            </a:extLst>
          </p:cNvPr>
          <p:cNvSpPr txBox="1"/>
          <p:nvPr/>
        </p:nvSpPr>
        <p:spPr>
          <a:xfrm>
            <a:off x="10230889" y="2556048"/>
            <a:ext cx="1012566" cy="396636"/>
          </a:xfrm>
          <a:prstGeom prst="rect">
            <a:avLst/>
          </a:prstGeom>
          <a:noFill/>
        </p:spPr>
        <p:txBody>
          <a:bodyPr wrap="none" rtlCol="0">
            <a:spAutoFit/>
          </a:bodyPr>
          <a:lstStyle/>
          <a:p>
            <a:r>
              <a:rPr lang="en-US" sz="2000" b="0" i="0" strike="noStrike" cap="none" spc="0" baseline="0">
                <a:solidFill>
                  <a:srgbClr val="0D0D0D"/>
                </a:solidFill>
                <a:effectLst/>
                <a:latin typeface="Times New Roman"/>
                <a:ea typeface="Times New Roman"/>
                <a:cs typeface="Times New Roman"/>
              </a:rPr>
              <a:t>8 days</a:t>
            </a:r>
          </a:p>
        </p:txBody>
      </p:sp>
      <p:sp>
        <p:nvSpPr>
          <p:cNvPr id="38" name="文本框 37">
            <a:extLst>
              <a:ext uri="{FF2B5EF4-FFF2-40B4-BE49-F238E27FC236}">
                <a16:creationId xmlns:a16="http://schemas.microsoft.com/office/drawing/2014/main" id="{92148073-994C-440C-B528-1B9783E5BA7A}"/>
              </a:ext>
            </a:extLst>
          </p:cNvPr>
          <p:cNvSpPr txBox="1"/>
          <p:nvPr/>
        </p:nvSpPr>
        <p:spPr>
          <a:xfrm>
            <a:off x="10230889" y="3388106"/>
            <a:ext cx="1012566" cy="396636"/>
          </a:xfrm>
          <a:prstGeom prst="rect">
            <a:avLst/>
          </a:prstGeom>
          <a:noFill/>
        </p:spPr>
        <p:txBody>
          <a:bodyPr wrap="none" rtlCol="0">
            <a:spAutoFit/>
          </a:bodyPr>
          <a:lstStyle/>
          <a:p>
            <a:r>
              <a:rPr lang="en-US" sz="2000" b="0" i="0" strike="noStrike" cap="none" spc="0" baseline="0">
                <a:solidFill>
                  <a:srgbClr val="0D0D0D"/>
                </a:solidFill>
                <a:effectLst/>
                <a:latin typeface="Times New Roman"/>
                <a:ea typeface="Times New Roman"/>
                <a:cs typeface="Times New Roman"/>
              </a:rPr>
              <a:t>6 days</a:t>
            </a:r>
          </a:p>
        </p:txBody>
      </p:sp>
      <p:sp>
        <p:nvSpPr>
          <p:cNvPr id="39" name="文本框 38">
            <a:extLst>
              <a:ext uri="{FF2B5EF4-FFF2-40B4-BE49-F238E27FC236}">
                <a16:creationId xmlns:a16="http://schemas.microsoft.com/office/drawing/2014/main" id="{5704D3AB-BEFF-493D-BF00-0846ECE18DED}"/>
              </a:ext>
            </a:extLst>
          </p:cNvPr>
          <p:cNvSpPr txBox="1"/>
          <p:nvPr/>
        </p:nvSpPr>
        <p:spPr>
          <a:xfrm>
            <a:off x="10230889" y="4182956"/>
            <a:ext cx="1012566" cy="396636"/>
          </a:xfrm>
          <a:prstGeom prst="rect">
            <a:avLst/>
          </a:prstGeom>
          <a:noFill/>
        </p:spPr>
        <p:txBody>
          <a:bodyPr wrap="none" rtlCol="0">
            <a:spAutoFit/>
          </a:bodyPr>
          <a:lstStyle/>
          <a:p>
            <a:r>
              <a:rPr lang="en-US" sz="2000" b="0" i="0" strike="noStrike" cap="none" spc="0" baseline="0">
                <a:solidFill>
                  <a:srgbClr val="0D0D0D"/>
                </a:solidFill>
                <a:effectLst/>
                <a:latin typeface="Times New Roman"/>
                <a:ea typeface="Times New Roman"/>
                <a:cs typeface="Times New Roman"/>
              </a:rPr>
              <a:t>2 days</a:t>
            </a:r>
          </a:p>
        </p:txBody>
      </p:sp>
      <p:sp>
        <p:nvSpPr>
          <p:cNvPr id="40" name="文本框 39">
            <a:extLst>
              <a:ext uri="{FF2B5EF4-FFF2-40B4-BE49-F238E27FC236}">
                <a16:creationId xmlns:a16="http://schemas.microsoft.com/office/drawing/2014/main" id="{108DF156-951D-454A-BA7D-018365B886AD}"/>
              </a:ext>
            </a:extLst>
          </p:cNvPr>
          <p:cNvSpPr txBox="1"/>
          <p:nvPr/>
        </p:nvSpPr>
        <p:spPr>
          <a:xfrm>
            <a:off x="10230889" y="4892133"/>
            <a:ext cx="882261" cy="396636"/>
          </a:xfrm>
          <a:prstGeom prst="rect">
            <a:avLst/>
          </a:prstGeom>
          <a:noFill/>
        </p:spPr>
        <p:txBody>
          <a:bodyPr wrap="none" rtlCol="0">
            <a:spAutoFit/>
          </a:bodyPr>
          <a:lstStyle/>
          <a:p>
            <a:r>
              <a:rPr lang="en-US" sz="2000" b="0" i="0" strike="noStrike" cap="none" spc="0" baseline="0">
                <a:solidFill>
                  <a:srgbClr val="0D0D0D"/>
                </a:solidFill>
                <a:effectLst/>
                <a:latin typeface="Times New Roman"/>
                <a:ea typeface="Times New Roman"/>
                <a:cs typeface="Times New Roman"/>
              </a:rPr>
              <a:t>1 day</a:t>
            </a:r>
          </a:p>
        </p:txBody>
      </p:sp>
      <p:sp>
        <p:nvSpPr>
          <p:cNvPr id="41" name="文本框 40">
            <a:extLst>
              <a:ext uri="{FF2B5EF4-FFF2-40B4-BE49-F238E27FC236}">
                <a16:creationId xmlns:a16="http://schemas.microsoft.com/office/drawing/2014/main" id="{809FA42C-2957-4735-8CDB-D3A27DCD8120}"/>
              </a:ext>
            </a:extLst>
          </p:cNvPr>
          <p:cNvSpPr txBox="1"/>
          <p:nvPr/>
        </p:nvSpPr>
        <p:spPr>
          <a:xfrm>
            <a:off x="10230889" y="5629084"/>
            <a:ext cx="1012566" cy="396636"/>
          </a:xfrm>
          <a:prstGeom prst="rect">
            <a:avLst/>
          </a:prstGeom>
          <a:noFill/>
        </p:spPr>
        <p:txBody>
          <a:bodyPr wrap="none" rtlCol="0">
            <a:spAutoFit/>
          </a:bodyPr>
          <a:lstStyle/>
          <a:p>
            <a:r>
              <a:rPr lang="en-US" sz="2000" b="0" i="0" strike="noStrike" cap="none" spc="0" baseline="0">
                <a:solidFill>
                  <a:srgbClr val="0D0D0D"/>
                </a:solidFill>
                <a:effectLst/>
                <a:latin typeface="Times New Roman"/>
                <a:ea typeface="Times New Roman"/>
                <a:cs typeface="Times New Roman"/>
              </a:rPr>
              <a:t>2 days</a:t>
            </a:r>
          </a:p>
        </p:txBody>
      </p:sp>
    </p:spTree>
    <p:extLst>
      <p:ext uri="{BB962C8B-B14F-4D97-AF65-F5344CB8AC3E}">
        <p14:creationId xmlns:p14="http://schemas.microsoft.com/office/powerpoint/2010/main" val="229643471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59C08D-2873-436E-9147-139186EE2CC7}"/>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Course Summary</a:t>
            </a:r>
          </a:p>
        </p:txBody>
      </p:sp>
      <p:sp>
        <p:nvSpPr>
          <p:cNvPr id="3" name="内容占位符 2">
            <a:extLst>
              <a:ext uri="{FF2B5EF4-FFF2-40B4-BE49-F238E27FC236}">
                <a16:creationId xmlns:a16="http://schemas.microsoft.com/office/drawing/2014/main" id="{CD792713-F4D3-4A3A-B5C6-3C089A283EC6}"/>
              </a:ext>
            </a:extLst>
          </p:cNvPr>
          <p:cNvSpPr>
            <a:spLocks noGrp="1"/>
          </p:cNvSpPr>
          <p:nvPr>
            <p:ph idx="1"/>
          </p:nvPr>
        </p:nvSpPr>
        <p:spPr/>
        <p:txBody>
          <a:bodyPr/>
          <a:lstStyle/>
          <a:p>
            <a:r>
              <a:rPr lang="en-US" sz="2400" b="0" i="0" strike="noStrike" cap="none" spc="0" baseline="0" dirty="0">
                <a:solidFill>
                  <a:srgbClr val="000000"/>
                </a:solidFill>
                <a:effectLst/>
                <a:latin typeface="Times New Roman"/>
                <a:ea typeface="Times New Roman"/>
                <a:cs typeface="Times New Roman"/>
              </a:rPr>
              <a:t>This course covers:</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Information assessment methods before cloud migration</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Overall process of cloud migration</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Migration tools</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Migration plan: smooth migration and full migration</a:t>
            </a:r>
            <a:endParaRPr lang="en-US" altLang="zh-CN" dirty="0"/>
          </a:p>
          <a:p>
            <a:pPr lvl="1"/>
            <a:r>
              <a:rPr lang="en-US" sz="2000" b="0" i="0" strike="noStrike" cap="none" spc="0" baseline="0" dirty="0">
                <a:solidFill>
                  <a:srgbClr val="000000"/>
                </a:solidFill>
                <a:effectLst/>
                <a:latin typeface="Times New Roman"/>
                <a:ea typeface="Times New Roman"/>
                <a:cs typeface="Times New Roman"/>
              </a:rPr>
              <a:t>Case study</a:t>
            </a:r>
            <a:endParaRPr lang="en-US" altLang="zh-CN" dirty="0"/>
          </a:p>
          <a:p>
            <a:endParaRPr lang="en-US" altLang="zh-CN" dirty="0"/>
          </a:p>
        </p:txBody>
      </p:sp>
    </p:spTree>
    <p:extLst>
      <p:ext uri="{BB962C8B-B14F-4D97-AF65-F5344CB8AC3E}">
        <p14:creationId xmlns:p14="http://schemas.microsoft.com/office/powerpoint/2010/main" val="33081084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43BC23-BD68-453B-9FFA-0F847714AC9E}"/>
              </a:ext>
            </a:extLst>
          </p:cNvPr>
          <p:cNvSpPr>
            <a:spLocks noGrp="1"/>
          </p:cNvSpPr>
          <p:nvPr>
            <p:ph type="title"/>
          </p:nvPr>
        </p:nvSpPr>
        <p:spPr/>
        <p:txBody>
          <a:bodyPr/>
          <a:lstStyle/>
          <a:p>
            <a:r>
              <a:rPr lang="en-US" sz="3600" b="1" i="0" strike="noStrike" cap="none" spc="0" baseline="0" dirty="0">
                <a:solidFill>
                  <a:srgbClr val="00A4FF"/>
                </a:solidFill>
                <a:effectLst/>
                <a:latin typeface="Times New Roman"/>
                <a:ea typeface="Times New Roman"/>
                <a:cs typeface="Times New Roman"/>
              </a:rPr>
              <a:t>1.1 Determine the </a:t>
            </a:r>
            <a:r>
              <a:rPr lang="en-US" dirty="0">
                <a:latin typeface="Times New Roman"/>
                <a:ea typeface="Times New Roman"/>
                <a:cs typeface="Times New Roman"/>
              </a:rPr>
              <a:t>Cloud M</a:t>
            </a:r>
            <a:r>
              <a:rPr lang="en-US" sz="3600" b="1" i="0" strike="noStrike" cap="none" spc="0" baseline="0" dirty="0">
                <a:solidFill>
                  <a:srgbClr val="00A4FF"/>
                </a:solidFill>
                <a:effectLst/>
                <a:latin typeface="Times New Roman"/>
                <a:ea typeface="Times New Roman"/>
                <a:cs typeface="Times New Roman"/>
              </a:rPr>
              <a:t>igration </a:t>
            </a:r>
            <a:r>
              <a:rPr lang="en-US" dirty="0">
                <a:latin typeface="Times New Roman"/>
                <a:ea typeface="Times New Roman"/>
                <a:cs typeface="Times New Roman"/>
              </a:rPr>
              <a:t>M</a:t>
            </a:r>
            <a:r>
              <a:rPr lang="en-US" sz="3600" b="1" i="0" strike="noStrike" cap="none" spc="0" baseline="0" dirty="0">
                <a:solidFill>
                  <a:srgbClr val="00A4FF"/>
                </a:solidFill>
                <a:effectLst/>
                <a:latin typeface="Times New Roman"/>
                <a:ea typeface="Times New Roman"/>
                <a:cs typeface="Times New Roman"/>
              </a:rPr>
              <a:t>ode</a:t>
            </a:r>
          </a:p>
        </p:txBody>
      </p:sp>
      <p:sp>
        <p:nvSpPr>
          <p:cNvPr id="3" name="内容占位符 2">
            <a:extLst>
              <a:ext uri="{FF2B5EF4-FFF2-40B4-BE49-F238E27FC236}">
                <a16:creationId xmlns:a16="http://schemas.microsoft.com/office/drawing/2014/main" id="{8DDCEFD1-4AA4-4E18-B134-68DE68057476}"/>
              </a:ext>
            </a:extLst>
          </p:cNvPr>
          <p:cNvSpPr>
            <a:spLocks noGrp="1"/>
          </p:cNvSpPr>
          <p:nvPr>
            <p:ph idx="1"/>
          </p:nvPr>
        </p:nvSpPr>
        <p:spPr>
          <a:xfrm>
            <a:off x="838201" y="1115749"/>
            <a:ext cx="10658399" cy="5040559"/>
          </a:xfrm>
        </p:spPr>
        <p:txBody>
          <a:bodyPr/>
          <a:lstStyle/>
          <a:p>
            <a:pPr marL="480472" indent="-480472">
              <a:lnSpc>
                <a:spcPct val="100000"/>
              </a:lnSpc>
              <a:buFont typeface="Wingdings" panose="05000000000000000000" pitchFamily="2" charset="2"/>
              <a:buChar char="l"/>
            </a:pPr>
            <a:r>
              <a:rPr lang="en-US" sz="2400" b="0" i="0" strike="noStrike" cap="none" spc="0" baseline="0" dirty="0">
                <a:solidFill>
                  <a:srgbClr val="000000"/>
                </a:solidFill>
                <a:effectLst/>
                <a:latin typeface="Times New Roman"/>
                <a:ea typeface="Times New Roman"/>
                <a:cs typeface="Times New Roman"/>
              </a:rPr>
              <a:t>Cloud migration can be implemented in different modes according to the migration source and target.</a:t>
            </a:r>
            <a:endParaRPr lang="en-US" altLang="zh-CN" dirty="0"/>
          </a:p>
          <a:p>
            <a:pPr marL="1316535" lvl="1" indent="-480472"/>
            <a:endParaRPr lang="en-US" altLang="zh-CN" dirty="0">
              <a:latin typeface="腾讯体 W7" panose="020C08030202040F0204" pitchFamily="34" charset="-122"/>
              <a:ea typeface="腾讯体 W7" panose="020C08030202040F0204" pitchFamily="34" charset="-122"/>
            </a:endParaRPr>
          </a:p>
          <a:p>
            <a:endParaRPr lang="zh-CN" altLang="en-US" dirty="0"/>
          </a:p>
        </p:txBody>
      </p:sp>
      <p:sp>
        <p:nvSpPr>
          <p:cNvPr id="4" name="矩形: 圆角 3">
            <a:extLst>
              <a:ext uri="{FF2B5EF4-FFF2-40B4-BE49-F238E27FC236}">
                <a16:creationId xmlns:a16="http://schemas.microsoft.com/office/drawing/2014/main" id="{06BDF2AF-A3FE-4EDE-BDB7-2FC986475423}"/>
              </a:ext>
            </a:extLst>
          </p:cNvPr>
          <p:cNvSpPr/>
          <p:nvPr/>
        </p:nvSpPr>
        <p:spPr>
          <a:xfrm>
            <a:off x="1260380" y="2348880"/>
            <a:ext cx="1872208"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FFFFFF"/>
                </a:solidFill>
                <a:effectLst/>
                <a:latin typeface="Times New Roman"/>
                <a:ea typeface="Times New Roman"/>
                <a:cs typeface="Times New Roman"/>
              </a:rPr>
              <a:t>Source</a:t>
            </a:r>
          </a:p>
        </p:txBody>
      </p:sp>
      <p:sp>
        <p:nvSpPr>
          <p:cNvPr id="5" name="矩形: 圆角 4">
            <a:extLst>
              <a:ext uri="{FF2B5EF4-FFF2-40B4-BE49-F238E27FC236}">
                <a16:creationId xmlns:a16="http://schemas.microsoft.com/office/drawing/2014/main" id="{6B8C90F1-8C3A-4135-8F3A-7F4E6A3EFBBB}"/>
              </a:ext>
            </a:extLst>
          </p:cNvPr>
          <p:cNvSpPr/>
          <p:nvPr/>
        </p:nvSpPr>
        <p:spPr>
          <a:xfrm>
            <a:off x="4077236" y="2344725"/>
            <a:ext cx="1872208"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FFFFFF"/>
                </a:solidFill>
                <a:effectLst/>
                <a:latin typeface="Times New Roman"/>
                <a:ea typeface="Times New Roman"/>
                <a:cs typeface="Times New Roman"/>
              </a:rPr>
              <a:t>Target</a:t>
            </a:r>
          </a:p>
        </p:txBody>
      </p:sp>
      <p:sp>
        <p:nvSpPr>
          <p:cNvPr id="6" name="矩形: 圆角 5">
            <a:extLst>
              <a:ext uri="{FF2B5EF4-FFF2-40B4-BE49-F238E27FC236}">
                <a16:creationId xmlns:a16="http://schemas.microsoft.com/office/drawing/2014/main" id="{20C44F19-7AD5-4E9A-8FD7-195529DBD05A}"/>
              </a:ext>
            </a:extLst>
          </p:cNvPr>
          <p:cNvSpPr/>
          <p:nvPr/>
        </p:nvSpPr>
        <p:spPr>
          <a:xfrm>
            <a:off x="1260380" y="2890557"/>
            <a:ext cx="1872208" cy="5040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000000"/>
                </a:solidFill>
                <a:effectLst/>
                <a:latin typeface="Times New Roman"/>
                <a:ea typeface="Times New Roman"/>
                <a:cs typeface="Times New Roman"/>
              </a:rPr>
              <a:t>Local IDC</a:t>
            </a:r>
          </a:p>
        </p:txBody>
      </p:sp>
      <p:sp>
        <p:nvSpPr>
          <p:cNvPr id="7" name="矩形: 圆角 6">
            <a:extLst>
              <a:ext uri="{FF2B5EF4-FFF2-40B4-BE49-F238E27FC236}">
                <a16:creationId xmlns:a16="http://schemas.microsoft.com/office/drawing/2014/main" id="{2BC5F50F-47DF-4479-BA21-7BA770312E2E}"/>
              </a:ext>
            </a:extLst>
          </p:cNvPr>
          <p:cNvSpPr/>
          <p:nvPr/>
        </p:nvSpPr>
        <p:spPr>
          <a:xfrm>
            <a:off x="4077236" y="2890558"/>
            <a:ext cx="1872208" cy="176094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000000"/>
                </a:solidFill>
                <a:effectLst/>
                <a:latin typeface="Times New Roman"/>
                <a:ea typeface="Times New Roman"/>
                <a:cs typeface="Times New Roman"/>
              </a:rPr>
              <a:t>Public cloud</a:t>
            </a:r>
          </a:p>
        </p:txBody>
      </p:sp>
      <p:sp>
        <p:nvSpPr>
          <p:cNvPr id="10" name="矩形: 圆角 9">
            <a:extLst>
              <a:ext uri="{FF2B5EF4-FFF2-40B4-BE49-F238E27FC236}">
                <a16:creationId xmlns:a16="http://schemas.microsoft.com/office/drawing/2014/main" id="{58528BA0-8654-4A43-9486-FD08AE99BA03}"/>
              </a:ext>
            </a:extLst>
          </p:cNvPr>
          <p:cNvSpPr/>
          <p:nvPr/>
        </p:nvSpPr>
        <p:spPr>
          <a:xfrm>
            <a:off x="1260380" y="3511579"/>
            <a:ext cx="1872208" cy="5040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000000"/>
                </a:solidFill>
                <a:effectLst/>
                <a:latin typeface="Times New Roman"/>
                <a:ea typeface="Times New Roman"/>
                <a:cs typeface="Times New Roman"/>
              </a:rPr>
              <a:t>Private cloud</a:t>
            </a:r>
          </a:p>
        </p:txBody>
      </p:sp>
      <p:sp>
        <p:nvSpPr>
          <p:cNvPr id="11" name="矩形: 圆角 10">
            <a:extLst>
              <a:ext uri="{FF2B5EF4-FFF2-40B4-BE49-F238E27FC236}">
                <a16:creationId xmlns:a16="http://schemas.microsoft.com/office/drawing/2014/main" id="{54FB0C4F-964B-4517-B35C-8182D0A72D93}"/>
              </a:ext>
            </a:extLst>
          </p:cNvPr>
          <p:cNvSpPr/>
          <p:nvPr/>
        </p:nvSpPr>
        <p:spPr>
          <a:xfrm>
            <a:off x="1260380" y="4147449"/>
            <a:ext cx="1872208" cy="5040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000000"/>
                </a:solidFill>
                <a:effectLst/>
                <a:latin typeface="Times New Roman"/>
                <a:ea typeface="Times New Roman"/>
                <a:cs typeface="Times New Roman"/>
              </a:rPr>
              <a:t>Public cloud</a:t>
            </a:r>
          </a:p>
        </p:txBody>
      </p:sp>
      <p:cxnSp>
        <p:nvCxnSpPr>
          <p:cNvPr id="13" name="直接箭头连接符 12">
            <a:extLst>
              <a:ext uri="{FF2B5EF4-FFF2-40B4-BE49-F238E27FC236}">
                <a16:creationId xmlns:a16="http://schemas.microsoft.com/office/drawing/2014/main" id="{4CEF6375-63D6-498B-BFBF-560280FD75D4}"/>
              </a:ext>
            </a:extLst>
          </p:cNvPr>
          <p:cNvCxnSpPr>
            <a:stCxn id="6" idx="3"/>
          </p:cNvCxnSpPr>
          <p:nvPr/>
        </p:nvCxnSpPr>
        <p:spPr>
          <a:xfrm>
            <a:off x="3132588" y="3142585"/>
            <a:ext cx="944648" cy="502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722A5CC7-5F19-4934-A461-FC8E1B13C959}"/>
              </a:ext>
            </a:extLst>
          </p:cNvPr>
          <p:cNvCxnSpPr>
            <a:stCxn id="10" idx="3"/>
            <a:endCxn id="7" idx="1"/>
          </p:cNvCxnSpPr>
          <p:nvPr/>
        </p:nvCxnSpPr>
        <p:spPr>
          <a:xfrm>
            <a:off x="3132588" y="3763607"/>
            <a:ext cx="944648" cy="74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B5E51421-3467-400E-8709-63AB7EAA81C1}"/>
              </a:ext>
            </a:extLst>
          </p:cNvPr>
          <p:cNvCxnSpPr>
            <a:stCxn id="11" idx="3"/>
          </p:cNvCxnSpPr>
          <p:nvPr/>
        </p:nvCxnSpPr>
        <p:spPr>
          <a:xfrm flipV="1">
            <a:off x="3132588" y="3843520"/>
            <a:ext cx="944648" cy="5559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D69F798B-3007-46DC-98E8-2485FBA65111}"/>
              </a:ext>
            </a:extLst>
          </p:cNvPr>
          <p:cNvSpPr txBox="1"/>
          <p:nvPr/>
        </p:nvSpPr>
        <p:spPr>
          <a:xfrm>
            <a:off x="809058" y="4781723"/>
            <a:ext cx="9294519" cy="366126"/>
          </a:xfrm>
          <a:prstGeom prst="rect">
            <a:avLst/>
          </a:prstGeom>
          <a:noFill/>
        </p:spPr>
        <p:txBody>
          <a:bodyPr wrap="none" rtlCol="0">
            <a:spAutoFit/>
          </a:bodyPr>
          <a:lstStyle/>
          <a:p>
            <a:r>
              <a:rPr lang="en-US" sz="1800" b="1" i="0" strike="noStrike" cap="none" spc="0" baseline="0" dirty="0">
                <a:solidFill>
                  <a:srgbClr val="000000"/>
                </a:solidFill>
                <a:effectLst/>
                <a:latin typeface="Times New Roman"/>
                <a:ea typeface="Times New Roman"/>
                <a:cs typeface="Times New Roman"/>
              </a:rPr>
              <a:t>All the cloud migration practices in this course are based on this mode</a:t>
            </a:r>
          </a:p>
        </p:txBody>
      </p:sp>
      <p:sp>
        <p:nvSpPr>
          <p:cNvPr id="26" name="矩形: 圆角 25">
            <a:extLst>
              <a:ext uri="{FF2B5EF4-FFF2-40B4-BE49-F238E27FC236}">
                <a16:creationId xmlns:a16="http://schemas.microsoft.com/office/drawing/2014/main" id="{3681289B-1195-4D63-B1B7-3A3247C4CEB0}"/>
              </a:ext>
            </a:extLst>
          </p:cNvPr>
          <p:cNvSpPr/>
          <p:nvPr/>
        </p:nvSpPr>
        <p:spPr>
          <a:xfrm>
            <a:off x="6384032" y="2348880"/>
            <a:ext cx="1872208"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FFFFFF"/>
                </a:solidFill>
                <a:effectLst/>
                <a:latin typeface="Times New Roman"/>
                <a:ea typeface="Times New Roman"/>
                <a:cs typeface="Times New Roman"/>
              </a:rPr>
              <a:t>Source</a:t>
            </a:r>
          </a:p>
        </p:txBody>
      </p:sp>
      <p:sp>
        <p:nvSpPr>
          <p:cNvPr id="27" name="矩形: 圆角 26">
            <a:extLst>
              <a:ext uri="{FF2B5EF4-FFF2-40B4-BE49-F238E27FC236}">
                <a16:creationId xmlns:a16="http://schemas.microsoft.com/office/drawing/2014/main" id="{1CA4AADB-F1A1-4D07-9266-899CF5415ECC}"/>
              </a:ext>
            </a:extLst>
          </p:cNvPr>
          <p:cNvSpPr/>
          <p:nvPr/>
        </p:nvSpPr>
        <p:spPr>
          <a:xfrm>
            <a:off x="9200888" y="2344725"/>
            <a:ext cx="1872208"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FFFFFF"/>
                </a:solidFill>
                <a:effectLst/>
                <a:latin typeface="Times New Roman"/>
                <a:ea typeface="Times New Roman"/>
                <a:cs typeface="Times New Roman"/>
              </a:rPr>
              <a:t>Target</a:t>
            </a:r>
          </a:p>
        </p:txBody>
      </p:sp>
      <p:sp>
        <p:nvSpPr>
          <p:cNvPr id="28" name="矩形: 圆角 27">
            <a:extLst>
              <a:ext uri="{FF2B5EF4-FFF2-40B4-BE49-F238E27FC236}">
                <a16:creationId xmlns:a16="http://schemas.microsoft.com/office/drawing/2014/main" id="{CC94DC9E-52F7-43B0-AE35-7A31C11C58CD}"/>
              </a:ext>
            </a:extLst>
          </p:cNvPr>
          <p:cNvSpPr/>
          <p:nvPr/>
        </p:nvSpPr>
        <p:spPr>
          <a:xfrm>
            <a:off x="6384032" y="2890557"/>
            <a:ext cx="1872208" cy="5040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000000"/>
                </a:solidFill>
                <a:effectLst/>
                <a:latin typeface="Times New Roman"/>
                <a:ea typeface="Times New Roman"/>
                <a:cs typeface="Times New Roman"/>
              </a:rPr>
              <a:t>Local IDC</a:t>
            </a:r>
          </a:p>
        </p:txBody>
      </p:sp>
      <p:sp>
        <p:nvSpPr>
          <p:cNvPr id="29" name="矩形: 圆角 28">
            <a:extLst>
              <a:ext uri="{FF2B5EF4-FFF2-40B4-BE49-F238E27FC236}">
                <a16:creationId xmlns:a16="http://schemas.microsoft.com/office/drawing/2014/main" id="{E83C78EB-725C-4445-B398-E682CCC7B8D0}"/>
              </a:ext>
            </a:extLst>
          </p:cNvPr>
          <p:cNvSpPr/>
          <p:nvPr/>
        </p:nvSpPr>
        <p:spPr>
          <a:xfrm>
            <a:off x="9200888" y="2890557"/>
            <a:ext cx="1872208" cy="176094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000000"/>
                </a:solidFill>
                <a:effectLst/>
                <a:latin typeface="Times New Roman"/>
                <a:ea typeface="Times New Roman"/>
                <a:cs typeface="Times New Roman"/>
              </a:rPr>
              <a:t>Private cloud </a:t>
            </a:r>
          </a:p>
        </p:txBody>
      </p:sp>
      <p:sp>
        <p:nvSpPr>
          <p:cNvPr id="30" name="矩形: 圆角 29">
            <a:extLst>
              <a:ext uri="{FF2B5EF4-FFF2-40B4-BE49-F238E27FC236}">
                <a16:creationId xmlns:a16="http://schemas.microsoft.com/office/drawing/2014/main" id="{73805C5D-25CD-4860-8D8F-82F5CEF63D02}"/>
              </a:ext>
            </a:extLst>
          </p:cNvPr>
          <p:cNvSpPr/>
          <p:nvPr/>
        </p:nvSpPr>
        <p:spPr>
          <a:xfrm>
            <a:off x="6384032" y="3511579"/>
            <a:ext cx="1872208" cy="5040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000000"/>
                </a:solidFill>
                <a:effectLst/>
                <a:latin typeface="Times New Roman"/>
                <a:ea typeface="Times New Roman"/>
                <a:cs typeface="Times New Roman"/>
              </a:rPr>
              <a:t>Private cloud</a:t>
            </a:r>
          </a:p>
        </p:txBody>
      </p:sp>
      <p:sp>
        <p:nvSpPr>
          <p:cNvPr id="31" name="矩形: 圆角 30">
            <a:extLst>
              <a:ext uri="{FF2B5EF4-FFF2-40B4-BE49-F238E27FC236}">
                <a16:creationId xmlns:a16="http://schemas.microsoft.com/office/drawing/2014/main" id="{797BB7E4-3F07-4E6C-8D9B-019E1B73153B}"/>
              </a:ext>
            </a:extLst>
          </p:cNvPr>
          <p:cNvSpPr/>
          <p:nvPr/>
        </p:nvSpPr>
        <p:spPr>
          <a:xfrm>
            <a:off x="6384032" y="4147449"/>
            <a:ext cx="1872208" cy="50405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strike="noStrike" cap="none" spc="0" baseline="0">
                <a:solidFill>
                  <a:srgbClr val="000000"/>
                </a:solidFill>
                <a:effectLst/>
                <a:latin typeface="Times New Roman"/>
                <a:ea typeface="Times New Roman"/>
                <a:cs typeface="Times New Roman"/>
              </a:rPr>
              <a:t>Public cloud</a:t>
            </a:r>
          </a:p>
        </p:txBody>
      </p:sp>
      <p:cxnSp>
        <p:nvCxnSpPr>
          <p:cNvPr id="32" name="直接箭头连接符 31">
            <a:extLst>
              <a:ext uri="{FF2B5EF4-FFF2-40B4-BE49-F238E27FC236}">
                <a16:creationId xmlns:a16="http://schemas.microsoft.com/office/drawing/2014/main" id="{2F60F00D-A4C1-40A1-A1D3-24800945DF01}"/>
              </a:ext>
            </a:extLst>
          </p:cNvPr>
          <p:cNvCxnSpPr>
            <a:stCxn id="28" idx="3"/>
          </p:cNvCxnSpPr>
          <p:nvPr/>
        </p:nvCxnSpPr>
        <p:spPr>
          <a:xfrm>
            <a:off x="8256240" y="3142585"/>
            <a:ext cx="944648" cy="502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EDF94093-308B-4CC0-B8EB-181362C7C7A3}"/>
              </a:ext>
            </a:extLst>
          </p:cNvPr>
          <p:cNvCxnSpPr>
            <a:stCxn id="30" idx="3"/>
            <a:endCxn id="29" idx="1"/>
          </p:cNvCxnSpPr>
          <p:nvPr/>
        </p:nvCxnSpPr>
        <p:spPr>
          <a:xfrm>
            <a:off x="8256240" y="3763607"/>
            <a:ext cx="944648" cy="7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7B313560-51BE-4D20-962F-0BBE69EE60A6}"/>
              </a:ext>
            </a:extLst>
          </p:cNvPr>
          <p:cNvCxnSpPr>
            <a:stCxn id="31" idx="3"/>
          </p:cNvCxnSpPr>
          <p:nvPr/>
        </p:nvCxnSpPr>
        <p:spPr>
          <a:xfrm flipV="1">
            <a:off x="8256240" y="3843520"/>
            <a:ext cx="944648" cy="5559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6177B4AD-C966-4BCF-8D0F-89899D196B3B}"/>
              </a:ext>
            </a:extLst>
          </p:cNvPr>
          <p:cNvSpPr txBox="1"/>
          <p:nvPr/>
        </p:nvSpPr>
        <p:spPr>
          <a:xfrm>
            <a:off x="8157194" y="4781196"/>
            <a:ext cx="3951051" cy="366126"/>
          </a:xfrm>
          <a:prstGeom prst="rect">
            <a:avLst/>
          </a:prstGeom>
          <a:noFill/>
        </p:spPr>
        <p:txBody>
          <a:bodyPr wrap="none" rtlCol="0">
            <a:spAutoFit/>
          </a:bodyPr>
          <a:lstStyle/>
          <a:p>
            <a:r>
              <a:rPr lang="en-US" sz="1800" b="1" i="0" strike="noStrike" cap="none" spc="0" baseline="0" dirty="0">
                <a:solidFill>
                  <a:srgbClr val="000000"/>
                </a:solidFill>
                <a:effectLst/>
                <a:latin typeface="Times New Roman"/>
                <a:ea typeface="Times New Roman"/>
                <a:cs typeface="Times New Roman"/>
              </a:rPr>
              <a:t>Other cloud migration modes</a:t>
            </a:r>
          </a:p>
        </p:txBody>
      </p:sp>
    </p:spTree>
    <p:extLst>
      <p:ext uri="{BB962C8B-B14F-4D97-AF65-F5344CB8AC3E}">
        <p14:creationId xmlns:p14="http://schemas.microsoft.com/office/powerpoint/2010/main" val="335736935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7518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4D3AA-6FBB-4C19-AF40-5E171A130B29}"/>
              </a:ext>
            </a:extLst>
          </p:cNvPr>
          <p:cNvSpPr>
            <a:spLocks noGrp="1"/>
          </p:cNvSpPr>
          <p:nvPr>
            <p:ph type="title"/>
          </p:nvPr>
        </p:nvSpPr>
        <p:spPr/>
        <p:txBody>
          <a:bodyPr/>
          <a:lstStyle/>
          <a:p>
            <a:r>
              <a:rPr lang="en-US" altLang="zh-CN" dirty="0"/>
              <a:t>1.2 Migration Assessment</a:t>
            </a:r>
            <a:endParaRPr lang="zh-CN" altLang="en-US" dirty="0"/>
          </a:p>
        </p:txBody>
      </p:sp>
      <p:graphicFrame>
        <p:nvGraphicFramePr>
          <p:cNvPr id="7" name="图示 6">
            <a:extLst>
              <a:ext uri="{FF2B5EF4-FFF2-40B4-BE49-F238E27FC236}">
                <a16:creationId xmlns:a16="http://schemas.microsoft.com/office/drawing/2014/main" id="{8B82D2F2-1EAF-4735-8FA2-752565525176}"/>
              </a:ext>
            </a:extLst>
          </p:cNvPr>
          <p:cNvGraphicFramePr/>
          <p:nvPr>
            <p:extLst>
              <p:ext uri="{D42A27DB-BD31-4B8C-83A1-F6EECF244321}">
                <p14:modId xmlns:p14="http://schemas.microsoft.com/office/powerpoint/2010/main" val="4262897287"/>
              </p:ext>
            </p:extLst>
          </p:nvPr>
        </p:nvGraphicFramePr>
        <p:xfrm>
          <a:off x="1113346" y="836712"/>
          <a:ext cx="954596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文本框 8">
            <a:extLst>
              <a:ext uri="{FF2B5EF4-FFF2-40B4-BE49-F238E27FC236}">
                <a16:creationId xmlns:a16="http://schemas.microsoft.com/office/drawing/2014/main" id="{AFE368EC-166A-40E0-AA49-7D96F3E373C4}"/>
              </a:ext>
            </a:extLst>
          </p:cNvPr>
          <p:cNvSpPr txBox="1"/>
          <p:nvPr/>
        </p:nvSpPr>
        <p:spPr>
          <a:xfrm>
            <a:off x="947983" y="3429000"/>
            <a:ext cx="2895945" cy="1233479"/>
          </a:xfrm>
          <a:prstGeom prst="rect">
            <a:avLst/>
          </a:prstGeom>
          <a:noFill/>
        </p:spPr>
        <p:txBody>
          <a:bodyPr wrap="square" rtlCol="0">
            <a:spAutoFit/>
          </a:bodyPr>
          <a:lstStyle/>
          <a:p>
            <a:pPr marL="721763" indent="-342900" defTabSz="912813" fontAlgn="base">
              <a:lnSpc>
                <a:spcPct val="150000"/>
              </a:lnSpc>
              <a:spcBef>
                <a:spcPts val="500"/>
              </a:spcBef>
              <a:spcAft>
                <a:spcPct val="0"/>
              </a:spcAft>
              <a:buClr>
                <a:schemeClr val="accent1"/>
              </a:buClr>
              <a:buFont typeface="Wingdings" panose="05000000000000000000" pitchFamily="2" charset="2"/>
              <a:buChar char="n"/>
            </a:pPr>
            <a:r>
              <a:rPr lang="en-US" altLang="zh-CN" sz="1400" dirty="0">
                <a:latin typeface="腾讯体 W7" panose="020C08030202040F0204" pitchFamily="34" charset="-122"/>
                <a:ea typeface="腾讯体 W7" panose="020C08030202040F0204" pitchFamily="34" charset="-122"/>
                <a:sym typeface="Calibri" panose="020F0502020204030204" pitchFamily="34" charset="0"/>
              </a:rPr>
              <a:t>Suitable for Cloud</a:t>
            </a:r>
          </a:p>
          <a:p>
            <a:pPr marL="721763" indent="-342900" defTabSz="912813" fontAlgn="base">
              <a:lnSpc>
                <a:spcPct val="150000"/>
              </a:lnSpc>
              <a:spcBef>
                <a:spcPts val="500"/>
              </a:spcBef>
              <a:spcAft>
                <a:spcPct val="0"/>
              </a:spcAft>
              <a:buClr>
                <a:schemeClr val="accent1"/>
              </a:buClr>
              <a:buFont typeface="Wingdings" panose="05000000000000000000" pitchFamily="2" charset="2"/>
              <a:buChar char="n"/>
            </a:pPr>
            <a:r>
              <a:rPr lang="en-US" altLang="zh-CN" sz="1400" dirty="0">
                <a:latin typeface="腾讯体 W7" panose="020C08030202040F0204" pitchFamily="34" charset="-122"/>
                <a:ea typeface="腾讯体 W7" panose="020C08030202040F0204" pitchFamily="34" charset="-122"/>
                <a:sym typeface="Calibri" panose="020F0502020204030204" pitchFamily="34" charset="0"/>
              </a:rPr>
              <a:t>Needs Transformation</a:t>
            </a:r>
          </a:p>
          <a:p>
            <a:pPr marL="721763" indent="-342900" defTabSz="912813" fontAlgn="base">
              <a:lnSpc>
                <a:spcPct val="150000"/>
              </a:lnSpc>
              <a:spcBef>
                <a:spcPts val="500"/>
              </a:spcBef>
              <a:spcAft>
                <a:spcPct val="0"/>
              </a:spcAft>
              <a:buClr>
                <a:schemeClr val="accent1"/>
              </a:buClr>
              <a:buFont typeface="Wingdings" panose="05000000000000000000" pitchFamily="2" charset="2"/>
              <a:buChar char="n"/>
            </a:pPr>
            <a:r>
              <a:rPr lang="en-US" altLang="zh-CN" sz="1400" dirty="0">
                <a:latin typeface="腾讯体 W7" panose="020C08030202040F0204" pitchFamily="34" charset="-122"/>
                <a:ea typeface="腾讯体 W7" panose="020C08030202040F0204" pitchFamily="34" charset="-122"/>
                <a:sym typeface="Calibri" panose="020F0502020204030204" pitchFamily="34" charset="0"/>
              </a:rPr>
              <a:t>Unsuitable for C</a:t>
            </a:r>
            <a:r>
              <a:rPr lang="en-US" altLang="zh-CN" dirty="0">
                <a:latin typeface="腾讯体 W7" panose="020C08030202040F0204" pitchFamily="34" charset="-122"/>
                <a:ea typeface="腾讯体 W7" panose="020C08030202040F0204" pitchFamily="34" charset="-122"/>
                <a:sym typeface="Calibri" panose="020F0502020204030204" pitchFamily="34" charset="0"/>
              </a:rPr>
              <a:t>loud</a:t>
            </a:r>
            <a:endParaRPr lang="zh-CN" altLang="en-US" dirty="0">
              <a:latin typeface="腾讯体 W7" panose="020C08030202040F0204" pitchFamily="34" charset="-122"/>
              <a:ea typeface="腾讯体 W7" panose="020C08030202040F0204" pitchFamily="34" charset="-122"/>
              <a:sym typeface="Calibri" panose="020F0502020204030204" pitchFamily="34" charset="0"/>
            </a:endParaRPr>
          </a:p>
        </p:txBody>
      </p:sp>
      <p:sp>
        <p:nvSpPr>
          <p:cNvPr id="10" name="文本框 9">
            <a:extLst>
              <a:ext uri="{FF2B5EF4-FFF2-40B4-BE49-F238E27FC236}">
                <a16:creationId xmlns:a16="http://schemas.microsoft.com/office/drawing/2014/main" id="{0DF478D4-D43C-4030-B8A7-FCF57EB41A29}"/>
              </a:ext>
            </a:extLst>
          </p:cNvPr>
          <p:cNvSpPr txBox="1"/>
          <p:nvPr/>
        </p:nvSpPr>
        <p:spPr>
          <a:xfrm>
            <a:off x="3884838" y="3306371"/>
            <a:ext cx="3463549" cy="2896049"/>
          </a:xfrm>
          <a:prstGeom prst="rect">
            <a:avLst/>
          </a:prstGeom>
          <a:noFill/>
        </p:spPr>
        <p:txBody>
          <a:bodyPr wrap="square" rtlCol="0">
            <a:spAutoFit/>
          </a:bodyPr>
          <a:lstStyle/>
          <a:p>
            <a:pPr marL="721763" indent="-342900" defTabSz="912813" fontAlgn="base">
              <a:lnSpc>
                <a:spcPct val="150000"/>
              </a:lnSpc>
              <a:spcBef>
                <a:spcPts val="500"/>
              </a:spcBef>
              <a:spcAft>
                <a:spcPct val="0"/>
              </a:spcAft>
              <a:buClr>
                <a:schemeClr val="accent1"/>
              </a:buClr>
              <a:buFont typeface="Wingdings" panose="05000000000000000000" pitchFamily="2" charset="2"/>
              <a:buChar char="n"/>
            </a:pPr>
            <a:r>
              <a:rPr lang="en-US" altLang="zh-CN" sz="1400" dirty="0">
                <a:latin typeface="腾讯体 W7" panose="020C08030202040F0204" pitchFamily="34" charset="-122"/>
                <a:ea typeface="腾讯体 W7" panose="020C08030202040F0204" pitchFamily="34" charset="-122"/>
              </a:rPr>
              <a:t>OS, Software version analysis</a:t>
            </a:r>
            <a:endParaRPr lang="zh-CN" altLang="en-US" sz="1400" dirty="0">
              <a:latin typeface="腾讯体 W7" panose="020C08030202040F0204" pitchFamily="34" charset="-122"/>
              <a:ea typeface="腾讯体 W7" panose="020C08030202040F0204" pitchFamily="34" charset="-122"/>
            </a:endParaRPr>
          </a:p>
          <a:p>
            <a:pPr marL="721763" indent="-342900" defTabSz="912813" fontAlgn="base">
              <a:lnSpc>
                <a:spcPct val="150000"/>
              </a:lnSpc>
              <a:spcBef>
                <a:spcPts val="500"/>
              </a:spcBef>
              <a:spcAft>
                <a:spcPct val="0"/>
              </a:spcAft>
              <a:buClr>
                <a:schemeClr val="accent1"/>
              </a:buClr>
              <a:buFont typeface="Wingdings" panose="05000000000000000000" pitchFamily="2" charset="2"/>
              <a:buChar char="n"/>
            </a:pPr>
            <a:r>
              <a:rPr lang="en-US" altLang="zh-CN" sz="1400" dirty="0">
                <a:latin typeface="腾讯体 W7" panose="020C08030202040F0204" pitchFamily="34" charset="-122"/>
                <a:ea typeface="腾讯体 W7" panose="020C08030202040F0204" pitchFamily="34" charset="-122"/>
              </a:rPr>
              <a:t>Apply capacity, dependency analysis</a:t>
            </a:r>
            <a:endParaRPr lang="zh-CN" altLang="en-US" sz="1400" dirty="0">
              <a:latin typeface="腾讯体 W7" panose="020C08030202040F0204" pitchFamily="34" charset="-122"/>
              <a:ea typeface="腾讯体 W7" panose="020C08030202040F0204" pitchFamily="34" charset="-122"/>
            </a:endParaRPr>
          </a:p>
          <a:p>
            <a:pPr marL="721763" indent="-342900" defTabSz="912813" fontAlgn="base">
              <a:lnSpc>
                <a:spcPct val="150000"/>
              </a:lnSpc>
              <a:spcBef>
                <a:spcPts val="500"/>
              </a:spcBef>
              <a:spcAft>
                <a:spcPct val="0"/>
              </a:spcAft>
              <a:buClr>
                <a:schemeClr val="accent1"/>
              </a:buClr>
              <a:buFont typeface="Wingdings" panose="05000000000000000000" pitchFamily="2" charset="2"/>
              <a:buChar char="n"/>
            </a:pPr>
            <a:r>
              <a:rPr lang="en-US" altLang="zh-CN" sz="1400" dirty="0">
                <a:latin typeface="腾讯体 W7" panose="020C08030202040F0204" pitchFamily="34" charset="-122"/>
                <a:ea typeface="腾讯体 W7" panose="020C08030202040F0204" pitchFamily="34" charset="-122"/>
              </a:rPr>
              <a:t>Apply associated resources (compute, networking, storage, etc.).</a:t>
            </a:r>
            <a:endParaRPr lang="zh-CN" altLang="en-US" sz="1400" dirty="0">
              <a:latin typeface="腾讯体 W7" panose="020C08030202040F0204" pitchFamily="34" charset="-122"/>
              <a:ea typeface="腾讯体 W7" panose="020C08030202040F0204" pitchFamily="34" charset="-122"/>
            </a:endParaRPr>
          </a:p>
          <a:p>
            <a:pPr marL="721763" indent="-342900" defTabSz="912813" fontAlgn="base">
              <a:lnSpc>
                <a:spcPct val="150000"/>
              </a:lnSpc>
              <a:spcBef>
                <a:spcPts val="500"/>
              </a:spcBef>
              <a:spcAft>
                <a:spcPct val="0"/>
              </a:spcAft>
              <a:buClr>
                <a:schemeClr val="accent1"/>
              </a:buClr>
              <a:buFont typeface="Wingdings" panose="05000000000000000000" pitchFamily="2" charset="2"/>
              <a:buChar char="n"/>
            </a:pPr>
            <a:r>
              <a:rPr lang="en-US" altLang="zh-CN" sz="1400" dirty="0">
                <a:latin typeface="腾讯体 W7" panose="020C08030202040F0204" pitchFamily="34" charset="-122"/>
                <a:ea typeface="腾讯体 W7" panose="020C08030202040F0204" pitchFamily="34" charset="-122"/>
              </a:rPr>
              <a:t>Resource usage Analysis</a:t>
            </a:r>
            <a:endParaRPr lang="zh-CN" altLang="en-US" sz="1400" dirty="0">
              <a:latin typeface="腾讯体 W7" panose="020C08030202040F0204" pitchFamily="34" charset="-122"/>
              <a:ea typeface="腾讯体 W7" panose="020C08030202040F0204" pitchFamily="34" charset="-122"/>
            </a:endParaRPr>
          </a:p>
          <a:p>
            <a:pPr marL="721763" indent="-342900" defTabSz="912813" fontAlgn="base">
              <a:lnSpc>
                <a:spcPct val="150000"/>
              </a:lnSpc>
              <a:spcBef>
                <a:spcPts val="500"/>
              </a:spcBef>
              <a:spcAft>
                <a:spcPct val="0"/>
              </a:spcAft>
              <a:buClr>
                <a:schemeClr val="accent1"/>
              </a:buClr>
              <a:buFont typeface="Wingdings" panose="05000000000000000000" pitchFamily="2" charset="2"/>
              <a:buChar char="n"/>
            </a:pPr>
            <a:r>
              <a:rPr lang="en-US" altLang="zh-CN" sz="1400" dirty="0">
                <a:latin typeface="腾讯体 W7" panose="020C08030202040F0204" pitchFamily="34" charset="-122"/>
                <a:ea typeface="腾讯体 W7" panose="020C08030202040F0204" pitchFamily="34" charset="-122"/>
              </a:rPr>
              <a:t>Etc.</a:t>
            </a:r>
            <a:endParaRPr lang="zh-CN" altLang="en-US" sz="1400" dirty="0">
              <a:latin typeface="腾讯体 W7" panose="020C08030202040F0204" pitchFamily="34" charset="-122"/>
              <a:ea typeface="腾讯体 W7" panose="020C08030202040F0204" pitchFamily="34" charset="-122"/>
            </a:endParaRPr>
          </a:p>
        </p:txBody>
      </p:sp>
      <p:sp>
        <p:nvSpPr>
          <p:cNvPr id="11" name="文本框 10">
            <a:extLst>
              <a:ext uri="{FF2B5EF4-FFF2-40B4-BE49-F238E27FC236}">
                <a16:creationId xmlns:a16="http://schemas.microsoft.com/office/drawing/2014/main" id="{AF326FBC-36F4-4F46-A074-EC3EB49684A2}"/>
              </a:ext>
            </a:extLst>
          </p:cNvPr>
          <p:cNvSpPr txBox="1"/>
          <p:nvPr/>
        </p:nvSpPr>
        <p:spPr>
          <a:xfrm>
            <a:off x="7410475" y="3338432"/>
            <a:ext cx="3217934" cy="4124591"/>
          </a:xfrm>
          <a:prstGeom prst="rect">
            <a:avLst/>
          </a:prstGeom>
          <a:noFill/>
        </p:spPr>
        <p:txBody>
          <a:bodyPr wrap="square" rtlCol="0">
            <a:spAutoFit/>
          </a:bodyPr>
          <a:lstStyle/>
          <a:p>
            <a:pPr marL="721763" indent="-342900" defTabSz="912813" fontAlgn="base">
              <a:lnSpc>
                <a:spcPct val="150000"/>
              </a:lnSpc>
              <a:spcBef>
                <a:spcPts val="500"/>
              </a:spcBef>
              <a:spcAft>
                <a:spcPct val="0"/>
              </a:spcAft>
              <a:buClr>
                <a:schemeClr val="accent1"/>
              </a:buClr>
              <a:buFont typeface="Wingdings" panose="05000000000000000000" pitchFamily="2" charset="2"/>
              <a:buChar char="n"/>
            </a:pPr>
            <a:r>
              <a:rPr lang="en-US" altLang="zh-CN" sz="1400" dirty="0">
                <a:latin typeface="腾讯体 W7" panose="020C08030202040F0204" pitchFamily="34" charset="-122"/>
                <a:ea typeface="腾讯体 W7" panose="020C08030202040F0204" pitchFamily="34" charset="-122"/>
              </a:rPr>
              <a:t>Cross-Cloud Management: IDC-Public Cloud (multiple)</a:t>
            </a:r>
            <a:endParaRPr lang="zh-CN" altLang="en-US" sz="1400" dirty="0">
              <a:latin typeface="腾讯体 W7" panose="020C08030202040F0204" pitchFamily="34" charset="-122"/>
              <a:ea typeface="腾讯体 W7" panose="020C08030202040F0204" pitchFamily="34" charset="-122"/>
            </a:endParaRPr>
          </a:p>
          <a:p>
            <a:pPr marL="721763" indent="-342900" defTabSz="912813" fontAlgn="base">
              <a:lnSpc>
                <a:spcPct val="150000"/>
              </a:lnSpc>
              <a:spcBef>
                <a:spcPts val="500"/>
              </a:spcBef>
              <a:spcAft>
                <a:spcPct val="0"/>
              </a:spcAft>
              <a:buClr>
                <a:schemeClr val="accent1"/>
              </a:buClr>
              <a:buFont typeface="Wingdings" panose="05000000000000000000" pitchFamily="2" charset="2"/>
              <a:buChar char="n"/>
            </a:pPr>
            <a:r>
              <a:rPr lang="en-US" altLang="zh-CN" sz="1400" dirty="0">
                <a:latin typeface="腾讯体 W7" panose="020C08030202040F0204" pitchFamily="34" charset="-122"/>
                <a:ea typeface="腾讯体 W7" panose="020C08030202040F0204" pitchFamily="34" charset="-122"/>
              </a:rPr>
              <a:t>Multi-object management: Virtual machines and containers</a:t>
            </a:r>
          </a:p>
          <a:p>
            <a:pPr marL="721763" indent="-342900" defTabSz="912813" fontAlgn="base">
              <a:lnSpc>
                <a:spcPct val="150000"/>
              </a:lnSpc>
              <a:spcBef>
                <a:spcPts val="500"/>
              </a:spcBef>
              <a:spcAft>
                <a:spcPct val="0"/>
              </a:spcAft>
              <a:buClr>
                <a:schemeClr val="accent1"/>
              </a:buClr>
              <a:buFont typeface="Wingdings" panose="05000000000000000000" pitchFamily="2" charset="2"/>
              <a:buChar char="n"/>
            </a:pPr>
            <a:r>
              <a:rPr lang="en-US" altLang="zh-CN" sz="1400" dirty="0">
                <a:latin typeface="腾讯体 W7" panose="020C08030202040F0204" pitchFamily="34" charset="-122"/>
                <a:ea typeface="腾讯体 W7" panose="020C08030202040F0204" pitchFamily="34" charset="-122"/>
              </a:rPr>
              <a:t>Multi-environmental management: research and development environment, test environment, production environment</a:t>
            </a:r>
            <a:endParaRPr lang="zh-CN" altLang="en-US" sz="1400" dirty="0">
              <a:latin typeface="腾讯体 W7" panose="020C08030202040F0204" pitchFamily="34" charset="-122"/>
              <a:ea typeface="腾讯体 W7" panose="020C08030202040F0204" pitchFamily="34" charset="-122"/>
            </a:endParaRPr>
          </a:p>
          <a:p>
            <a:pPr marL="721763" indent="-342900" defTabSz="912813" fontAlgn="base">
              <a:lnSpc>
                <a:spcPct val="150000"/>
              </a:lnSpc>
              <a:spcBef>
                <a:spcPts val="500"/>
              </a:spcBef>
              <a:spcAft>
                <a:spcPct val="0"/>
              </a:spcAft>
              <a:buClr>
                <a:schemeClr val="accent1"/>
              </a:buClr>
              <a:buFont typeface="Wingdings" panose="05000000000000000000" pitchFamily="2" charset="2"/>
              <a:buChar char="n"/>
            </a:pPr>
            <a:r>
              <a:rPr lang="en-US" altLang="zh-CN" sz="1400" dirty="0">
                <a:latin typeface="腾讯体 W7" panose="020C08030202040F0204" pitchFamily="34" charset="-122"/>
                <a:ea typeface="腾讯体 W7" panose="020C08030202040F0204" pitchFamily="34" charset="-122"/>
              </a:rPr>
              <a:t>Etc.</a:t>
            </a:r>
            <a:endParaRPr lang="zh-CN" altLang="en-US" sz="1400" dirty="0">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227753826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C628BD-B40E-4D9F-9750-744D56627FA2}"/>
              </a:ext>
            </a:extLst>
          </p:cNvPr>
          <p:cNvSpPr>
            <a:spLocks noGrp="1"/>
          </p:cNvSpPr>
          <p:nvPr>
            <p:ph type="title"/>
          </p:nvPr>
        </p:nvSpPr>
        <p:spPr>
          <a:xfrm>
            <a:off x="1046957" y="6180"/>
            <a:ext cx="11162455" cy="907731"/>
          </a:xfrm>
        </p:spPr>
        <p:txBody>
          <a:bodyPr/>
          <a:lstStyle/>
          <a:p>
            <a:r>
              <a:rPr lang="en-US" sz="3200" b="1" i="0" strike="noStrike" cap="none" spc="0" baseline="0" dirty="0">
                <a:solidFill>
                  <a:srgbClr val="00A4FF"/>
                </a:solidFill>
                <a:effectLst/>
                <a:latin typeface="Times New Roman"/>
                <a:ea typeface="Times New Roman"/>
                <a:cs typeface="Times New Roman"/>
              </a:rPr>
              <a:t>1.2 Assess whether the business is suitable for cloud migration</a:t>
            </a:r>
          </a:p>
        </p:txBody>
      </p:sp>
      <p:graphicFrame>
        <p:nvGraphicFramePr>
          <p:cNvPr id="4" name="表格 3">
            <a:extLst>
              <a:ext uri="{FF2B5EF4-FFF2-40B4-BE49-F238E27FC236}">
                <a16:creationId xmlns:a16="http://schemas.microsoft.com/office/drawing/2014/main" id="{EDEA5DAA-85AA-403C-9A0C-573C5D085B0D}"/>
              </a:ext>
            </a:extLst>
          </p:cNvPr>
          <p:cNvGraphicFramePr>
            <a:graphicFrameLocks noGrp="1"/>
          </p:cNvGraphicFramePr>
          <p:nvPr>
            <p:extLst>
              <p:ext uri="{D42A27DB-BD31-4B8C-83A1-F6EECF244321}">
                <p14:modId xmlns:p14="http://schemas.microsoft.com/office/powerpoint/2010/main" val="2927729462"/>
              </p:ext>
            </p:extLst>
          </p:nvPr>
        </p:nvGraphicFramePr>
        <p:xfrm>
          <a:off x="641394" y="1124744"/>
          <a:ext cx="10909212" cy="4912731"/>
        </p:xfrm>
        <a:graphic>
          <a:graphicData uri="http://schemas.openxmlformats.org/drawingml/2006/table">
            <a:tbl>
              <a:tblPr firstRow="1" bandRow="1">
                <a:tableStyleId>{5C22544A-7EE6-4342-B048-85BDC9FD1C3A}</a:tableStyleId>
              </a:tblPr>
              <a:tblGrid>
                <a:gridCol w="2262652">
                  <a:extLst>
                    <a:ext uri="{9D8B030D-6E8A-4147-A177-3AD203B41FA5}">
                      <a16:colId xmlns:a16="http://schemas.microsoft.com/office/drawing/2014/main" val="559064862"/>
                    </a:ext>
                  </a:extLst>
                </a:gridCol>
                <a:gridCol w="5414202">
                  <a:extLst>
                    <a:ext uri="{9D8B030D-6E8A-4147-A177-3AD203B41FA5}">
                      <a16:colId xmlns:a16="http://schemas.microsoft.com/office/drawing/2014/main" val="2319333297"/>
                    </a:ext>
                  </a:extLst>
                </a:gridCol>
                <a:gridCol w="3232358">
                  <a:extLst>
                    <a:ext uri="{9D8B030D-6E8A-4147-A177-3AD203B41FA5}">
                      <a16:colId xmlns:a16="http://schemas.microsoft.com/office/drawing/2014/main" val="2018210737"/>
                    </a:ext>
                  </a:extLst>
                </a:gridCol>
              </a:tblGrid>
              <a:tr h="331559">
                <a:tc>
                  <a:txBody>
                    <a:bodyPr/>
                    <a:lstStyle/>
                    <a:p>
                      <a:pPr algn="ctr">
                        <a:lnSpc>
                          <a:spcPct val="100000"/>
                        </a:lnSpc>
                      </a:pPr>
                      <a:r>
                        <a:rPr lang="en-US" sz="1600" b="1" i="0" strike="noStrike" cap="none" spc="0" baseline="0">
                          <a:solidFill>
                            <a:srgbClr val="FFFFFF"/>
                          </a:solidFill>
                          <a:effectLst/>
                          <a:latin typeface="Times New Roman"/>
                          <a:ea typeface="Times New Roman"/>
                          <a:cs typeface="Times New Roman"/>
                        </a:rPr>
                        <a:t>Type</a:t>
                      </a:r>
                    </a:p>
                  </a:txBody>
                  <a:tcPr anchor="ctr"/>
                </a:tc>
                <a:tc>
                  <a:txBody>
                    <a:bodyPr/>
                    <a:lstStyle/>
                    <a:p>
                      <a:pPr algn="ctr">
                        <a:lnSpc>
                          <a:spcPct val="100000"/>
                        </a:lnSpc>
                      </a:pPr>
                      <a:r>
                        <a:rPr lang="en-US" sz="1600" b="1" i="0" strike="noStrike" cap="none" spc="0" baseline="0">
                          <a:solidFill>
                            <a:srgbClr val="FFFFFF"/>
                          </a:solidFill>
                          <a:effectLst/>
                          <a:latin typeface="Times New Roman"/>
                          <a:ea typeface="Times New Roman"/>
                          <a:cs typeface="Times New Roman"/>
                        </a:rPr>
                        <a:t>Feature</a:t>
                      </a:r>
                    </a:p>
                  </a:txBody>
                  <a:tcPr anchor="ctr"/>
                </a:tc>
                <a:tc>
                  <a:txBody>
                    <a:bodyPr/>
                    <a:lstStyle/>
                    <a:p>
                      <a:pPr algn="ctr">
                        <a:lnSpc>
                          <a:spcPct val="100000"/>
                        </a:lnSpc>
                      </a:pPr>
                      <a:r>
                        <a:rPr lang="en-US" sz="1600" b="1" i="0" strike="noStrike" cap="none" spc="0" baseline="0">
                          <a:solidFill>
                            <a:srgbClr val="FFFFFF"/>
                          </a:solidFill>
                          <a:effectLst/>
                          <a:latin typeface="Times New Roman"/>
                          <a:ea typeface="Times New Roman"/>
                          <a:cs typeface="Times New Roman"/>
                        </a:rPr>
                        <a:t>Example</a:t>
                      </a:r>
                    </a:p>
                  </a:txBody>
                  <a:tcPr anchor="ctr"/>
                </a:tc>
                <a:extLst>
                  <a:ext uri="{0D108BD9-81ED-4DB2-BD59-A6C34878D82A}">
                    <a16:rowId xmlns:a16="http://schemas.microsoft.com/office/drawing/2014/main" val="1253106074"/>
                  </a:ext>
                </a:extLst>
              </a:tr>
              <a:tr h="1679474">
                <a:tc>
                  <a:txBody>
                    <a:bodyPr/>
                    <a:lstStyle/>
                    <a:p>
                      <a:pPr algn="ctr">
                        <a:lnSpc>
                          <a:spcPct val="100000"/>
                        </a:lnSpc>
                      </a:pPr>
                      <a:r>
                        <a:rPr lang="en-US" sz="1600" b="0" i="0" strike="noStrike" cap="none" spc="0" baseline="0">
                          <a:solidFill>
                            <a:srgbClr val="000000"/>
                          </a:solidFill>
                          <a:effectLst/>
                          <a:latin typeface="Times New Roman"/>
                          <a:ea typeface="Times New Roman"/>
                          <a:cs typeface="Times New Roman"/>
                        </a:rPr>
                        <a:t>Suitable for direct cloud migration</a:t>
                      </a:r>
                    </a:p>
                  </a:txBody>
                  <a:tcPr anchor="ctr"/>
                </a:tc>
                <a:tc>
                  <a:txBody>
                    <a:bodyPr/>
                    <a:lstStyle/>
                    <a:p>
                      <a:pPr marL="285750" indent="-285750">
                        <a:lnSpc>
                          <a:spcPct val="100000"/>
                        </a:lnSpc>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The application system has no special dependency on hardware;</a:t>
                      </a:r>
                      <a:endParaRPr lang="en-US" altLang="zh-CN" sz="1600" dirty="0">
                        <a:latin typeface="腾讯体 W7" panose="020C08030202040F0204" pitchFamily="34" charset="-122"/>
                        <a:ea typeface="腾讯体 W7" panose="020C08030202040F0204" pitchFamily="34" charset="-122"/>
                      </a:endParaRPr>
                    </a:p>
                    <a:p>
                      <a:pPr marL="285750" indent="-285750">
                        <a:lnSpc>
                          <a:spcPct val="100000"/>
                        </a:lnSpc>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Nodes can be added to improve the processing capabilities of application servers;</a:t>
                      </a:r>
                      <a:endParaRPr lang="en-US" altLang="zh-CN" sz="1600" dirty="0">
                        <a:latin typeface="腾讯体 W7" panose="020C08030202040F0204" pitchFamily="34" charset="-122"/>
                        <a:ea typeface="腾讯体 W7" panose="020C08030202040F0204" pitchFamily="34" charset="-122"/>
                      </a:endParaRPr>
                    </a:p>
                    <a:p>
                      <a:pPr marL="285750" indent="-285750">
                        <a:lnSpc>
                          <a:spcPct val="100000"/>
                        </a:lnSpc>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The application system and data storage can be effectively separated as they adopt modular design, and the real-timeliness requirements for communication between modules are not high.</a:t>
                      </a:r>
                      <a:endParaRPr lang="en-US" altLang="zh-CN" sz="1600" dirty="0">
                        <a:latin typeface="腾讯体 W7" panose="020C08030202040F0204" pitchFamily="34" charset="-122"/>
                        <a:ea typeface="腾讯体 W7" panose="020C08030202040F0204" pitchFamily="34" charset="-122"/>
                      </a:endParaRPr>
                    </a:p>
                  </a:txBody>
                  <a:tcPr anchor="ctr"/>
                </a:tc>
                <a:tc>
                  <a:txBody>
                    <a:bodyPr/>
                    <a:lstStyle/>
                    <a:p>
                      <a:pPr marL="285750" indent="-285750">
                        <a:lnSpc>
                          <a:spcPct val="100000"/>
                        </a:lnSpc>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Applications in development/testing environments, websites, training environment, portal demonstration environment, CRM, mail system, etc.</a:t>
                      </a:r>
                      <a:endParaRPr lang="en-US" altLang="zh-CN" sz="1600" dirty="0">
                        <a:latin typeface="腾讯体 W7" panose="020C08030202040F0204" pitchFamily="34" charset="-122"/>
                        <a:ea typeface="腾讯体 W7" panose="020C08030202040F0204" pitchFamily="34" charset="-122"/>
                      </a:endParaRPr>
                    </a:p>
                  </a:txBody>
                  <a:tcPr anchor="ctr"/>
                </a:tc>
                <a:extLst>
                  <a:ext uri="{0D108BD9-81ED-4DB2-BD59-A6C34878D82A}">
                    <a16:rowId xmlns:a16="http://schemas.microsoft.com/office/drawing/2014/main" val="1483951094"/>
                  </a:ext>
                </a:extLst>
              </a:tr>
              <a:tr h="1198698">
                <a:tc>
                  <a:txBody>
                    <a:bodyPr/>
                    <a:lstStyle/>
                    <a:p>
                      <a:pPr algn="ctr">
                        <a:lnSpc>
                          <a:spcPct val="100000"/>
                        </a:lnSpc>
                      </a:pPr>
                      <a:r>
                        <a:rPr lang="en-US" sz="1600" b="0" i="0" strike="noStrike" cap="none" spc="0" baseline="0" dirty="0">
                          <a:solidFill>
                            <a:srgbClr val="000000"/>
                          </a:solidFill>
                          <a:effectLst/>
                          <a:latin typeface="Times New Roman"/>
                          <a:ea typeface="Times New Roman"/>
                          <a:cs typeface="Times New Roman"/>
                        </a:rPr>
                        <a:t>Migrate to the cloud after transformation</a:t>
                      </a:r>
                    </a:p>
                  </a:txBody>
                  <a:tcPr anchor="ctr"/>
                </a:tc>
                <a:tc>
                  <a:txBody>
                    <a:bodyPr/>
                    <a:lstStyle/>
                    <a:p>
                      <a:pPr marL="285750" indent="-285750">
                        <a:lnSpc>
                          <a:spcPct val="100000"/>
                        </a:lnSpc>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Platform refactoring: the operating system needs to be upgraded;</a:t>
                      </a:r>
                      <a:endParaRPr lang="en-US" altLang="zh-CN" sz="1600" dirty="0">
                        <a:latin typeface="腾讯体 W7" panose="020C08030202040F0204" pitchFamily="34" charset="-122"/>
                        <a:ea typeface="腾讯体 W7" panose="020C08030202040F0204" pitchFamily="34" charset="-122"/>
                      </a:endParaRPr>
                    </a:p>
                    <a:p>
                      <a:pPr marL="285750" indent="-285750">
                        <a:lnSpc>
                          <a:spcPct val="100000"/>
                        </a:lnSpc>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Application refactoring: the application needs to be transformed from tight coupling architecture to loose coupling or distributed architecture.</a:t>
                      </a:r>
                    </a:p>
                  </a:txBody>
                  <a:tcPr anchor="ctr"/>
                </a:tc>
                <a:tc>
                  <a:txBody>
                    <a:bodyPr/>
                    <a:lstStyle/>
                    <a:p>
                      <a:pPr marL="285750" indent="-285750">
                        <a:lnSpc>
                          <a:spcPct val="100000"/>
                        </a:lnSpc>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For example, Windows 2003 needs to be upgraded before migration.</a:t>
                      </a:r>
                      <a:endParaRPr lang="en-US" altLang="zh-CN" sz="1600" dirty="0">
                        <a:latin typeface="腾讯体 W7" panose="020C08030202040F0204" pitchFamily="34" charset="-122"/>
                        <a:ea typeface="腾讯体 W7" panose="020C08030202040F0204" pitchFamily="34" charset="-122"/>
                      </a:endParaRPr>
                    </a:p>
                  </a:txBody>
                  <a:tcPr anchor="ctr"/>
                </a:tc>
                <a:extLst>
                  <a:ext uri="{0D108BD9-81ED-4DB2-BD59-A6C34878D82A}">
                    <a16:rowId xmlns:a16="http://schemas.microsoft.com/office/drawing/2014/main" val="2988386005"/>
                  </a:ext>
                </a:extLst>
              </a:tr>
              <a:tr h="1224651">
                <a:tc>
                  <a:txBody>
                    <a:bodyPr/>
                    <a:lstStyle/>
                    <a:p>
                      <a:pPr algn="ctr">
                        <a:lnSpc>
                          <a:spcPct val="100000"/>
                        </a:lnSpc>
                      </a:pPr>
                      <a:r>
                        <a:rPr lang="en-US" sz="1600" b="0" i="0" strike="noStrike" cap="none" spc="0" baseline="0">
                          <a:solidFill>
                            <a:srgbClr val="000000"/>
                          </a:solidFill>
                          <a:effectLst/>
                          <a:latin typeface="Times New Roman"/>
                          <a:ea typeface="Times New Roman"/>
                          <a:cs typeface="Times New Roman"/>
                        </a:rPr>
                        <a:t>Unsuitable for cloud migration</a:t>
                      </a:r>
                    </a:p>
                  </a:txBody>
                  <a:tcPr anchor="ctr"/>
                </a:tc>
                <a:tc>
                  <a:txBody>
                    <a:bodyPr/>
                    <a:lstStyle/>
                    <a:p>
                      <a:pPr marL="285750" indent="-285750">
                        <a:lnSpc>
                          <a:spcPct val="100000"/>
                        </a:lnSpc>
                        <a:buFont typeface="Arial" panose="020B0604020202020204" pitchFamily="34" charset="0"/>
                        <a:buChar char="•"/>
                      </a:pPr>
                      <a:r>
                        <a:rPr lang="en-US" sz="1600" b="0" i="0" strike="noStrike" cap="none" spc="0" baseline="0">
                          <a:solidFill>
                            <a:srgbClr val="000000"/>
                          </a:solidFill>
                          <a:effectLst/>
                          <a:latin typeface="Times New Roman"/>
                          <a:ea typeface="Times New Roman"/>
                          <a:cs typeface="Times New Roman"/>
                        </a:rPr>
                        <a:t>AIX applications;</a:t>
                      </a:r>
                      <a:endParaRPr lang="en-US" altLang="zh-CN" sz="1600">
                        <a:latin typeface="腾讯体 W7" panose="020C08030202040F0204" pitchFamily="34" charset="-122"/>
                        <a:ea typeface="腾讯体 W7" panose="020C08030202040F0204" pitchFamily="34" charset="-122"/>
                      </a:endParaRPr>
                    </a:p>
                    <a:p>
                      <a:pPr marL="285750" indent="-285750">
                        <a:lnSpc>
                          <a:spcPct val="100000"/>
                        </a:lnSpc>
                        <a:buFont typeface="Arial" panose="020B0604020202020204" pitchFamily="34" charset="0"/>
                        <a:buChar char="•"/>
                      </a:pPr>
                      <a:r>
                        <a:rPr lang="en-US" sz="1600" b="0" i="0" strike="noStrike" cap="none" spc="0" baseline="0">
                          <a:solidFill>
                            <a:srgbClr val="000000"/>
                          </a:solidFill>
                          <a:effectLst/>
                          <a:latin typeface="Times New Roman"/>
                          <a:ea typeface="Times New Roman"/>
                          <a:cs typeface="Times New Roman"/>
                        </a:rPr>
                        <a:t>Proprietary systems;</a:t>
                      </a:r>
                      <a:endParaRPr lang="en-US" altLang="zh-CN" sz="1600">
                        <a:latin typeface="腾讯体 W7" panose="020C08030202040F0204" pitchFamily="34" charset="-122"/>
                        <a:ea typeface="腾讯体 W7" panose="020C08030202040F0204" pitchFamily="34" charset="-122"/>
                      </a:endParaRPr>
                    </a:p>
                    <a:p>
                      <a:pPr marL="285750" indent="-285750">
                        <a:lnSpc>
                          <a:spcPct val="100000"/>
                        </a:lnSpc>
                        <a:buFont typeface="Arial" panose="020B0604020202020204" pitchFamily="34" charset="0"/>
                        <a:buChar char="•"/>
                      </a:pPr>
                      <a:r>
                        <a:rPr lang="en-US" sz="1600" b="0" i="0" strike="noStrike" cap="none" spc="0" baseline="0">
                          <a:solidFill>
                            <a:srgbClr val="000000"/>
                          </a:solidFill>
                          <a:effectLst/>
                          <a:latin typeface="Times New Roman"/>
                          <a:ea typeface="Times New Roman"/>
                          <a:cs typeface="Times New Roman"/>
                        </a:rPr>
                        <a:t>Systems that require external hardware, such as USB, USB shield, and dongle.</a:t>
                      </a:r>
                      <a:endParaRPr lang="en-US" altLang="zh-CN" sz="1600">
                        <a:latin typeface="腾讯体 W7" panose="020C08030202040F0204" pitchFamily="34" charset="-122"/>
                        <a:ea typeface="腾讯体 W7" panose="020C08030202040F0204" pitchFamily="34" charset="-122"/>
                      </a:endParaRPr>
                    </a:p>
                  </a:txBody>
                  <a:tcPr anchor="ctr"/>
                </a:tc>
                <a:tc>
                  <a:txBody>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600" b="0" i="0" strike="noStrike" cap="none" spc="0" baseline="0" dirty="0">
                          <a:solidFill>
                            <a:srgbClr val="000000"/>
                          </a:solidFill>
                          <a:effectLst/>
                          <a:latin typeface="Times New Roman"/>
                          <a:ea typeface="Times New Roman"/>
                          <a:cs typeface="Times New Roman"/>
                        </a:rPr>
                        <a:t>Banking applications;</a:t>
                      </a:r>
                      <a:endParaRPr lang="en-US" altLang="zh-CN" sz="1600" dirty="0">
                        <a:latin typeface="腾讯体 W7" panose="020C08030202040F0204" pitchFamily="34" charset="-122"/>
                        <a:ea typeface="腾讯体 W7" panose="020C08030202040F0204" pitchFamily="34" charset="-122"/>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600" b="0" i="0" strike="noStrike" cap="none" spc="0" baseline="0" dirty="0">
                          <a:solidFill>
                            <a:srgbClr val="000000"/>
                          </a:solidFill>
                          <a:effectLst/>
                          <a:latin typeface="Times New Roman"/>
                          <a:ea typeface="Times New Roman"/>
                          <a:cs typeface="Times New Roman"/>
                        </a:rPr>
                        <a:t>Exadata, Netezza, etc.</a:t>
                      </a:r>
                    </a:p>
                  </a:txBody>
                  <a:tcPr anchor="ctr"/>
                </a:tc>
                <a:extLst>
                  <a:ext uri="{0D108BD9-81ED-4DB2-BD59-A6C34878D82A}">
                    <a16:rowId xmlns:a16="http://schemas.microsoft.com/office/drawing/2014/main" val="1298583135"/>
                  </a:ext>
                </a:extLst>
              </a:tr>
            </a:tbl>
          </a:graphicData>
        </a:graphic>
      </p:graphicFrame>
    </p:spTree>
    <p:extLst>
      <p:ext uri="{BB962C8B-B14F-4D97-AF65-F5344CB8AC3E}">
        <p14:creationId xmlns:p14="http://schemas.microsoft.com/office/powerpoint/2010/main" val="39824761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B6B73-5DED-4370-809D-877E991D1709}"/>
              </a:ext>
            </a:extLst>
          </p:cNvPr>
          <p:cNvSpPr>
            <a:spLocks noGrp="1"/>
          </p:cNvSpPr>
          <p:nvPr>
            <p:ph type="title"/>
          </p:nvPr>
        </p:nvSpPr>
        <p:spPr>
          <a:xfrm>
            <a:off x="797229" y="73553"/>
            <a:ext cx="11018439" cy="907731"/>
          </a:xfrm>
        </p:spPr>
        <p:txBody>
          <a:bodyPr/>
          <a:lstStyle/>
          <a:p>
            <a:r>
              <a:rPr lang="en-US" sz="3200" b="1" i="0" strike="noStrike" cap="none" spc="0" baseline="0" dirty="0">
                <a:solidFill>
                  <a:srgbClr val="00A4FF"/>
                </a:solidFill>
                <a:effectLst/>
                <a:latin typeface="Times New Roman"/>
                <a:ea typeface="Times New Roman"/>
                <a:cs typeface="Times New Roman"/>
              </a:rPr>
              <a:t>1.2 Assess whether the business is suitable for cloud migration (continued)</a:t>
            </a:r>
          </a:p>
        </p:txBody>
      </p:sp>
      <p:sp>
        <p:nvSpPr>
          <p:cNvPr id="7" name="矩形 6">
            <a:extLst>
              <a:ext uri="{FF2B5EF4-FFF2-40B4-BE49-F238E27FC236}">
                <a16:creationId xmlns:a16="http://schemas.microsoft.com/office/drawing/2014/main" id="{406A55DC-181F-46A4-B219-C1630EB68D67}"/>
              </a:ext>
            </a:extLst>
          </p:cNvPr>
          <p:cNvSpPr/>
          <p:nvPr/>
        </p:nvSpPr>
        <p:spPr>
          <a:xfrm>
            <a:off x="505466" y="1903241"/>
            <a:ext cx="100811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8" name="流程图: 决策 7">
            <a:extLst>
              <a:ext uri="{FF2B5EF4-FFF2-40B4-BE49-F238E27FC236}">
                <a16:creationId xmlns:a16="http://schemas.microsoft.com/office/drawing/2014/main" id="{F052615B-F0B0-449A-A028-8742DBDC1B68}"/>
              </a:ext>
            </a:extLst>
          </p:cNvPr>
          <p:cNvSpPr/>
          <p:nvPr/>
        </p:nvSpPr>
        <p:spPr>
          <a:xfrm>
            <a:off x="2008464" y="1700808"/>
            <a:ext cx="1224260" cy="788101"/>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9" name="流程图: 决策 8">
            <a:extLst>
              <a:ext uri="{FF2B5EF4-FFF2-40B4-BE49-F238E27FC236}">
                <a16:creationId xmlns:a16="http://schemas.microsoft.com/office/drawing/2014/main" id="{383CB085-77B0-4D5D-B283-8E5F3630F7EB}"/>
              </a:ext>
            </a:extLst>
          </p:cNvPr>
          <p:cNvSpPr/>
          <p:nvPr/>
        </p:nvSpPr>
        <p:spPr>
          <a:xfrm>
            <a:off x="8885042" y="1720309"/>
            <a:ext cx="1224260" cy="77048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10" name="流程图: 决策 9">
            <a:extLst>
              <a:ext uri="{FF2B5EF4-FFF2-40B4-BE49-F238E27FC236}">
                <a16:creationId xmlns:a16="http://schemas.microsoft.com/office/drawing/2014/main" id="{46C683A6-6EB1-4B6D-A298-402F48D51EAC}"/>
              </a:ext>
            </a:extLst>
          </p:cNvPr>
          <p:cNvSpPr/>
          <p:nvPr/>
        </p:nvSpPr>
        <p:spPr>
          <a:xfrm>
            <a:off x="5446752" y="1704234"/>
            <a:ext cx="1224260" cy="77048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11" name="流程图: 决策 10">
            <a:extLst>
              <a:ext uri="{FF2B5EF4-FFF2-40B4-BE49-F238E27FC236}">
                <a16:creationId xmlns:a16="http://schemas.microsoft.com/office/drawing/2014/main" id="{629D00F1-7DF0-4A23-BE9B-F2249DC8C644}"/>
              </a:ext>
            </a:extLst>
          </p:cNvPr>
          <p:cNvSpPr/>
          <p:nvPr/>
        </p:nvSpPr>
        <p:spPr>
          <a:xfrm>
            <a:off x="7165896" y="1704234"/>
            <a:ext cx="1224260" cy="77048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12" name="流程图: 决策 11">
            <a:extLst>
              <a:ext uri="{FF2B5EF4-FFF2-40B4-BE49-F238E27FC236}">
                <a16:creationId xmlns:a16="http://schemas.microsoft.com/office/drawing/2014/main" id="{FB4A3354-D417-4641-B8F8-FC1782BD6F4B}"/>
              </a:ext>
            </a:extLst>
          </p:cNvPr>
          <p:cNvSpPr/>
          <p:nvPr/>
        </p:nvSpPr>
        <p:spPr>
          <a:xfrm>
            <a:off x="3727608" y="1717406"/>
            <a:ext cx="1224260" cy="77048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14" name="文本框 13">
            <a:extLst>
              <a:ext uri="{FF2B5EF4-FFF2-40B4-BE49-F238E27FC236}">
                <a16:creationId xmlns:a16="http://schemas.microsoft.com/office/drawing/2014/main" id="{908AC178-9CBC-4906-9BE4-A902232E1BC7}"/>
              </a:ext>
            </a:extLst>
          </p:cNvPr>
          <p:cNvSpPr txBox="1"/>
          <p:nvPr/>
        </p:nvSpPr>
        <p:spPr>
          <a:xfrm>
            <a:off x="2168737" y="1928290"/>
            <a:ext cx="903714" cy="430887"/>
          </a:xfrm>
          <a:prstGeom prst="rect">
            <a:avLst/>
          </a:prstGeom>
          <a:noFill/>
        </p:spPr>
        <p:txBody>
          <a:bodyPr wrap="square" rtlCol="0">
            <a:spAutoFit/>
          </a:bodyPr>
          <a:lstStyle/>
          <a:p>
            <a:pPr algn="ctr"/>
            <a:r>
              <a:rPr lang="en-US" sz="1100" b="0" i="0" strike="noStrike" cap="none" spc="0" baseline="0" dirty="0">
                <a:solidFill>
                  <a:srgbClr val="0D0D0D"/>
                </a:solidFill>
                <a:effectLst/>
                <a:latin typeface="Times New Roman"/>
                <a:ea typeface="Times New Roman"/>
                <a:cs typeface="Times New Roman"/>
              </a:rPr>
              <a:t>Is it used for a long term?</a:t>
            </a:r>
          </a:p>
        </p:txBody>
      </p:sp>
      <p:sp>
        <p:nvSpPr>
          <p:cNvPr id="15" name="文本框 14">
            <a:extLst>
              <a:ext uri="{FF2B5EF4-FFF2-40B4-BE49-F238E27FC236}">
                <a16:creationId xmlns:a16="http://schemas.microsoft.com/office/drawing/2014/main" id="{D3A2B3B5-C195-487F-AA95-DEAC19A1D131}"/>
              </a:ext>
            </a:extLst>
          </p:cNvPr>
          <p:cNvSpPr txBox="1"/>
          <p:nvPr/>
        </p:nvSpPr>
        <p:spPr>
          <a:xfrm>
            <a:off x="587777" y="1928290"/>
            <a:ext cx="1297013" cy="259339"/>
          </a:xfrm>
          <a:prstGeom prst="rect">
            <a:avLst/>
          </a:prstGeom>
          <a:noFill/>
        </p:spPr>
        <p:txBody>
          <a:bodyPr wrap="none" rtlCol="0">
            <a:spAutoFit/>
          </a:bodyPr>
          <a:lstStyle/>
          <a:p>
            <a:r>
              <a:rPr lang="en-US" sz="1100" b="0" i="0" strike="noStrike" cap="none" spc="0" baseline="0" dirty="0">
                <a:solidFill>
                  <a:srgbClr val="000000"/>
                </a:solidFill>
                <a:effectLst/>
                <a:latin typeface="Times New Roman"/>
                <a:ea typeface="Times New Roman"/>
                <a:cs typeface="Times New Roman"/>
              </a:rPr>
              <a:t>Existing system</a:t>
            </a:r>
          </a:p>
        </p:txBody>
      </p:sp>
      <p:sp>
        <p:nvSpPr>
          <p:cNvPr id="16" name="文本框 15">
            <a:extLst>
              <a:ext uri="{FF2B5EF4-FFF2-40B4-BE49-F238E27FC236}">
                <a16:creationId xmlns:a16="http://schemas.microsoft.com/office/drawing/2014/main" id="{7D5B8AE0-9A42-43C7-8D40-B5A681B6A60D}"/>
              </a:ext>
            </a:extLst>
          </p:cNvPr>
          <p:cNvSpPr txBox="1"/>
          <p:nvPr/>
        </p:nvSpPr>
        <p:spPr>
          <a:xfrm>
            <a:off x="8890126" y="1891980"/>
            <a:ext cx="1298794" cy="594954"/>
          </a:xfrm>
          <a:prstGeom prst="rect">
            <a:avLst/>
          </a:prstGeom>
          <a:noFill/>
        </p:spPr>
        <p:txBody>
          <a:bodyPr wrap="square" rtlCol="0">
            <a:spAutoFit/>
          </a:bodyPr>
          <a:lstStyle/>
          <a:p>
            <a:pPr algn="ctr"/>
            <a:r>
              <a:rPr lang="en-US" sz="1100" b="0" i="0" strike="noStrike" cap="none" spc="0" baseline="0" dirty="0">
                <a:solidFill>
                  <a:srgbClr val="000000"/>
                </a:solidFill>
                <a:effectLst/>
                <a:latin typeface="Times New Roman"/>
                <a:ea typeface="Times New Roman"/>
                <a:cs typeface="Times New Roman"/>
              </a:rPr>
              <a:t>Is it scaled as the pressure increases?</a:t>
            </a:r>
          </a:p>
        </p:txBody>
      </p:sp>
      <p:sp>
        <p:nvSpPr>
          <p:cNvPr id="17" name="文本框 16">
            <a:extLst>
              <a:ext uri="{FF2B5EF4-FFF2-40B4-BE49-F238E27FC236}">
                <a16:creationId xmlns:a16="http://schemas.microsoft.com/office/drawing/2014/main" id="{0EDCDB20-0139-454C-A7B5-C21AC36C3AE0}"/>
              </a:ext>
            </a:extLst>
          </p:cNvPr>
          <p:cNvSpPr txBox="1"/>
          <p:nvPr/>
        </p:nvSpPr>
        <p:spPr>
          <a:xfrm>
            <a:off x="7192999" y="1721120"/>
            <a:ext cx="1146241" cy="762762"/>
          </a:xfrm>
          <a:prstGeom prst="rect">
            <a:avLst/>
          </a:prstGeom>
          <a:noFill/>
        </p:spPr>
        <p:txBody>
          <a:bodyPr wrap="square" rtlCol="0">
            <a:spAutoFit/>
          </a:bodyPr>
          <a:lstStyle/>
          <a:p>
            <a:pPr algn="ctr"/>
            <a:r>
              <a:rPr lang="en-US" sz="1100" b="0" i="0" strike="noStrike" cap="none" spc="0" baseline="0" dirty="0">
                <a:solidFill>
                  <a:srgbClr val="000000"/>
                </a:solidFill>
                <a:effectLst/>
                <a:latin typeface="Times New Roman"/>
                <a:ea typeface="Times New Roman"/>
                <a:cs typeface="Times New Roman"/>
              </a:rPr>
              <a:t>Number of concurrent online users &gt; 50%</a:t>
            </a:r>
            <a:endParaRPr lang="zh-CN" altLang="en-US" sz="1100" dirty="0">
              <a:latin typeface="腾讯体 W7" panose="020C08030202040F0204" pitchFamily="34" charset="-122"/>
              <a:ea typeface="腾讯体 W7" panose="020C08030202040F0204" pitchFamily="34" charset="-122"/>
            </a:endParaRPr>
          </a:p>
        </p:txBody>
      </p:sp>
      <p:sp>
        <p:nvSpPr>
          <p:cNvPr id="18" name="文本框 17">
            <a:extLst>
              <a:ext uri="{FF2B5EF4-FFF2-40B4-BE49-F238E27FC236}">
                <a16:creationId xmlns:a16="http://schemas.microsoft.com/office/drawing/2014/main" id="{392D6B38-BCF3-4D64-BD54-B5C9D903027F}"/>
              </a:ext>
            </a:extLst>
          </p:cNvPr>
          <p:cNvSpPr txBox="1"/>
          <p:nvPr/>
        </p:nvSpPr>
        <p:spPr>
          <a:xfrm>
            <a:off x="5446138" y="1952824"/>
            <a:ext cx="1225484" cy="594954"/>
          </a:xfrm>
          <a:prstGeom prst="rect">
            <a:avLst/>
          </a:prstGeom>
          <a:noFill/>
        </p:spPr>
        <p:txBody>
          <a:bodyPr wrap="square" rtlCol="0">
            <a:spAutoFit/>
          </a:bodyPr>
          <a:lstStyle/>
          <a:p>
            <a:pPr algn="ctr"/>
            <a:r>
              <a:rPr lang="en-US" sz="1100" b="0" i="0" strike="noStrike" cap="none" spc="0" baseline="0">
                <a:solidFill>
                  <a:srgbClr val="0D0D0D"/>
                </a:solidFill>
                <a:effectLst/>
                <a:latin typeface="Times New Roman"/>
                <a:ea typeface="Times New Roman"/>
                <a:cs typeface="Times New Roman"/>
              </a:rPr>
              <a:t>60% &lt; utilization &lt; 80%</a:t>
            </a:r>
            <a:endParaRPr lang="zh-CN" altLang="en-US" sz="11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19" name="文本框 18">
            <a:extLst>
              <a:ext uri="{FF2B5EF4-FFF2-40B4-BE49-F238E27FC236}">
                <a16:creationId xmlns:a16="http://schemas.microsoft.com/office/drawing/2014/main" id="{8ED096AE-F8FE-4237-A3FB-1C7127D711B8}"/>
              </a:ext>
            </a:extLst>
          </p:cNvPr>
          <p:cNvSpPr txBox="1"/>
          <p:nvPr/>
        </p:nvSpPr>
        <p:spPr>
          <a:xfrm>
            <a:off x="3765702" y="2001380"/>
            <a:ext cx="1148071" cy="261610"/>
          </a:xfrm>
          <a:prstGeom prst="rect">
            <a:avLst/>
          </a:prstGeom>
          <a:noFill/>
        </p:spPr>
        <p:txBody>
          <a:bodyPr wrap="none" rtlCol="0">
            <a:spAutoFit/>
          </a:bodyPr>
          <a:lstStyle/>
          <a:p>
            <a:pPr algn="ctr"/>
            <a:r>
              <a:rPr lang="en-US" sz="1100" b="0" i="0" strike="noStrike" cap="none" spc="0" baseline="0" dirty="0">
                <a:solidFill>
                  <a:srgbClr val="0D0D0D"/>
                </a:solidFill>
                <a:effectLst/>
                <a:latin typeface="Times New Roman"/>
                <a:ea typeface="Times New Roman"/>
                <a:cs typeface="Times New Roman"/>
              </a:rPr>
              <a:t>Is there any risk?</a:t>
            </a:r>
          </a:p>
        </p:txBody>
      </p:sp>
      <p:sp>
        <p:nvSpPr>
          <p:cNvPr id="20" name="文本框 19">
            <a:extLst>
              <a:ext uri="{FF2B5EF4-FFF2-40B4-BE49-F238E27FC236}">
                <a16:creationId xmlns:a16="http://schemas.microsoft.com/office/drawing/2014/main" id="{46C27713-F901-4245-BF5A-3EB62EADD507}"/>
              </a:ext>
            </a:extLst>
          </p:cNvPr>
          <p:cNvSpPr txBox="1"/>
          <p:nvPr/>
        </p:nvSpPr>
        <p:spPr>
          <a:xfrm>
            <a:off x="7228444" y="2836019"/>
            <a:ext cx="1161707" cy="600164"/>
          </a:xfrm>
          <a:prstGeom prst="rect">
            <a:avLst/>
          </a:prstGeom>
          <a:noFill/>
        </p:spPr>
        <p:txBody>
          <a:bodyPr wrap="square" rtlCol="0">
            <a:spAutoFit/>
          </a:bodyPr>
          <a:lstStyle/>
          <a:p>
            <a:pPr algn="ctr"/>
            <a:r>
              <a:rPr lang="en-US" sz="1100" b="0" i="0" strike="noStrike" cap="none" spc="0" baseline="0" dirty="0">
                <a:solidFill>
                  <a:srgbClr val="000000"/>
                </a:solidFill>
                <a:effectLst/>
                <a:latin typeface="Times New Roman"/>
                <a:ea typeface="Times New Roman"/>
                <a:cs typeface="Times New Roman"/>
              </a:rPr>
              <a:t>Is there a business driving transformation?</a:t>
            </a:r>
          </a:p>
        </p:txBody>
      </p:sp>
      <p:sp>
        <p:nvSpPr>
          <p:cNvPr id="21" name="文本框 20">
            <a:extLst>
              <a:ext uri="{FF2B5EF4-FFF2-40B4-BE49-F238E27FC236}">
                <a16:creationId xmlns:a16="http://schemas.microsoft.com/office/drawing/2014/main" id="{149470C8-495D-48BC-ADF4-2B62D64C28E1}"/>
              </a:ext>
            </a:extLst>
          </p:cNvPr>
          <p:cNvSpPr txBox="1"/>
          <p:nvPr/>
        </p:nvSpPr>
        <p:spPr>
          <a:xfrm>
            <a:off x="5519110" y="2804829"/>
            <a:ext cx="1117805" cy="1098377"/>
          </a:xfrm>
          <a:prstGeom prst="rect">
            <a:avLst/>
          </a:prstGeom>
          <a:noFill/>
        </p:spPr>
        <p:txBody>
          <a:bodyPr wrap="square" rtlCol="0">
            <a:spAutoFit/>
          </a:bodyPr>
          <a:lstStyle/>
          <a:p>
            <a:pPr algn="ctr"/>
            <a:r>
              <a:rPr lang="en-US" sz="1100" b="0" i="0" strike="noStrike" cap="none" spc="0" baseline="0" dirty="0">
                <a:solidFill>
                  <a:srgbClr val="000000"/>
                </a:solidFill>
                <a:effectLst/>
                <a:latin typeface="Times New Roman"/>
                <a:ea typeface="Times New Roman"/>
                <a:cs typeface="Times New Roman"/>
              </a:rPr>
              <a:t>Does it support transformation and optimization?</a:t>
            </a:r>
          </a:p>
        </p:txBody>
      </p:sp>
      <p:sp>
        <p:nvSpPr>
          <p:cNvPr id="22" name="文本框 21">
            <a:extLst>
              <a:ext uri="{FF2B5EF4-FFF2-40B4-BE49-F238E27FC236}">
                <a16:creationId xmlns:a16="http://schemas.microsoft.com/office/drawing/2014/main" id="{AB286F93-8FDA-4B4A-940A-7EF32C220A45}"/>
              </a:ext>
            </a:extLst>
          </p:cNvPr>
          <p:cNvSpPr txBox="1"/>
          <p:nvPr/>
        </p:nvSpPr>
        <p:spPr>
          <a:xfrm>
            <a:off x="3858146" y="2892366"/>
            <a:ext cx="903714" cy="594954"/>
          </a:xfrm>
          <a:prstGeom prst="rect">
            <a:avLst/>
          </a:prstGeom>
          <a:noFill/>
        </p:spPr>
        <p:txBody>
          <a:bodyPr wrap="square" rtlCol="0">
            <a:spAutoFit/>
          </a:bodyPr>
          <a:lstStyle/>
          <a:p>
            <a:pPr algn="ctr"/>
            <a:r>
              <a:rPr lang="en-US" sz="1100" b="0" i="0" strike="noStrike" cap="none" spc="0" baseline="0" dirty="0">
                <a:solidFill>
                  <a:srgbClr val="000000"/>
                </a:solidFill>
                <a:effectLst/>
                <a:latin typeface="Times New Roman"/>
                <a:ea typeface="Times New Roman"/>
                <a:cs typeface="Times New Roman"/>
              </a:rPr>
              <a:t>Can the system be ported?</a:t>
            </a:r>
          </a:p>
        </p:txBody>
      </p:sp>
      <p:sp>
        <p:nvSpPr>
          <p:cNvPr id="23" name="文本框 22">
            <a:extLst>
              <a:ext uri="{FF2B5EF4-FFF2-40B4-BE49-F238E27FC236}">
                <a16:creationId xmlns:a16="http://schemas.microsoft.com/office/drawing/2014/main" id="{EF96AD65-E3F8-44DF-B26C-2ADDD91ED8BA}"/>
              </a:ext>
            </a:extLst>
          </p:cNvPr>
          <p:cNvSpPr txBox="1"/>
          <p:nvPr/>
        </p:nvSpPr>
        <p:spPr>
          <a:xfrm>
            <a:off x="10638800" y="2019884"/>
            <a:ext cx="1040393" cy="430887"/>
          </a:xfrm>
          <a:prstGeom prst="rect">
            <a:avLst/>
          </a:prstGeom>
          <a:noFill/>
        </p:spPr>
        <p:txBody>
          <a:bodyPr wrap="square" rtlCol="0">
            <a:spAutoFit/>
          </a:bodyPr>
          <a:lstStyle/>
          <a:p>
            <a:r>
              <a:rPr lang="en-US" sz="1100" b="0" i="0" strike="noStrike" cap="none" spc="0" baseline="0" dirty="0">
                <a:solidFill>
                  <a:srgbClr val="000000"/>
                </a:solidFill>
                <a:effectLst/>
                <a:latin typeface="Times New Roman"/>
                <a:ea typeface="Times New Roman"/>
                <a:cs typeface="Times New Roman"/>
              </a:rPr>
              <a:t>Migrate to the</a:t>
            </a:r>
          </a:p>
          <a:p>
            <a:r>
              <a:rPr lang="en-US" sz="1100" b="0" i="0" strike="noStrike" cap="none" spc="0" baseline="0" dirty="0">
                <a:solidFill>
                  <a:srgbClr val="000000"/>
                </a:solidFill>
                <a:effectLst/>
                <a:latin typeface="Times New Roman"/>
                <a:ea typeface="Times New Roman"/>
                <a:cs typeface="Times New Roman"/>
              </a:rPr>
              <a:t> cloud directly</a:t>
            </a:r>
          </a:p>
        </p:txBody>
      </p:sp>
      <p:sp>
        <p:nvSpPr>
          <p:cNvPr id="24" name="流程图: 决策 23">
            <a:extLst>
              <a:ext uri="{FF2B5EF4-FFF2-40B4-BE49-F238E27FC236}">
                <a16:creationId xmlns:a16="http://schemas.microsoft.com/office/drawing/2014/main" id="{DEE69D28-AACA-4459-8384-A2FCF9E7710E}"/>
              </a:ext>
            </a:extLst>
          </p:cNvPr>
          <p:cNvSpPr/>
          <p:nvPr/>
        </p:nvSpPr>
        <p:spPr>
          <a:xfrm>
            <a:off x="3727608" y="2784354"/>
            <a:ext cx="1224260" cy="77048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5" name="流程图: 决策 24">
            <a:extLst>
              <a:ext uri="{FF2B5EF4-FFF2-40B4-BE49-F238E27FC236}">
                <a16:creationId xmlns:a16="http://schemas.microsoft.com/office/drawing/2014/main" id="{3550E489-D758-432B-B44E-982F67C9F34B}"/>
              </a:ext>
            </a:extLst>
          </p:cNvPr>
          <p:cNvSpPr/>
          <p:nvPr/>
        </p:nvSpPr>
        <p:spPr>
          <a:xfrm>
            <a:off x="2008464" y="4008490"/>
            <a:ext cx="1224260" cy="77048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6" name="流程图: 决策 25">
            <a:extLst>
              <a:ext uri="{FF2B5EF4-FFF2-40B4-BE49-F238E27FC236}">
                <a16:creationId xmlns:a16="http://schemas.microsoft.com/office/drawing/2014/main" id="{4E2E4E5B-841D-46FE-8584-C37E40DBDBE7}"/>
              </a:ext>
            </a:extLst>
          </p:cNvPr>
          <p:cNvSpPr/>
          <p:nvPr/>
        </p:nvSpPr>
        <p:spPr>
          <a:xfrm>
            <a:off x="2008463" y="5088610"/>
            <a:ext cx="1224260" cy="77048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7" name="流程图: 决策 26">
            <a:extLst>
              <a:ext uri="{FF2B5EF4-FFF2-40B4-BE49-F238E27FC236}">
                <a16:creationId xmlns:a16="http://schemas.microsoft.com/office/drawing/2014/main" id="{1AA9F03A-09DD-4460-B6B8-C50066E584A8}"/>
              </a:ext>
            </a:extLst>
          </p:cNvPr>
          <p:cNvSpPr/>
          <p:nvPr/>
        </p:nvSpPr>
        <p:spPr>
          <a:xfrm>
            <a:off x="3727607" y="5088610"/>
            <a:ext cx="1224260" cy="77048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8" name="流程图: 决策 27">
            <a:extLst>
              <a:ext uri="{FF2B5EF4-FFF2-40B4-BE49-F238E27FC236}">
                <a16:creationId xmlns:a16="http://schemas.microsoft.com/office/drawing/2014/main" id="{1CFD8392-6B1D-4DAB-9035-78A81007A755}"/>
              </a:ext>
            </a:extLst>
          </p:cNvPr>
          <p:cNvSpPr/>
          <p:nvPr/>
        </p:nvSpPr>
        <p:spPr>
          <a:xfrm>
            <a:off x="5446750" y="2784354"/>
            <a:ext cx="1224260" cy="77048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29" name="流程图: 决策 28">
            <a:extLst>
              <a:ext uri="{FF2B5EF4-FFF2-40B4-BE49-F238E27FC236}">
                <a16:creationId xmlns:a16="http://schemas.microsoft.com/office/drawing/2014/main" id="{8C0B823A-5B6D-4F66-9744-9D84263D2928}"/>
              </a:ext>
            </a:extLst>
          </p:cNvPr>
          <p:cNvSpPr/>
          <p:nvPr/>
        </p:nvSpPr>
        <p:spPr>
          <a:xfrm>
            <a:off x="7165892" y="2784354"/>
            <a:ext cx="1224260" cy="77048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30" name="矩形 29">
            <a:extLst>
              <a:ext uri="{FF2B5EF4-FFF2-40B4-BE49-F238E27FC236}">
                <a16:creationId xmlns:a16="http://schemas.microsoft.com/office/drawing/2014/main" id="{1AB17135-189C-4DF9-8836-DF9DF106441F}"/>
              </a:ext>
            </a:extLst>
          </p:cNvPr>
          <p:cNvSpPr/>
          <p:nvPr/>
        </p:nvSpPr>
        <p:spPr>
          <a:xfrm>
            <a:off x="2116537" y="6138541"/>
            <a:ext cx="1008112" cy="36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31" name="矩形 30">
            <a:extLst>
              <a:ext uri="{FF2B5EF4-FFF2-40B4-BE49-F238E27FC236}">
                <a16:creationId xmlns:a16="http://schemas.microsoft.com/office/drawing/2014/main" id="{E4C275F3-0234-4BD7-AA77-CF19EC59216E}"/>
              </a:ext>
            </a:extLst>
          </p:cNvPr>
          <p:cNvSpPr/>
          <p:nvPr/>
        </p:nvSpPr>
        <p:spPr>
          <a:xfrm>
            <a:off x="3373913" y="6138287"/>
            <a:ext cx="1469880" cy="36029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32" name="矩形 31">
            <a:extLst>
              <a:ext uri="{FF2B5EF4-FFF2-40B4-BE49-F238E27FC236}">
                <a16:creationId xmlns:a16="http://schemas.microsoft.com/office/drawing/2014/main" id="{1311664D-F857-4875-8865-6877D4839A4C}"/>
              </a:ext>
            </a:extLst>
          </p:cNvPr>
          <p:cNvSpPr/>
          <p:nvPr/>
        </p:nvSpPr>
        <p:spPr>
          <a:xfrm>
            <a:off x="3835681" y="4136493"/>
            <a:ext cx="1008112" cy="489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
        <p:nvSpPr>
          <p:cNvPr id="33" name="文本框 32">
            <a:extLst>
              <a:ext uri="{FF2B5EF4-FFF2-40B4-BE49-F238E27FC236}">
                <a16:creationId xmlns:a16="http://schemas.microsoft.com/office/drawing/2014/main" id="{B9607B29-16CB-46AE-ADAC-9161319500D7}"/>
              </a:ext>
            </a:extLst>
          </p:cNvPr>
          <p:cNvSpPr txBox="1"/>
          <p:nvPr/>
        </p:nvSpPr>
        <p:spPr>
          <a:xfrm>
            <a:off x="6714457" y="1814006"/>
            <a:ext cx="429371"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Yes</a:t>
            </a:r>
          </a:p>
        </p:txBody>
      </p:sp>
      <p:sp>
        <p:nvSpPr>
          <p:cNvPr id="34" name="文本框 33">
            <a:extLst>
              <a:ext uri="{FF2B5EF4-FFF2-40B4-BE49-F238E27FC236}">
                <a16:creationId xmlns:a16="http://schemas.microsoft.com/office/drawing/2014/main" id="{8FF84988-5DD8-4FE9-B036-D654892DB662}"/>
              </a:ext>
            </a:extLst>
          </p:cNvPr>
          <p:cNvSpPr txBox="1"/>
          <p:nvPr/>
        </p:nvSpPr>
        <p:spPr>
          <a:xfrm>
            <a:off x="2176587" y="5151835"/>
            <a:ext cx="903714" cy="594954"/>
          </a:xfrm>
          <a:prstGeom prst="rect">
            <a:avLst/>
          </a:prstGeom>
          <a:noFill/>
        </p:spPr>
        <p:txBody>
          <a:bodyPr wrap="square" rtlCol="0">
            <a:spAutoFit/>
          </a:bodyPr>
          <a:lstStyle/>
          <a:p>
            <a:pPr algn="ctr"/>
            <a:r>
              <a:rPr lang="en-US" sz="1100" b="0" i="0" strike="noStrike" cap="none" spc="0" baseline="0" dirty="0">
                <a:solidFill>
                  <a:srgbClr val="000000"/>
                </a:solidFill>
                <a:effectLst/>
                <a:latin typeface="Times New Roman"/>
                <a:ea typeface="Times New Roman"/>
                <a:cs typeface="Times New Roman"/>
              </a:rPr>
              <a:t>Can it be ported quickly?</a:t>
            </a:r>
          </a:p>
        </p:txBody>
      </p:sp>
      <p:sp>
        <p:nvSpPr>
          <p:cNvPr id="35" name="文本框 34">
            <a:extLst>
              <a:ext uri="{FF2B5EF4-FFF2-40B4-BE49-F238E27FC236}">
                <a16:creationId xmlns:a16="http://schemas.microsoft.com/office/drawing/2014/main" id="{46FF8133-3E49-4682-84A1-BFAC3283395C}"/>
              </a:ext>
            </a:extLst>
          </p:cNvPr>
          <p:cNvSpPr txBox="1"/>
          <p:nvPr/>
        </p:nvSpPr>
        <p:spPr>
          <a:xfrm>
            <a:off x="2211889" y="4123266"/>
            <a:ext cx="903713" cy="594954"/>
          </a:xfrm>
          <a:prstGeom prst="rect">
            <a:avLst/>
          </a:prstGeom>
          <a:noFill/>
        </p:spPr>
        <p:txBody>
          <a:bodyPr wrap="square" rtlCol="0">
            <a:spAutoFit/>
          </a:bodyPr>
          <a:lstStyle/>
          <a:p>
            <a:pPr algn="ctr"/>
            <a:r>
              <a:rPr lang="en-US" sz="1100" b="0" i="0" strike="noStrike" cap="none" spc="0" baseline="0" dirty="0">
                <a:solidFill>
                  <a:srgbClr val="000000"/>
                </a:solidFill>
                <a:effectLst/>
                <a:latin typeface="Times New Roman"/>
                <a:ea typeface="Times New Roman"/>
                <a:cs typeface="Times New Roman"/>
              </a:rPr>
              <a:t>Will it be deactivated soon?</a:t>
            </a:r>
          </a:p>
        </p:txBody>
      </p:sp>
      <p:sp>
        <p:nvSpPr>
          <p:cNvPr id="36" name="文本框 35">
            <a:extLst>
              <a:ext uri="{FF2B5EF4-FFF2-40B4-BE49-F238E27FC236}">
                <a16:creationId xmlns:a16="http://schemas.microsoft.com/office/drawing/2014/main" id="{F730620F-6FF7-4BCF-B60B-E65FC0A1EAE4}"/>
              </a:ext>
            </a:extLst>
          </p:cNvPr>
          <p:cNvSpPr txBox="1"/>
          <p:nvPr/>
        </p:nvSpPr>
        <p:spPr>
          <a:xfrm>
            <a:off x="3783427" y="5152465"/>
            <a:ext cx="1127406" cy="930570"/>
          </a:xfrm>
          <a:prstGeom prst="rect">
            <a:avLst/>
          </a:prstGeom>
          <a:noFill/>
        </p:spPr>
        <p:txBody>
          <a:bodyPr wrap="square" rtlCol="0">
            <a:spAutoFit/>
          </a:bodyPr>
          <a:lstStyle/>
          <a:p>
            <a:pPr algn="ctr"/>
            <a:r>
              <a:rPr lang="en-US" sz="1100" b="0" i="0" strike="noStrike" cap="none" spc="0" baseline="0" dirty="0">
                <a:solidFill>
                  <a:srgbClr val="000000"/>
                </a:solidFill>
                <a:effectLst/>
                <a:latin typeface="Times New Roman"/>
                <a:ea typeface="Times New Roman"/>
                <a:cs typeface="Times New Roman"/>
              </a:rPr>
              <a:t>Is there a business driving transformation?</a:t>
            </a:r>
          </a:p>
        </p:txBody>
      </p:sp>
      <p:sp>
        <p:nvSpPr>
          <p:cNvPr id="37" name="文本框 36">
            <a:extLst>
              <a:ext uri="{FF2B5EF4-FFF2-40B4-BE49-F238E27FC236}">
                <a16:creationId xmlns:a16="http://schemas.microsoft.com/office/drawing/2014/main" id="{91B59E38-8A34-405B-9CFD-8D915C204586}"/>
              </a:ext>
            </a:extLst>
          </p:cNvPr>
          <p:cNvSpPr txBox="1"/>
          <p:nvPr/>
        </p:nvSpPr>
        <p:spPr>
          <a:xfrm>
            <a:off x="3841868" y="4143480"/>
            <a:ext cx="1035861" cy="430887"/>
          </a:xfrm>
          <a:prstGeom prst="rect">
            <a:avLst/>
          </a:prstGeom>
          <a:noFill/>
        </p:spPr>
        <p:txBody>
          <a:bodyPr wrap="none" rtlCol="0">
            <a:spAutoFit/>
          </a:bodyPr>
          <a:lstStyle/>
          <a:p>
            <a:r>
              <a:rPr lang="en-US" sz="1100" b="0" i="0" strike="noStrike" cap="none" spc="0" baseline="0" dirty="0">
                <a:solidFill>
                  <a:srgbClr val="000000"/>
                </a:solidFill>
                <a:effectLst/>
                <a:latin typeface="Times New Roman"/>
                <a:ea typeface="Times New Roman"/>
                <a:cs typeface="Times New Roman"/>
              </a:rPr>
              <a:t>Do not migrate</a:t>
            </a:r>
          </a:p>
          <a:p>
            <a:r>
              <a:rPr lang="en-US" sz="1100" b="0" i="0" strike="noStrike" cap="none" spc="0" baseline="0" dirty="0">
                <a:solidFill>
                  <a:srgbClr val="000000"/>
                </a:solidFill>
                <a:effectLst/>
                <a:latin typeface="Times New Roman"/>
                <a:ea typeface="Times New Roman"/>
                <a:cs typeface="Times New Roman"/>
              </a:rPr>
              <a:t> to the cloud</a:t>
            </a:r>
          </a:p>
        </p:txBody>
      </p:sp>
      <p:sp>
        <p:nvSpPr>
          <p:cNvPr id="38" name="文本框 37">
            <a:extLst>
              <a:ext uri="{FF2B5EF4-FFF2-40B4-BE49-F238E27FC236}">
                <a16:creationId xmlns:a16="http://schemas.microsoft.com/office/drawing/2014/main" id="{11503BE5-BC4B-4011-9E18-582E3B721914}"/>
              </a:ext>
            </a:extLst>
          </p:cNvPr>
          <p:cNvSpPr txBox="1"/>
          <p:nvPr/>
        </p:nvSpPr>
        <p:spPr>
          <a:xfrm>
            <a:off x="2074190" y="6113168"/>
            <a:ext cx="1015021" cy="430887"/>
          </a:xfrm>
          <a:prstGeom prst="rect">
            <a:avLst/>
          </a:prstGeom>
          <a:noFill/>
        </p:spPr>
        <p:txBody>
          <a:bodyPr wrap="none" rtlCol="0">
            <a:spAutoFit/>
          </a:bodyPr>
          <a:lstStyle/>
          <a:p>
            <a:r>
              <a:rPr lang="en-US" sz="1100" b="0" i="0" strike="noStrike" cap="none" spc="0" baseline="0" dirty="0">
                <a:solidFill>
                  <a:srgbClr val="000000"/>
                </a:solidFill>
                <a:effectLst/>
                <a:latin typeface="Times New Roman"/>
                <a:ea typeface="Times New Roman"/>
                <a:cs typeface="Times New Roman"/>
              </a:rPr>
              <a:t>Migrate to the </a:t>
            </a:r>
          </a:p>
          <a:p>
            <a:r>
              <a:rPr lang="en-US" sz="1100" b="0" i="0" strike="noStrike" cap="none" spc="0" baseline="0" dirty="0">
                <a:solidFill>
                  <a:srgbClr val="000000"/>
                </a:solidFill>
                <a:effectLst/>
                <a:latin typeface="Times New Roman"/>
                <a:ea typeface="Times New Roman"/>
                <a:cs typeface="Times New Roman"/>
              </a:rPr>
              <a:t>cloud directly</a:t>
            </a:r>
          </a:p>
        </p:txBody>
      </p:sp>
      <p:sp>
        <p:nvSpPr>
          <p:cNvPr id="39" name="文本框 38">
            <a:extLst>
              <a:ext uri="{FF2B5EF4-FFF2-40B4-BE49-F238E27FC236}">
                <a16:creationId xmlns:a16="http://schemas.microsoft.com/office/drawing/2014/main" id="{0EBEECB1-168C-4769-8E37-16ED600ACC86}"/>
              </a:ext>
            </a:extLst>
          </p:cNvPr>
          <p:cNvSpPr txBox="1"/>
          <p:nvPr/>
        </p:nvSpPr>
        <p:spPr>
          <a:xfrm>
            <a:off x="3340968" y="6102537"/>
            <a:ext cx="1649811" cy="430887"/>
          </a:xfrm>
          <a:prstGeom prst="rect">
            <a:avLst/>
          </a:prstGeom>
          <a:noFill/>
        </p:spPr>
        <p:txBody>
          <a:bodyPr wrap="none" rtlCol="0">
            <a:spAutoFit/>
          </a:bodyPr>
          <a:lstStyle/>
          <a:p>
            <a:r>
              <a:rPr lang="en-US" sz="1100" b="0" i="0" strike="noStrike" cap="none" spc="0" baseline="0" dirty="0">
                <a:solidFill>
                  <a:srgbClr val="000000"/>
                </a:solidFill>
                <a:effectLst/>
                <a:latin typeface="Times New Roman"/>
                <a:ea typeface="Times New Roman"/>
                <a:cs typeface="Times New Roman"/>
              </a:rPr>
              <a:t>Migrate to the </a:t>
            </a:r>
          </a:p>
          <a:p>
            <a:r>
              <a:rPr lang="en-US" sz="1100" b="0" i="0" strike="noStrike" cap="none" spc="0" baseline="0" dirty="0">
                <a:solidFill>
                  <a:srgbClr val="000000"/>
                </a:solidFill>
                <a:effectLst/>
                <a:latin typeface="Times New Roman"/>
                <a:ea typeface="Times New Roman"/>
                <a:cs typeface="Times New Roman"/>
              </a:rPr>
              <a:t>cloud after transformation</a:t>
            </a:r>
          </a:p>
        </p:txBody>
      </p:sp>
      <p:cxnSp>
        <p:nvCxnSpPr>
          <p:cNvPr id="40" name="直接箭头连接符 39">
            <a:extLst>
              <a:ext uri="{FF2B5EF4-FFF2-40B4-BE49-F238E27FC236}">
                <a16:creationId xmlns:a16="http://schemas.microsoft.com/office/drawing/2014/main" id="{684B2E4D-DBFE-4E4A-8333-C37C4E5ED168}"/>
              </a:ext>
            </a:extLst>
          </p:cNvPr>
          <p:cNvCxnSpPr>
            <a:endCxn id="25" idx="0"/>
          </p:cNvCxnSpPr>
          <p:nvPr/>
        </p:nvCxnSpPr>
        <p:spPr>
          <a:xfrm flipH="1">
            <a:off x="2620594" y="2508239"/>
            <a:ext cx="2" cy="150025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5B0FF101-D559-4844-BA99-5FDB21F3D1C6}"/>
              </a:ext>
            </a:extLst>
          </p:cNvPr>
          <p:cNvCxnSpPr/>
          <p:nvPr/>
        </p:nvCxnSpPr>
        <p:spPr>
          <a:xfrm flipH="1">
            <a:off x="9497296" y="2508239"/>
            <a:ext cx="0" cy="920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13ECAA7F-1977-406F-B7BB-01D0A70C44BA}"/>
              </a:ext>
            </a:extLst>
          </p:cNvPr>
          <p:cNvCxnSpPr>
            <a:cxnSpLocks/>
            <a:endCxn id="32" idx="3"/>
          </p:cNvCxnSpPr>
          <p:nvPr/>
        </p:nvCxnSpPr>
        <p:spPr>
          <a:xfrm flipH="1" flipV="1">
            <a:off x="4843793" y="4381433"/>
            <a:ext cx="2925312" cy="705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30D32959-0CE0-4FC2-9EAB-D3F731247CBC}"/>
              </a:ext>
            </a:extLst>
          </p:cNvPr>
          <p:cNvCxnSpPr/>
          <p:nvPr/>
        </p:nvCxnSpPr>
        <p:spPr>
          <a:xfrm flipH="1" flipV="1">
            <a:off x="4915255" y="6318408"/>
            <a:ext cx="3933176" cy="258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119CC674-40EC-4940-AB03-8EAFF23D169D}"/>
              </a:ext>
            </a:extLst>
          </p:cNvPr>
          <p:cNvCxnSpPr>
            <a:endCxn id="26" idx="0"/>
          </p:cNvCxnSpPr>
          <p:nvPr/>
        </p:nvCxnSpPr>
        <p:spPr>
          <a:xfrm flipH="1">
            <a:off x="2620593" y="4795412"/>
            <a:ext cx="0" cy="29319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3A2309D7-391F-4870-B856-0F00EC786491}"/>
              </a:ext>
            </a:extLst>
          </p:cNvPr>
          <p:cNvCxnSpPr/>
          <p:nvPr/>
        </p:nvCxnSpPr>
        <p:spPr>
          <a:xfrm>
            <a:off x="6073126" y="2600276"/>
            <a:ext cx="342417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F7736242-11F8-44CC-99B6-DF04A184FAFB}"/>
              </a:ext>
            </a:extLst>
          </p:cNvPr>
          <p:cNvCxnSpPr/>
          <p:nvPr/>
        </p:nvCxnSpPr>
        <p:spPr>
          <a:xfrm>
            <a:off x="8407743" y="3231263"/>
            <a:ext cx="45186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76E1DF70-DC75-4797-A57C-7DE48AED63F1}"/>
              </a:ext>
            </a:extLst>
          </p:cNvPr>
          <p:cNvCxnSpPr/>
          <p:nvPr/>
        </p:nvCxnSpPr>
        <p:spPr>
          <a:xfrm>
            <a:off x="1593259" y="2078164"/>
            <a:ext cx="319016" cy="50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7B685DCB-10ED-4D51-B13A-303F4EDE0027}"/>
              </a:ext>
            </a:extLst>
          </p:cNvPr>
          <p:cNvCxnSpPr/>
          <p:nvPr/>
        </p:nvCxnSpPr>
        <p:spPr>
          <a:xfrm>
            <a:off x="3328913" y="2096220"/>
            <a:ext cx="319016" cy="50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E3DB6578-B2F6-45A7-8E16-B7C0B634E222}"/>
              </a:ext>
            </a:extLst>
          </p:cNvPr>
          <p:cNvCxnSpPr/>
          <p:nvPr/>
        </p:nvCxnSpPr>
        <p:spPr>
          <a:xfrm>
            <a:off x="5015880" y="2096220"/>
            <a:ext cx="319016" cy="50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BA30C1C7-7636-44F3-BF95-DA84CB0678F3}"/>
              </a:ext>
            </a:extLst>
          </p:cNvPr>
          <p:cNvCxnSpPr/>
          <p:nvPr/>
        </p:nvCxnSpPr>
        <p:spPr>
          <a:xfrm>
            <a:off x="6757413" y="2064992"/>
            <a:ext cx="319016" cy="50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9687AB5F-219F-4C29-AF40-ADE24DCD0E01}"/>
              </a:ext>
            </a:extLst>
          </p:cNvPr>
          <p:cNvCxnSpPr/>
          <p:nvPr/>
        </p:nvCxnSpPr>
        <p:spPr>
          <a:xfrm>
            <a:off x="8476559" y="2096220"/>
            <a:ext cx="319016" cy="50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9E58F84A-E9D9-4F64-B6C0-06EC94586BC5}"/>
              </a:ext>
            </a:extLst>
          </p:cNvPr>
          <p:cNvCxnSpPr/>
          <p:nvPr/>
        </p:nvCxnSpPr>
        <p:spPr>
          <a:xfrm>
            <a:off x="10182538" y="2100099"/>
            <a:ext cx="319016" cy="50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A3CA6955-BBE2-4B39-A54B-01567AEF6C95}"/>
              </a:ext>
            </a:extLst>
          </p:cNvPr>
          <p:cNvCxnSpPr/>
          <p:nvPr/>
        </p:nvCxnSpPr>
        <p:spPr>
          <a:xfrm>
            <a:off x="3328104" y="4441257"/>
            <a:ext cx="319016" cy="50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F4692309-3F09-4AEB-A582-176986A33200}"/>
              </a:ext>
            </a:extLst>
          </p:cNvPr>
          <p:cNvCxnSpPr/>
          <p:nvPr/>
        </p:nvCxnSpPr>
        <p:spPr>
          <a:xfrm>
            <a:off x="3333203" y="5521377"/>
            <a:ext cx="319016" cy="50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id="{09843478-195D-488D-A4D7-3005E06BD25B}"/>
              </a:ext>
            </a:extLst>
          </p:cNvPr>
          <p:cNvCxnSpPr/>
          <p:nvPr/>
        </p:nvCxnSpPr>
        <p:spPr>
          <a:xfrm>
            <a:off x="6757413" y="3223103"/>
            <a:ext cx="319016" cy="50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13348A7B-DEE6-40D0-877D-F91711CEA8A7}"/>
              </a:ext>
            </a:extLst>
          </p:cNvPr>
          <p:cNvCxnSpPr>
            <a:stCxn id="10" idx="2"/>
            <a:endCxn id="28" idx="0"/>
          </p:cNvCxnSpPr>
          <p:nvPr/>
        </p:nvCxnSpPr>
        <p:spPr>
          <a:xfrm flipH="1">
            <a:off x="6058880" y="2474717"/>
            <a:ext cx="2" cy="3096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6FF6B705-D0CD-42DB-B02F-F128D88380F2}"/>
              </a:ext>
            </a:extLst>
          </p:cNvPr>
          <p:cNvCxnSpPr>
            <a:endCxn id="24" idx="0"/>
          </p:cNvCxnSpPr>
          <p:nvPr/>
        </p:nvCxnSpPr>
        <p:spPr>
          <a:xfrm flipH="1">
            <a:off x="4339738" y="2511749"/>
            <a:ext cx="7392" cy="27260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EE68E24B-7C11-4273-915C-EB3C0C59B4FB}"/>
              </a:ext>
            </a:extLst>
          </p:cNvPr>
          <p:cNvCxnSpPr/>
          <p:nvPr/>
        </p:nvCxnSpPr>
        <p:spPr>
          <a:xfrm flipH="1">
            <a:off x="7769104" y="2502137"/>
            <a:ext cx="0" cy="9813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EEA7676F-B83A-4D19-ADFF-2F05D19C423D}"/>
              </a:ext>
            </a:extLst>
          </p:cNvPr>
          <p:cNvCxnSpPr/>
          <p:nvPr/>
        </p:nvCxnSpPr>
        <p:spPr>
          <a:xfrm flipH="1">
            <a:off x="6040912" y="3600451"/>
            <a:ext cx="0" cy="83840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A754A48A-EFD5-40E3-B24E-CAB5FE98DC04}"/>
              </a:ext>
            </a:extLst>
          </p:cNvPr>
          <p:cNvCxnSpPr/>
          <p:nvPr/>
        </p:nvCxnSpPr>
        <p:spPr>
          <a:xfrm flipH="1">
            <a:off x="7769104" y="3586163"/>
            <a:ext cx="0" cy="86019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CE1F08D4-079C-4ECF-A4AC-E3A200DB939B}"/>
              </a:ext>
            </a:extLst>
          </p:cNvPr>
          <p:cNvCxnSpPr/>
          <p:nvPr/>
        </p:nvCxnSpPr>
        <p:spPr>
          <a:xfrm flipH="1">
            <a:off x="8845768" y="3223103"/>
            <a:ext cx="13840" cy="31211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a16="http://schemas.microsoft.com/office/drawing/2014/main" id="{D4970C4E-83D7-4F47-A50B-B9905A12EF5E}"/>
              </a:ext>
            </a:extLst>
          </p:cNvPr>
          <p:cNvCxnSpPr/>
          <p:nvPr/>
        </p:nvCxnSpPr>
        <p:spPr>
          <a:xfrm flipH="1">
            <a:off x="4359799" y="3648651"/>
            <a:ext cx="0" cy="5096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a:extLst>
              <a:ext uri="{FF2B5EF4-FFF2-40B4-BE49-F238E27FC236}">
                <a16:creationId xmlns:a16="http://schemas.microsoft.com/office/drawing/2014/main" id="{494DF4FD-E58D-4EBB-9C83-FDD0DAF9FD07}"/>
              </a:ext>
            </a:extLst>
          </p:cNvPr>
          <p:cNvCxnSpPr>
            <a:cxnSpLocks/>
            <a:stCxn id="27" idx="0"/>
            <a:endCxn id="32" idx="2"/>
          </p:cNvCxnSpPr>
          <p:nvPr/>
        </p:nvCxnSpPr>
        <p:spPr>
          <a:xfrm flipV="1">
            <a:off x="4339737" y="4626373"/>
            <a:ext cx="0" cy="4622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a:extLst>
              <a:ext uri="{FF2B5EF4-FFF2-40B4-BE49-F238E27FC236}">
                <a16:creationId xmlns:a16="http://schemas.microsoft.com/office/drawing/2014/main" id="{726A5C4F-2729-4999-837F-13EE98CFECBF}"/>
              </a:ext>
            </a:extLst>
          </p:cNvPr>
          <p:cNvCxnSpPr/>
          <p:nvPr/>
        </p:nvCxnSpPr>
        <p:spPr>
          <a:xfrm flipH="1">
            <a:off x="2618608" y="5886513"/>
            <a:ext cx="0" cy="2160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a:extLst>
              <a:ext uri="{FF2B5EF4-FFF2-40B4-BE49-F238E27FC236}">
                <a16:creationId xmlns:a16="http://schemas.microsoft.com/office/drawing/2014/main" id="{9230CBA5-275E-4779-A09F-5AC465ADC550}"/>
              </a:ext>
            </a:extLst>
          </p:cNvPr>
          <p:cNvCxnSpPr/>
          <p:nvPr/>
        </p:nvCxnSpPr>
        <p:spPr>
          <a:xfrm flipH="1">
            <a:off x="4329691" y="5886513"/>
            <a:ext cx="0" cy="2160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EB3B02DB-3B26-46C8-B999-09280E4BD0EE}"/>
              </a:ext>
            </a:extLst>
          </p:cNvPr>
          <p:cNvSpPr txBox="1"/>
          <p:nvPr/>
        </p:nvSpPr>
        <p:spPr>
          <a:xfrm>
            <a:off x="5041108" y="1762311"/>
            <a:ext cx="389644"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No</a:t>
            </a:r>
          </a:p>
        </p:txBody>
      </p:sp>
      <p:sp>
        <p:nvSpPr>
          <p:cNvPr id="67" name="文本框 66">
            <a:extLst>
              <a:ext uri="{FF2B5EF4-FFF2-40B4-BE49-F238E27FC236}">
                <a16:creationId xmlns:a16="http://schemas.microsoft.com/office/drawing/2014/main" id="{392F3814-1AE7-4C34-BD58-656628DD4A99}"/>
              </a:ext>
            </a:extLst>
          </p:cNvPr>
          <p:cNvSpPr txBox="1"/>
          <p:nvPr/>
        </p:nvSpPr>
        <p:spPr>
          <a:xfrm>
            <a:off x="3327203" y="1736329"/>
            <a:ext cx="429371"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Yes</a:t>
            </a:r>
          </a:p>
        </p:txBody>
      </p:sp>
      <p:sp>
        <p:nvSpPr>
          <p:cNvPr id="68" name="文本框 67">
            <a:extLst>
              <a:ext uri="{FF2B5EF4-FFF2-40B4-BE49-F238E27FC236}">
                <a16:creationId xmlns:a16="http://schemas.microsoft.com/office/drawing/2014/main" id="{D2AD44F3-2E7E-4C52-BF37-9502967CC4F1}"/>
              </a:ext>
            </a:extLst>
          </p:cNvPr>
          <p:cNvSpPr txBox="1"/>
          <p:nvPr/>
        </p:nvSpPr>
        <p:spPr>
          <a:xfrm>
            <a:off x="8408045" y="1736180"/>
            <a:ext cx="429371"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Yes</a:t>
            </a:r>
          </a:p>
        </p:txBody>
      </p:sp>
      <p:sp>
        <p:nvSpPr>
          <p:cNvPr id="69" name="文本框 68">
            <a:extLst>
              <a:ext uri="{FF2B5EF4-FFF2-40B4-BE49-F238E27FC236}">
                <a16:creationId xmlns:a16="http://schemas.microsoft.com/office/drawing/2014/main" id="{601D2FC0-7CB0-4A7A-AE76-76E141ADC359}"/>
              </a:ext>
            </a:extLst>
          </p:cNvPr>
          <p:cNvSpPr txBox="1"/>
          <p:nvPr/>
        </p:nvSpPr>
        <p:spPr>
          <a:xfrm>
            <a:off x="2008463" y="4848355"/>
            <a:ext cx="569331" cy="261610"/>
          </a:xfrm>
          <a:prstGeom prst="rect">
            <a:avLst/>
          </a:prstGeom>
          <a:noFill/>
        </p:spPr>
        <p:txBody>
          <a:bodyPr wrap="square" rtlCol="0">
            <a:spAutoFit/>
          </a:bodyPr>
          <a:lstStyle/>
          <a:p>
            <a:r>
              <a:rPr lang="en-US" sz="1100" b="0" i="0" strike="noStrike" cap="none" spc="0" baseline="0" dirty="0">
                <a:solidFill>
                  <a:srgbClr val="000000"/>
                </a:solidFill>
                <a:effectLst/>
                <a:latin typeface="Times New Roman"/>
                <a:ea typeface="Times New Roman"/>
                <a:cs typeface="Times New Roman"/>
              </a:rPr>
              <a:t>No</a:t>
            </a:r>
          </a:p>
        </p:txBody>
      </p:sp>
      <p:sp>
        <p:nvSpPr>
          <p:cNvPr id="70" name="文本框 69">
            <a:extLst>
              <a:ext uri="{FF2B5EF4-FFF2-40B4-BE49-F238E27FC236}">
                <a16:creationId xmlns:a16="http://schemas.microsoft.com/office/drawing/2014/main" id="{EC8FCA42-A8CC-4291-BC3E-F54047B29AA5}"/>
              </a:ext>
            </a:extLst>
          </p:cNvPr>
          <p:cNvSpPr txBox="1"/>
          <p:nvPr/>
        </p:nvSpPr>
        <p:spPr>
          <a:xfrm>
            <a:off x="5281606" y="2513719"/>
            <a:ext cx="389644"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No</a:t>
            </a:r>
          </a:p>
        </p:txBody>
      </p:sp>
      <p:sp>
        <p:nvSpPr>
          <p:cNvPr id="71" name="文本框 70">
            <a:extLst>
              <a:ext uri="{FF2B5EF4-FFF2-40B4-BE49-F238E27FC236}">
                <a16:creationId xmlns:a16="http://schemas.microsoft.com/office/drawing/2014/main" id="{F6A2C90F-AAA6-4155-B8D7-8FF5567772DB}"/>
              </a:ext>
            </a:extLst>
          </p:cNvPr>
          <p:cNvSpPr txBox="1"/>
          <p:nvPr/>
        </p:nvSpPr>
        <p:spPr>
          <a:xfrm>
            <a:off x="2238800" y="3228199"/>
            <a:ext cx="389644"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No</a:t>
            </a:r>
          </a:p>
        </p:txBody>
      </p:sp>
      <p:sp>
        <p:nvSpPr>
          <p:cNvPr id="72" name="文本框 71">
            <a:extLst>
              <a:ext uri="{FF2B5EF4-FFF2-40B4-BE49-F238E27FC236}">
                <a16:creationId xmlns:a16="http://schemas.microsoft.com/office/drawing/2014/main" id="{27F1643F-EC24-48CE-A16D-7E47CF5FFCD3}"/>
              </a:ext>
            </a:extLst>
          </p:cNvPr>
          <p:cNvSpPr txBox="1"/>
          <p:nvPr/>
        </p:nvSpPr>
        <p:spPr>
          <a:xfrm>
            <a:off x="2267190" y="5823724"/>
            <a:ext cx="429371"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Yes</a:t>
            </a:r>
          </a:p>
        </p:txBody>
      </p:sp>
      <p:sp>
        <p:nvSpPr>
          <p:cNvPr id="73" name="文本框 72">
            <a:extLst>
              <a:ext uri="{FF2B5EF4-FFF2-40B4-BE49-F238E27FC236}">
                <a16:creationId xmlns:a16="http://schemas.microsoft.com/office/drawing/2014/main" id="{A4332A65-C286-4BB2-B660-11CB2D9527B2}"/>
              </a:ext>
            </a:extLst>
          </p:cNvPr>
          <p:cNvSpPr txBox="1"/>
          <p:nvPr/>
        </p:nvSpPr>
        <p:spPr>
          <a:xfrm>
            <a:off x="6743978" y="2904307"/>
            <a:ext cx="429371"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Yes</a:t>
            </a:r>
          </a:p>
        </p:txBody>
      </p:sp>
      <p:sp>
        <p:nvSpPr>
          <p:cNvPr id="74" name="文本框 73">
            <a:extLst>
              <a:ext uri="{FF2B5EF4-FFF2-40B4-BE49-F238E27FC236}">
                <a16:creationId xmlns:a16="http://schemas.microsoft.com/office/drawing/2014/main" id="{DC5DF955-E5F5-4C69-877C-55604E398AFC}"/>
              </a:ext>
            </a:extLst>
          </p:cNvPr>
          <p:cNvSpPr txBox="1"/>
          <p:nvPr/>
        </p:nvSpPr>
        <p:spPr>
          <a:xfrm>
            <a:off x="3984583" y="2497013"/>
            <a:ext cx="429371"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Yes</a:t>
            </a:r>
          </a:p>
        </p:txBody>
      </p:sp>
      <p:sp>
        <p:nvSpPr>
          <p:cNvPr id="75" name="文本框 74">
            <a:extLst>
              <a:ext uri="{FF2B5EF4-FFF2-40B4-BE49-F238E27FC236}">
                <a16:creationId xmlns:a16="http://schemas.microsoft.com/office/drawing/2014/main" id="{349E373D-AEBD-495E-B480-121B15537EB0}"/>
              </a:ext>
            </a:extLst>
          </p:cNvPr>
          <p:cNvSpPr txBox="1"/>
          <p:nvPr/>
        </p:nvSpPr>
        <p:spPr>
          <a:xfrm>
            <a:off x="10109301" y="1760545"/>
            <a:ext cx="429371"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Yes</a:t>
            </a:r>
          </a:p>
        </p:txBody>
      </p:sp>
      <p:sp>
        <p:nvSpPr>
          <p:cNvPr id="76" name="文本框 75">
            <a:extLst>
              <a:ext uri="{FF2B5EF4-FFF2-40B4-BE49-F238E27FC236}">
                <a16:creationId xmlns:a16="http://schemas.microsoft.com/office/drawing/2014/main" id="{29BD39FD-64AC-42A1-97B1-8284E015462B}"/>
              </a:ext>
            </a:extLst>
          </p:cNvPr>
          <p:cNvSpPr txBox="1"/>
          <p:nvPr/>
        </p:nvSpPr>
        <p:spPr>
          <a:xfrm>
            <a:off x="3306730" y="4102443"/>
            <a:ext cx="429371"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Yes</a:t>
            </a:r>
          </a:p>
        </p:txBody>
      </p:sp>
      <p:sp>
        <p:nvSpPr>
          <p:cNvPr id="77" name="文本框 76">
            <a:extLst>
              <a:ext uri="{FF2B5EF4-FFF2-40B4-BE49-F238E27FC236}">
                <a16:creationId xmlns:a16="http://schemas.microsoft.com/office/drawing/2014/main" id="{8F566C9D-9C4F-44F7-9734-A1826A132EB4}"/>
              </a:ext>
            </a:extLst>
          </p:cNvPr>
          <p:cNvSpPr txBox="1"/>
          <p:nvPr/>
        </p:nvSpPr>
        <p:spPr>
          <a:xfrm>
            <a:off x="6794996" y="6049942"/>
            <a:ext cx="429371"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Yes</a:t>
            </a:r>
          </a:p>
        </p:txBody>
      </p:sp>
      <p:sp>
        <p:nvSpPr>
          <p:cNvPr id="78" name="文本框 77">
            <a:extLst>
              <a:ext uri="{FF2B5EF4-FFF2-40B4-BE49-F238E27FC236}">
                <a16:creationId xmlns:a16="http://schemas.microsoft.com/office/drawing/2014/main" id="{6E4D5059-D6F6-4322-BCE1-7F2DCFC3C531}"/>
              </a:ext>
            </a:extLst>
          </p:cNvPr>
          <p:cNvSpPr txBox="1"/>
          <p:nvPr/>
        </p:nvSpPr>
        <p:spPr>
          <a:xfrm>
            <a:off x="3329196" y="5213600"/>
            <a:ext cx="574974" cy="261610"/>
          </a:xfrm>
          <a:prstGeom prst="rect">
            <a:avLst/>
          </a:prstGeom>
          <a:noFill/>
        </p:spPr>
        <p:txBody>
          <a:bodyPr wrap="square" rtlCol="0">
            <a:spAutoFit/>
          </a:bodyPr>
          <a:lstStyle/>
          <a:p>
            <a:r>
              <a:rPr lang="en-US" sz="1100" b="0" i="0" strike="noStrike" cap="none" spc="0" baseline="0" dirty="0">
                <a:solidFill>
                  <a:srgbClr val="000000"/>
                </a:solidFill>
                <a:effectLst/>
                <a:latin typeface="Times New Roman"/>
                <a:ea typeface="Times New Roman"/>
                <a:cs typeface="Times New Roman"/>
              </a:rPr>
              <a:t>No</a:t>
            </a:r>
          </a:p>
        </p:txBody>
      </p:sp>
      <p:sp>
        <p:nvSpPr>
          <p:cNvPr id="79" name="文本框 78">
            <a:extLst>
              <a:ext uri="{FF2B5EF4-FFF2-40B4-BE49-F238E27FC236}">
                <a16:creationId xmlns:a16="http://schemas.microsoft.com/office/drawing/2014/main" id="{1409F063-0567-4364-99D9-548A82FD4083}"/>
              </a:ext>
            </a:extLst>
          </p:cNvPr>
          <p:cNvSpPr txBox="1"/>
          <p:nvPr/>
        </p:nvSpPr>
        <p:spPr>
          <a:xfrm>
            <a:off x="3865092" y="3755963"/>
            <a:ext cx="429371" cy="261610"/>
          </a:xfrm>
          <a:prstGeom prst="rect">
            <a:avLst/>
          </a:prstGeom>
          <a:noFill/>
        </p:spPr>
        <p:txBody>
          <a:bodyPr wrap="square" rtlCol="0">
            <a:spAutoFit/>
          </a:bodyPr>
          <a:lstStyle/>
          <a:p>
            <a:r>
              <a:rPr lang="en-US" sz="1100" b="0" i="0" strike="noStrike" cap="none" spc="0" baseline="0" dirty="0">
                <a:solidFill>
                  <a:srgbClr val="000000"/>
                </a:solidFill>
                <a:effectLst/>
                <a:latin typeface="Times New Roman"/>
                <a:ea typeface="Times New Roman"/>
                <a:cs typeface="Times New Roman"/>
              </a:rPr>
              <a:t>No</a:t>
            </a:r>
          </a:p>
        </p:txBody>
      </p:sp>
      <p:sp>
        <p:nvSpPr>
          <p:cNvPr id="80" name="文本框 79">
            <a:extLst>
              <a:ext uri="{FF2B5EF4-FFF2-40B4-BE49-F238E27FC236}">
                <a16:creationId xmlns:a16="http://schemas.microsoft.com/office/drawing/2014/main" id="{BC7E3482-3D98-4886-83F7-E61F29D7F9DA}"/>
              </a:ext>
            </a:extLst>
          </p:cNvPr>
          <p:cNvSpPr txBox="1"/>
          <p:nvPr/>
        </p:nvSpPr>
        <p:spPr>
          <a:xfrm>
            <a:off x="5661679" y="3818518"/>
            <a:ext cx="382619" cy="261610"/>
          </a:xfrm>
          <a:prstGeom prst="rect">
            <a:avLst/>
          </a:prstGeom>
          <a:noFill/>
        </p:spPr>
        <p:txBody>
          <a:bodyPr wrap="square" rtlCol="0">
            <a:spAutoFit/>
          </a:bodyPr>
          <a:lstStyle/>
          <a:p>
            <a:r>
              <a:rPr lang="en-US" sz="1100" b="0" i="0" strike="noStrike" cap="none" spc="0" baseline="0">
                <a:solidFill>
                  <a:srgbClr val="000000"/>
                </a:solidFill>
                <a:effectLst/>
                <a:latin typeface="Times New Roman"/>
                <a:ea typeface="Times New Roman"/>
                <a:cs typeface="Times New Roman"/>
              </a:rPr>
              <a:t>No</a:t>
            </a:r>
          </a:p>
        </p:txBody>
      </p:sp>
      <p:sp>
        <p:nvSpPr>
          <p:cNvPr id="81" name="文本框 80">
            <a:extLst>
              <a:ext uri="{FF2B5EF4-FFF2-40B4-BE49-F238E27FC236}">
                <a16:creationId xmlns:a16="http://schemas.microsoft.com/office/drawing/2014/main" id="{E0D7FB3B-2C6F-49CE-90B4-244B8EAD1AC6}"/>
              </a:ext>
            </a:extLst>
          </p:cNvPr>
          <p:cNvSpPr txBox="1"/>
          <p:nvPr/>
        </p:nvSpPr>
        <p:spPr>
          <a:xfrm>
            <a:off x="6606716" y="4187565"/>
            <a:ext cx="464854" cy="261610"/>
          </a:xfrm>
          <a:prstGeom prst="rect">
            <a:avLst/>
          </a:prstGeom>
          <a:noFill/>
        </p:spPr>
        <p:txBody>
          <a:bodyPr wrap="square" rtlCol="0">
            <a:spAutoFit/>
          </a:bodyPr>
          <a:lstStyle/>
          <a:p>
            <a:r>
              <a:rPr lang="en-US" sz="1100" b="0" i="0" strike="noStrike" cap="none" spc="0" baseline="0" dirty="0">
                <a:solidFill>
                  <a:srgbClr val="000000"/>
                </a:solidFill>
                <a:effectLst/>
                <a:latin typeface="Times New Roman"/>
                <a:ea typeface="Times New Roman"/>
                <a:cs typeface="Times New Roman"/>
              </a:rPr>
              <a:t>No</a:t>
            </a:r>
          </a:p>
        </p:txBody>
      </p:sp>
      <p:sp>
        <p:nvSpPr>
          <p:cNvPr id="82" name="文本框 81">
            <a:extLst>
              <a:ext uri="{FF2B5EF4-FFF2-40B4-BE49-F238E27FC236}">
                <a16:creationId xmlns:a16="http://schemas.microsoft.com/office/drawing/2014/main" id="{73935132-ADBA-4D7B-99E4-796B302A9CB2}"/>
              </a:ext>
            </a:extLst>
          </p:cNvPr>
          <p:cNvSpPr txBox="1"/>
          <p:nvPr/>
        </p:nvSpPr>
        <p:spPr>
          <a:xfrm>
            <a:off x="3984583" y="5823722"/>
            <a:ext cx="429371" cy="259339"/>
          </a:xfrm>
          <a:prstGeom prst="rect">
            <a:avLst/>
          </a:prstGeom>
          <a:noFill/>
        </p:spPr>
        <p:txBody>
          <a:bodyPr wrap="none" rtlCol="0">
            <a:spAutoFit/>
          </a:bodyPr>
          <a:lstStyle/>
          <a:p>
            <a:r>
              <a:rPr lang="en-US" sz="1100" b="0" i="0" strike="noStrike" cap="none" spc="0" baseline="0">
                <a:solidFill>
                  <a:srgbClr val="000000"/>
                </a:solidFill>
                <a:effectLst/>
                <a:latin typeface="Times New Roman"/>
                <a:ea typeface="Times New Roman"/>
                <a:cs typeface="Times New Roman"/>
              </a:rPr>
              <a:t>Yes</a:t>
            </a:r>
          </a:p>
        </p:txBody>
      </p:sp>
      <p:sp>
        <p:nvSpPr>
          <p:cNvPr id="3" name="文本框 2">
            <a:extLst>
              <a:ext uri="{FF2B5EF4-FFF2-40B4-BE49-F238E27FC236}">
                <a16:creationId xmlns:a16="http://schemas.microsoft.com/office/drawing/2014/main" id="{60A08126-777C-43E3-A050-C82965E83BE1}"/>
              </a:ext>
            </a:extLst>
          </p:cNvPr>
          <p:cNvSpPr txBox="1"/>
          <p:nvPr/>
        </p:nvSpPr>
        <p:spPr>
          <a:xfrm>
            <a:off x="344579" y="1092213"/>
            <a:ext cx="3586889" cy="457657"/>
          </a:xfrm>
          <a:prstGeom prst="rect">
            <a:avLst/>
          </a:prstGeom>
          <a:noFill/>
        </p:spPr>
        <p:txBody>
          <a:bodyPr wrap="none" rtlCol="0">
            <a:spAutoFit/>
          </a:bodyPr>
          <a:lstStyle/>
          <a:p>
            <a:r>
              <a:rPr lang="en-US" sz="2400" b="1" i="0" strike="noStrike" cap="none" spc="0" baseline="0" dirty="0">
                <a:solidFill>
                  <a:srgbClr val="00B0F0"/>
                </a:solidFill>
                <a:effectLst/>
                <a:latin typeface="Times New Roman"/>
                <a:ea typeface="Times New Roman"/>
                <a:cs typeface="Times New Roman"/>
              </a:rPr>
              <a:t>Assessment process</a:t>
            </a:r>
          </a:p>
        </p:txBody>
      </p:sp>
      <p:sp>
        <p:nvSpPr>
          <p:cNvPr id="83" name="矩形 82">
            <a:extLst>
              <a:ext uri="{FF2B5EF4-FFF2-40B4-BE49-F238E27FC236}">
                <a16:creationId xmlns:a16="http://schemas.microsoft.com/office/drawing/2014/main" id="{CD02D866-F3F4-403F-88E1-7BBA7A7CEF67}"/>
              </a:ext>
            </a:extLst>
          </p:cNvPr>
          <p:cNvSpPr/>
          <p:nvPr/>
        </p:nvSpPr>
        <p:spPr>
          <a:xfrm>
            <a:off x="10547143" y="1903240"/>
            <a:ext cx="1040392" cy="64453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95000"/>
                  <a:lumOff val="5000"/>
                </a:schemeClr>
              </a:solidFill>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20394672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820009-1FCB-4BED-985B-395CEEC2CBE0}"/>
              </a:ext>
            </a:extLst>
          </p:cNvPr>
          <p:cNvSpPr>
            <a:spLocks noGrp="1"/>
          </p:cNvSpPr>
          <p:nvPr>
            <p:ph type="title"/>
          </p:nvPr>
        </p:nvSpPr>
        <p:spPr>
          <a:xfrm>
            <a:off x="983432" y="0"/>
            <a:ext cx="9821113" cy="907731"/>
          </a:xfrm>
        </p:spPr>
        <p:txBody>
          <a:bodyPr/>
          <a:lstStyle/>
          <a:p>
            <a:r>
              <a:rPr lang="en-US" sz="3200" b="1" i="0" strike="noStrike" cap="none" spc="0" baseline="0" dirty="0">
                <a:solidFill>
                  <a:srgbClr val="00A4FF"/>
                </a:solidFill>
                <a:effectLst/>
                <a:latin typeface="Times New Roman"/>
                <a:ea typeface="Times New Roman"/>
                <a:cs typeface="Times New Roman"/>
              </a:rPr>
              <a:t>1.3 Information to be assessed for cloud migration</a:t>
            </a:r>
          </a:p>
        </p:txBody>
      </p:sp>
      <p:graphicFrame>
        <p:nvGraphicFramePr>
          <p:cNvPr id="4" name="表格 3">
            <a:extLst>
              <a:ext uri="{FF2B5EF4-FFF2-40B4-BE49-F238E27FC236}">
                <a16:creationId xmlns:a16="http://schemas.microsoft.com/office/drawing/2014/main" id="{286D9CD0-1667-4CEE-8A35-8B00625C51C0}"/>
              </a:ext>
            </a:extLst>
          </p:cNvPr>
          <p:cNvGraphicFramePr>
            <a:graphicFrameLocks noGrp="1"/>
          </p:cNvGraphicFramePr>
          <p:nvPr>
            <p:extLst>
              <p:ext uri="{D42A27DB-BD31-4B8C-83A1-F6EECF244321}">
                <p14:modId xmlns:p14="http://schemas.microsoft.com/office/powerpoint/2010/main" val="3786229292"/>
              </p:ext>
            </p:extLst>
          </p:nvPr>
        </p:nvGraphicFramePr>
        <p:xfrm>
          <a:off x="659396" y="907731"/>
          <a:ext cx="10873208" cy="5677190"/>
        </p:xfrm>
        <a:graphic>
          <a:graphicData uri="http://schemas.openxmlformats.org/drawingml/2006/table">
            <a:tbl>
              <a:tblPr firstRow="1" bandRow="1">
                <a:tableStyleId>{5C22544A-7EE6-4342-B048-85BDC9FD1C3A}</a:tableStyleId>
              </a:tblPr>
              <a:tblGrid>
                <a:gridCol w="1430645">
                  <a:extLst>
                    <a:ext uri="{9D8B030D-6E8A-4147-A177-3AD203B41FA5}">
                      <a16:colId xmlns:a16="http://schemas.microsoft.com/office/drawing/2014/main" val="559064862"/>
                    </a:ext>
                  </a:extLst>
                </a:gridCol>
                <a:gridCol w="4357359">
                  <a:extLst>
                    <a:ext uri="{9D8B030D-6E8A-4147-A177-3AD203B41FA5}">
                      <a16:colId xmlns:a16="http://schemas.microsoft.com/office/drawing/2014/main" val="2319333297"/>
                    </a:ext>
                  </a:extLst>
                </a:gridCol>
                <a:gridCol w="5085204">
                  <a:extLst>
                    <a:ext uri="{9D8B030D-6E8A-4147-A177-3AD203B41FA5}">
                      <a16:colId xmlns:a16="http://schemas.microsoft.com/office/drawing/2014/main" val="2018210737"/>
                    </a:ext>
                  </a:extLst>
                </a:gridCol>
              </a:tblGrid>
              <a:tr h="449398">
                <a:tc>
                  <a:txBody>
                    <a:bodyPr/>
                    <a:lstStyle/>
                    <a:p>
                      <a:pPr algn="ctr">
                        <a:lnSpc>
                          <a:spcPct val="100000"/>
                        </a:lnSpc>
                      </a:pPr>
                      <a:r>
                        <a:rPr lang="en-US" sz="1600" b="1" i="0" strike="noStrike" cap="none" spc="0" baseline="0" dirty="0">
                          <a:solidFill>
                            <a:srgbClr val="FFFFFF"/>
                          </a:solidFill>
                          <a:effectLst/>
                          <a:latin typeface="Times New Roman"/>
                          <a:ea typeface="Times New Roman"/>
                          <a:cs typeface="Times New Roman"/>
                        </a:rPr>
                        <a:t>Assessment Category</a:t>
                      </a:r>
                    </a:p>
                  </a:txBody>
                  <a:tcPr anchor="ctr"/>
                </a:tc>
                <a:tc>
                  <a:txBody>
                    <a:bodyPr/>
                    <a:lstStyle/>
                    <a:p>
                      <a:pPr algn="ctr">
                        <a:lnSpc>
                          <a:spcPct val="100000"/>
                        </a:lnSpc>
                      </a:pPr>
                      <a:r>
                        <a:rPr lang="en-US" sz="1600" b="1" i="0" strike="noStrike" cap="none" spc="0" baseline="0">
                          <a:solidFill>
                            <a:srgbClr val="FFFFFF"/>
                          </a:solidFill>
                          <a:effectLst/>
                          <a:latin typeface="Times New Roman"/>
                          <a:ea typeface="Times New Roman"/>
                          <a:cs typeface="Times New Roman"/>
                        </a:rPr>
                        <a:t>Assessment Item</a:t>
                      </a:r>
                    </a:p>
                  </a:txBody>
                  <a:tcPr anchor="ctr"/>
                </a:tc>
                <a:tc>
                  <a:txBody>
                    <a:bodyPr/>
                    <a:lstStyle/>
                    <a:p>
                      <a:pPr algn="ctr">
                        <a:lnSpc>
                          <a:spcPct val="100000"/>
                        </a:lnSpc>
                      </a:pPr>
                      <a:r>
                        <a:rPr lang="en-US" sz="1600" b="1" i="0" strike="noStrike" cap="none" spc="0" baseline="0">
                          <a:solidFill>
                            <a:srgbClr val="FFFFFF"/>
                          </a:solidFill>
                          <a:effectLst/>
                          <a:latin typeface="Times New Roman"/>
                          <a:ea typeface="Times New Roman"/>
                          <a:cs typeface="Times New Roman"/>
                        </a:rPr>
                        <a:t>Assessment Purpose</a:t>
                      </a:r>
                    </a:p>
                  </a:txBody>
                  <a:tcPr anchor="ctr"/>
                </a:tc>
                <a:extLst>
                  <a:ext uri="{0D108BD9-81ED-4DB2-BD59-A6C34878D82A}">
                    <a16:rowId xmlns:a16="http://schemas.microsoft.com/office/drawing/2014/main" val="1253106074"/>
                  </a:ext>
                </a:extLst>
              </a:tr>
              <a:tr h="898797">
                <a:tc>
                  <a:txBody>
                    <a:bodyPr/>
                    <a:lstStyle/>
                    <a:p>
                      <a:pPr algn="ctr">
                        <a:lnSpc>
                          <a:spcPct val="100000"/>
                        </a:lnSpc>
                      </a:pPr>
                      <a:r>
                        <a:rPr lang="en-US" sz="1600" b="0" i="0" strike="noStrike" cap="none" spc="0" baseline="0">
                          <a:solidFill>
                            <a:srgbClr val="000000"/>
                          </a:solidFill>
                          <a:effectLst/>
                          <a:latin typeface="Times New Roman"/>
                          <a:ea typeface="Times New Roman"/>
                          <a:cs typeface="Times New Roman"/>
                        </a:rPr>
                        <a:t>Computing</a:t>
                      </a:r>
                    </a:p>
                  </a:txBody>
                  <a:tcPr anchor="ctr"/>
                </a:tc>
                <a:tc>
                  <a:txBody>
                    <a:bodyPr/>
                    <a:lstStyle/>
                    <a:p>
                      <a:pPr marL="285750" indent="-285750">
                        <a:lnSpc>
                          <a:spcPct val="100000"/>
                        </a:lnSpc>
                        <a:buFont typeface="Arial" panose="020B0604020202020204" pitchFamily="34" charset="0"/>
                        <a:buChar char="•"/>
                      </a:pPr>
                      <a:r>
                        <a:rPr lang="en-US" sz="1600" b="0" i="0" strike="noStrike" cap="none" spc="0" baseline="0">
                          <a:solidFill>
                            <a:srgbClr val="000000"/>
                          </a:solidFill>
                          <a:effectLst/>
                          <a:latin typeface="Times New Roman"/>
                          <a:ea typeface="Times New Roman"/>
                          <a:cs typeface="Times New Roman"/>
                        </a:rPr>
                        <a:t>OS, CPU, memory, system disk, data disk, etc.;</a:t>
                      </a:r>
                      <a:endParaRPr lang="en-US" altLang="zh-CN" sz="1600">
                        <a:latin typeface="腾讯体 W7" panose="020C08030202040F0204" pitchFamily="34" charset="-122"/>
                        <a:ea typeface="腾讯体 W7" panose="020C08030202040F0204" pitchFamily="34" charset="-122"/>
                      </a:endParaRPr>
                    </a:p>
                    <a:p>
                      <a:pPr marL="285750" indent="-285750">
                        <a:lnSpc>
                          <a:spcPct val="100000"/>
                        </a:lnSpc>
                        <a:buFont typeface="Arial" panose="020B0604020202020204" pitchFamily="34" charset="0"/>
                        <a:buChar char="•"/>
                      </a:pPr>
                      <a:r>
                        <a:rPr lang="en-US" sz="1600" b="0" i="0" strike="noStrike" cap="none" spc="0" baseline="0">
                          <a:solidFill>
                            <a:srgbClr val="000000"/>
                          </a:solidFill>
                          <a:effectLst/>
                          <a:latin typeface="Times New Roman"/>
                          <a:ea typeface="Times New Roman"/>
                          <a:cs typeface="Times New Roman"/>
                        </a:rPr>
                        <a:t>Computing resource utilization;</a:t>
                      </a:r>
                      <a:endParaRPr lang="en-US" altLang="zh-CN" sz="1600">
                        <a:latin typeface="腾讯体 W7" panose="020C08030202040F0204" pitchFamily="34" charset="-122"/>
                        <a:ea typeface="腾讯体 W7" panose="020C08030202040F0204" pitchFamily="34" charset="-122"/>
                      </a:endParaRPr>
                    </a:p>
                  </a:txBody>
                  <a:tcPr anchor="ctr"/>
                </a:tc>
                <a:tc>
                  <a:txBody>
                    <a:bodyPr/>
                    <a:lstStyle/>
                    <a:p>
                      <a:pPr marL="285750" indent="-285750">
                        <a:lnSpc>
                          <a:spcPct val="100000"/>
                        </a:lnSpc>
                        <a:buFont typeface="Arial" panose="020B0604020202020204" pitchFamily="34" charset="0"/>
                        <a:buChar char="•"/>
                      </a:pPr>
                      <a:r>
                        <a:rPr lang="en-US" sz="1600" b="0" i="0" strike="noStrike" cap="none" spc="0" baseline="0">
                          <a:solidFill>
                            <a:srgbClr val="000000"/>
                          </a:solidFill>
                          <a:effectLst/>
                          <a:latin typeface="Times New Roman"/>
                          <a:ea typeface="Times New Roman"/>
                          <a:cs typeface="Times New Roman"/>
                        </a:rPr>
                        <a:t>Recommend the appropriate CVM models and instance specifications as well as cloud disk types and sizes;</a:t>
                      </a:r>
                      <a:endParaRPr lang="en-US" altLang="zh-CN" sz="1600">
                        <a:latin typeface="腾讯体 W7" panose="020C08030202040F0204" pitchFamily="34" charset="-122"/>
                        <a:ea typeface="腾讯体 W7" panose="020C08030202040F0204" pitchFamily="34" charset="-122"/>
                      </a:endParaRPr>
                    </a:p>
                    <a:p>
                      <a:pPr marL="285750" indent="-285750">
                        <a:lnSpc>
                          <a:spcPct val="100000"/>
                        </a:lnSpc>
                        <a:buFont typeface="Arial" panose="020B0604020202020204" pitchFamily="34" charset="0"/>
                        <a:buChar char="•"/>
                      </a:pPr>
                      <a:r>
                        <a:rPr lang="en-US" sz="1600" b="0" i="0" strike="noStrike" cap="none" spc="0" baseline="0">
                          <a:solidFill>
                            <a:srgbClr val="000000"/>
                          </a:solidFill>
                          <a:effectLst/>
                          <a:latin typeface="Times New Roman"/>
                          <a:ea typeface="Times New Roman"/>
                          <a:cs typeface="Times New Roman"/>
                        </a:rPr>
                        <a:t>Select the appropriate OS;</a:t>
                      </a:r>
                      <a:endParaRPr lang="en-US" altLang="zh-CN" sz="1600">
                        <a:latin typeface="腾讯体 W7" panose="020C08030202040F0204" pitchFamily="34" charset="-122"/>
                        <a:ea typeface="腾讯体 W7" panose="020C08030202040F0204" pitchFamily="34" charset="-122"/>
                      </a:endParaRPr>
                    </a:p>
                  </a:txBody>
                  <a:tcPr anchor="ctr"/>
                </a:tc>
                <a:extLst>
                  <a:ext uri="{0D108BD9-81ED-4DB2-BD59-A6C34878D82A}">
                    <a16:rowId xmlns:a16="http://schemas.microsoft.com/office/drawing/2014/main" val="1483951094"/>
                  </a:ext>
                </a:extLst>
              </a:tr>
              <a:tr h="898797">
                <a:tc>
                  <a:txBody>
                    <a:bodyPr/>
                    <a:lstStyle/>
                    <a:p>
                      <a:pPr algn="ctr">
                        <a:lnSpc>
                          <a:spcPct val="100000"/>
                        </a:lnSpc>
                      </a:pPr>
                      <a:r>
                        <a:rPr lang="en-US" sz="1600" b="0" i="0" strike="noStrike" cap="none" spc="0" baseline="0">
                          <a:solidFill>
                            <a:srgbClr val="000000"/>
                          </a:solidFill>
                          <a:effectLst/>
                          <a:latin typeface="Times New Roman"/>
                          <a:ea typeface="Times New Roman"/>
                          <a:cs typeface="Times New Roman"/>
                        </a:rPr>
                        <a:t>Network</a:t>
                      </a:r>
                    </a:p>
                  </a:txBody>
                  <a:tcPr anchor="ctr"/>
                </a:tc>
                <a:tc>
                  <a:txBody>
                    <a:bodyPr/>
                    <a:lstStyle/>
                    <a:p>
                      <a:pPr marL="285750" indent="-285750">
                        <a:lnSpc>
                          <a:spcPct val="100000"/>
                        </a:lnSpc>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IP address, whether to access the public network, the number of network interfaces, etc.</a:t>
                      </a:r>
                      <a:endParaRPr lang="en-US" altLang="zh-CN" sz="1600" dirty="0">
                        <a:latin typeface="腾讯体 W7" panose="020C08030202040F0204" pitchFamily="34" charset="-122"/>
                        <a:ea typeface="腾讯体 W7" panose="020C08030202040F0204" pitchFamily="34" charset="-122"/>
                      </a:endParaRPr>
                    </a:p>
                  </a:txBody>
                  <a:tcPr anchor="ctr"/>
                </a:tc>
                <a:tc>
                  <a:txBody>
                    <a:bodyPr/>
                    <a:lstStyle/>
                    <a:p>
                      <a:pPr marL="285750" indent="-285750">
                        <a:lnSpc>
                          <a:spcPct val="100000"/>
                        </a:lnSpc>
                        <a:buFont typeface="Arial" panose="020B0604020202020204" pitchFamily="34" charset="0"/>
                        <a:buChar char="•"/>
                      </a:pPr>
                      <a:r>
                        <a:rPr lang="en-US" sz="1600" b="0" i="0" strike="noStrike" cap="none" spc="0" baseline="0">
                          <a:solidFill>
                            <a:srgbClr val="000000"/>
                          </a:solidFill>
                          <a:effectLst/>
                          <a:latin typeface="Times New Roman"/>
                          <a:ea typeface="Times New Roman"/>
                          <a:cs typeface="Times New Roman"/>
                        </a:rPr>
                        <a:t>Plan reasonable VPCs;</a:t>
                      </a:r>
                      <a:endParaRPr lang="en-US" altLang="zh-CN" sz="1600">
                        <a:latin typeface="腾讯体 W7" panose="020C08030202040F0204" pitchFamily="34" charset="-122"/>
                        <a:ea typeface="腾讯体 W7" panose="020C08030202040F0204" pitchFamily="34" charset="-122"/>
                      </a:endParaRPr>
                    </a:p>
                    <a:p>
                      <a:pPr marL="285750" indent="-285750">
                        <a:lnSpc>
                          <a:spcPct val="100000"/>
                        </a:lnSpc>
                        <a:buFont typeface="Arial" panose="020B0604020202020204" pitchFamily="34" charset="0"/>
                        <a:buChar char="•"/>
                      </a:pPr>
                      <a:r>
                        <a:rPr lang="en-US" sz="1600" b="0" i="0" strike="noStrike" cap="none" spc="0" baseline="0">
                          <a:solidFill>
                            <a:srgbClr val="000000"/>
                          </a:solidFill>
                          <a:effectLst/>
                          <a:latin typeface="Times New Roman"/>
                          <a:ea typeface="Times New Roman"/>
                          <a:cs typeface="Times New Roman"/>
                        </a:rPr>
                        <a:t>Select the appropriate network services;</a:t>
                      </a:r>
                      <a:endParaRPr lang="en-US" altLang="zh-CN" sz="1600">
                        <a:latin typeface="腾讯体 W7" panose="020C08030202040F0204" pitchFamily="34" charset="-122"/>
                        <a:ea typeface="腾讯体 W7" panose="020C08030202040F0204" pitchFamily="34" charset="-122"/>
                      </a:endParaRPr>
                    </a:p>
                    <a:p>
                      <a:pPr marL="285750" indent="-285750">
                        <a:lnSpc>
                          <a:spcPct val="100000"/>
                        </a:lnSpc>
                        <a:buFont typeface="Arial" panose="020B0604020202020204" pitchFamily="34" charset="0"/>
                        <a:buChar char="•"/>
                      </a:pPr>
                      <a:r>
                        <a:rPr lang="en-US" sz="1600" b="0" i="0" strike="noStrike" cap="none" spc="0" baseline="0">
                          <a:solidFill>
                            <a:srgbClr val="000000"/>
                          </a:solidFill>
                          <a:effectLst/>
                          <a:latin typeface="Times New Roman"/>
                          <a:ea typeface="Times New Roman"/>
                          <a:cs typeface="Times New Roman"/>
                        </a:rPr>
                        <a:t>Select the appropriate bandwidth and billing mode;</a:t>
                      </a:r>
                      <a:endParaRPr lang="en-US" altLang="zh-CN" sz="1600">
                        <a:latin typeface="腾讯体 W7" panose="020C08030202040F0204" pitchFamily="34" charset="-122"/>
                        <a:ea typeface="腾讯体 W7" panose="020C08030202040F0204" pitchFamily="34" charset="-122"/>
                      </a:endParaRPr>
                    </a:p>
                  </a:txBody>
                  <a:tcPr anchor="ctr"/>
                </a:tc>
                <a:extLst>
                  <a:ext uri="{0D108BD9-81ED-4DB2-BD59-A6C34878D82A}">
                    <a16:rowId xmlns:a16="http://schemas.microsoft.com/office/drawing/2014/main" val="3991436892"/>
                  </a:ext>
                </a:extLst>
              </a:tr>
              <a:tr h="629158">
                <a:tc>
                  <a:txBody>
                    <a:bodyPr/>
                    <a:lstStyle/>
                    <a:p>
                      <a:pPr algn="ctr">
                        <a:lnSpc>
                          <a:spcPct val="100000"/>
                        </a:lnSpc>
                      </a:pPr>
                      <a:r>
                        <a:rPr lang="en-US" sz="1600" b="0" i="0" strike="noStrike" cap="none" spc="0" baseline="0">
                          <a:solidFill>
                            <a:srgbClr val="000000"/>
                          </a:solidFill>
                          <a:effectLst/>
                          <a:latin typeface="Times New Roman"/>
                          <a:ea typeface="Times New Roman"/>
                          <a:cs typeface="Times New Roman"/>
                        </a:rPr>
                        <a:t>Storage</a:t>
                      </a:r>
                    </a:p>
                  </a:txBody>
                  <a:tcPr anchor="ctr"/>
                </a:tc>
                <a:tc>
                  <a:txBody>
                    <a:bodyPr/>
                    <a:lstStyle/>
                    <a:p>
                      <a:pPr marL="285750" indent="-285750">
                        <a:lnSpc>
                          <a:spcPct val="100000"/>
                        </a:lnSpc>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File system, archive, backup, log, and other storage resources;</a:t>
                      </a:r>
                      <a:endParaRPr lang="en-US" altLang="zh-CN" sz="1600" dirty="0">
                        <a:latin typeface="腾讯体 W7" panose="020C08030202040F0204" pitchFamily="34" charset="-122"/>
                        <a:ea typeface="腾讯体 W7" panose="020C08030202040F0204" pitchFamily="34" charset="-122"/>
                      </a:endParaRPr>
                    </a:p>
                  </a:txBody>
                  <a:tcPr anchor="ctr"/>
                </a:tc>
                <a:tc>
                  <a:txBody>
                    <a:bodyPr/>
                    <a:lstStyle/>
                    <a:p>
                      <a:pPr marL="285750" indent="-285750">
                        <a:lnSpc>
                          <a:spcPct val="100000"/>
                        </a:lnSpc>
                        <a:buFont typeface="Arial" panose="020B0604020202020204" pitchFamily="34" charset="0"/>
                        <a:buChar char="•"/>
                      </a:pPr>
                      <a:r>
                        <a:rPr lang="en-US" sz="1600" b="0" i="0" strike="noStrike" cap="none" spc="0" baseline="0">
                          <a:solidFill>
                            <a:srgbClr val="000000"/>
                          </a:solidFill>
                          <a:effectLst/>
                          <a:latin typeface="Times New Roman"/>
                          <a:ea typeface="Times New Roman"/>
                          <a:cs typeface="Times New Roman"/>
                        </a:rPr>
                        <a:t>Select the appropriate storage services, such as CFS, CAS, COS, and CLS;</a:t>
                      </a:r>
                      <a:endParaRPr lang="en-US" altLang="zh-CN" sz="1600">
                        <a:latin typeface="腾讯体 W7" panose="020C08030202040F0204" pitchFamily="34" charset="-122"/>
                        <a:ea typeface="腾讯体 W7" panose="020C08030202040F0204" pitchFamily="34" charset="-122"/>
                      </a:endParaRPr>
                    </a:p>
                  </a:txBody>
                  <a:tcPr anchor="ctr"/>
                </a:tc>
                <a:extLst>
                  <a:ext uri="{0D108BD9-81ED-4DB2-BD59-A6C34878D82A}">
                    <a16:rowId xmlns:a16="http://schemas.microsoft.com/office/drawing/2014/main" val="2988386005"/>
                  </a:ext>
                </a:extLst>
              </a:tr>
              <a:tr h="629158">
                <a:tc>
                  <a:txBody>
                    <a:bodyPr/>
                    <a:lstStyle/>
                    <a:p>
                      <a:pPr algn="ctr">
                        <a:lnSpc>
                          <a:spcPct val="100000"/>
                        </a:lnSpc>
                      </a:pPr>
                      <a:r>
                        <a:rPr lang="en-US" sz="1600" b="0" i="0" strike="noStrike" cap="none" spc="0" baseline="0">
                          <a:solidFill>
                            <a:srgbClr val="000000"/>
                          </a:solidFill>
                          <a:effectLst/>
                          <a:latin typeface="Times New Roman"/>
                          <a:ea typeface="Times New Roman"/>
                          <a:cs typeface="Times New Roman"/>
                        </a:rPr>
                        <a:t>Database</a:t>
                      </a:r>
                    </a:p>
                  </a:txBody>
                  <a:tcPr anchor="ctr"/>
                </a:tc>
                <a:tc>
                  <a:txBody>
                    <a:bodyPr/>
                    <a:lstStyle/>
                    <a:p>
                      <a:pPr marL="285750" indent="-285750">
                        <a:lnSpc>
                          <a:spcPct val="100000"/>
                        </a:lnSpc>
                        <a:buFont typeface="Arial" panose="020B0604020202020204" pitchFamily="34" charset="0"/>
                        <a:buChar char="•"/>
                      </a:pPr>
                      <a:r>
                        <a:rPr lang="en-US" sz="1600" b="0" i="0" strike="noStrike" cap="none" spc="0" baseline="0">
                          <a:solidFill>
                            <a:srgbClr val="000000"/>
                          </a:solidFill>
                          <a:effectLst/>
                          <a:latin typeface="Times New Roman"/>
                          <a:ea typeface="Times New Roman"/>
                          <a:cs typeface="Times New Roman"/>
                        </a:rPr>
                        <a:t>Database type, version, size, access permissions, etc.;</a:t>
                      </a:r>
                      <a:endParaRPr lang="en-US" altLang="zh-CN" sz="1600">
                        <a:latin typeface="腾讯体 W7" panose="020C08030202040F0204" pitchFamily="34" charset="-122"/>
                        <a:ea typeface="腾讯体 W7" panose="020C08030202040F0204" pitchFamily="34" charset="-122"/>
                      </a:endParaRPr>
                    </a:p>
                  </a:txBody>
                  <a:tcPr anchor="ctr"/>
                </a:tc>
                <a:tc>
                  <a:txBody>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600" b="0" i="0" strike="noStrike" cap="none" spc="0" baseline="0">
                          <a:solidFill>
                            <a:srgbClr val="000000"/>
                          </a:solidFill>
                          <a:effectLst/>
                          <a:latin typeface="Times New Roman"/>
                          <a:ea typeface="Times New Roman"/>
                          <a:cs typeface="Times New Roman"/>
                        </a:rPr>
                        <a:t>Select the appropriate TencentDB services;</a:t>
                      </a:r>
                      <a:endParaRPr lang="en-US" altLang="zh-CN" sz="1600">
                        <a:latin typeface="腾讯体 W7" panose="020C08030202040F0204" pitchFamily="34" charset="-122"/>
                        <a:ea typeface="腾讯体 W7" panose="020C08030202040F0204" pitchFamily="34" charset="-122"/>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600" b="0" i="0" strike="noStrike" cap="none" spc="0" baseline="0">
                          <a:solidFill>
                            <a:srgbClr val="000000"/>
                          </a:solidFill>
                          <a:effectLst/>
                          <a:latin typeface="Times New Roman"/>
                          <a:ea typeface="Times New Roman"/>
                          <a:cs typeface="Times New Roman"/>
                        </a:rPr>
                        <a:t>Select the appropriate data transfer method;</a:t>
                      </a:r>
                      <a:endParaRPr lang="en-US" altLang="zh-CN" sz="1600">
                        <a:latin typeface="腾讯体 W7" panose="020C08030202040F0204" pitchFamily="34" charset="-122"/>
                        <a:ea typeface="腾讯体 W7" panose="020C08030202040F0204" pitchFamily="34" charset="-122"/>
                      </a:endParaRPr>
                    </a:p>
                  </a:txBody>
                  <a:tcPr anchor="ctr"/>
                </a:tc>
                <a:extLst>
                  <a:ext uri="{0D108BD9-81ED-4DB2-BD59-A6C34878D82A}">
                    <a16:rowId xmlns:a16="http://schemas.microsoft.com/office/drawing/2014/main" val="1298583135"/>
                  </a:ext>
                </a:extLst>
              </a:tr>
              <a:tr h="1595057">
                <a:tc>
                  <a:txBody>
                    <a:bodyPr/>
                    <a:lstStyle/>
                    <a:p>
                      <a:pPr algn="ctr">
                        <a:lnSpc>
                          <a:spcPct val="100000"/>
                        </a:lnSpc>
                      </a:pPr>
                      <a:r>
                        <a:rPr lang="en-US" sz="1600" b="0" i="0" strike="noStrike" cap="none" spc="0" baseline="0">
                          <a:solidFill>
                            <a:srgbClr val="000000"/>
                          </a:solidFill>
                          <a:effectLst/>
                          <a:latin typeface="Times New Roman"/>
                          <a:ea typeface="Times New Roman"/>
                          <a:cs typeface="Times New Roman"/>
                        </a:rPr>
                        <a:t>Application</a:t>
                      </a:r>
                    </a:p>
                  </a:txBody>
                  <a:tcPr anchor="ctr"/>
                </a:tc>
                <a:tc>
                  <a:txBody>
                    <a:bodyPr/>
                    <a:lstStyle/>
                    <a:p>
                      <a:pPr marL="285750" indent="-285750">
                        <a:lnSpc>
                          <a:spcPct val="100000"/>
                        </a:lnSpc>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Assess the business and redefine the number of resources based on the current business conditions (number of users, access status, etc.) as well as the future development trends and resource configuration information;</a:t>
                      </a:r>
                      <a:endParaRPr lang="en-US" altLang="zh-CN" sz="1600" dirty="0">
                        <a:latin typeface="腾讯体 W7" panose="020C08030202040F0204" pitchFamily="34" charset="-122"/>
                        <a:ea typeface="腾讯体 W7" panose="020C08030202040F0204" pitchFamily="34" charset="-122"/>
                      </a:endParaRPr>
                    </a:p>
                    <a:p>
                      <a:pPr marL="285750" indent="-285750">
                        <a:lnSpc>
                          <a:spcPct val="100000"/>
                        </a:lnSpc>
                        <a:buFont typeface="Arial" panose="020B0604020202020204" pitchFamily="34" charset="0"/>
                        <a:buChar char="•"/>
                      </a:pPr>
                      <a:r>
                        <a:rPr lang="en-US" sz="1600" b="0" i="0" strike="noStrike" cap="none" spc="0" baseline="0" dirty="0">
                          <a:solidFill>
                            <a:srgbClr val="000000"/>
                          </a:solidFill>
                          <a:effectLst/>
                          <a:latin typeface="Times New Roman"/>
                          <a:ea typeface="Times New Roman"/>
                          <a:cs typeface="Times New Roman"/>
                        </a:rPr>
                        <a:t>Assess the application software versions, software installation packages, and application dependency.</a:t>
                      </a:r>
                      <a:endParaRPr lang="en-US" altLang="zh-CN" sz="1600" dirty="0">
                        <a:latin typeface="腾讯体 W7" panose="020C08030202040F0204" pitchFamily="34" charset="-122"/>
                        <a:ea typeface="腾讯体 W7" panose="020C08030202040F0204" pitchFamily="34" charset="-122"/>
                      </a:endParaRPr>
                    </a:p>
                  </a:txBody>
                  <a:tcPr anchor="ctr"/>
                </a:tc>
                <a:tc>
                  <a:txBody>
                    <a:bodyPr/>
                    <a:lstStyle/>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600" b="0" i="0" strike="noStrike" cap="none" spc="0" baseline="0" dirty="0">
                          <a:solidFill>
                            <a:srgbClr val="000000"/>
                          </a:solidFill>
                          <a:effectLst/>
                          <a:latin typeface="Times New Roman"/>
                          <a:ea typeface="Times New Roman"/>
                          <a:cs typeface="Times New Roman"/>
                        </a:rPr>
                        <a:t>Select the region of Tencent Cloud services based on user access;</a:t>
                      </a:r>
                      <a:endParaRPr lang="en-US" altLang="zh-CN" sz="1600" dirty="0">
                        <a:latin typeface="腾讯体 W7" panose="020C08030202040F0204" pitchFamily="34" charset="-122"/>
                        <a:ea typeface="腾讯体 W7" panose="020C08030202040F0204" pitchFamily="34" charset="-122"/>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600" b="0" i="0" strike="noStrike" cap="none" spc="0" baseline="0" dirty="0">
                          <a:solidFill>
                            <a:srgbClr val="000000"/>
                          </a:solidFill>
                          <a:effectLst/>
                          <a:latin typeface="Times New Roman"/>
                          <a:ea typeface="Times New Roman"/>
                          <a:cs typeface="Times New Roman"/>
                        </a:rPr>
                        <a:t>Select the number of Tencent Cloud service instances based on the current business conditions and expected growth;</a:t>
                      </a:r>
                      <a:endParaRPr lang="en-US" altLang="zh-CN" sz="1600" dirty="0">
                        <a:latin typeface="腾讯体 W7" panose="020C08030202040F0204" pitchFamily="34" charset="-122"/>
                        <a:ea typeface="腾讯体 W7" panose="020C08030202040F0204" pitchFamily="34" charset="-122"/>
                      </a:endParaRPr>
                    </a:p>
                    <a:p>
                      <a:pPr marL="285750" marR="0" lvl="0" indent="-2857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600" b="0" i="0" strike="noStrike" cap="none" spc="0" baseline="0" dirty="0">
                          <a:solidFill>
                            <a:srgbClr val="000000"/>
                          </a:solidFill>
                          <a:effectLst/>
                          <a:latin typeface="Times New Roman"/>
                          <a:ea typeface="Times New Roman"/>
                          <a:cs typeface="Times New Roman"/>
                        </a:rPr>
                        <a:t>Determine how to deploy in the cloud based on the information of the software to be installed;</a:t>
                      </a:r>
                    </a:p>
                  </a:txBody>
                  <a:tcPr anchor="ctr"/>
                </a:tc>
                <a:extLst>
                  <a:ext uri="{0D108BD9-81ED-4DB2-BD59-A6C34878D82A}">
                    <a16:rowId xmlns:a16="http://schemas.microsoft.com/office/drawing/2014/main" val="935496623"/>
                  </a:ext>
                </a:extLst>
              </a:tr>
            </a:tbl>
          </a:graphicData>
        </a:graphic>
      </p:graphicFrame>
    </p:spTree>
    <p:extLst>
      <p:ext uri="{BB962C8B-B14F-4D97-AF65-F5344CB8AC3E}">
        <p14:creationId xmlns:p14="http://schemas.microsoft.com/office/powerpoint/2010/main" val="279598069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9.04.30"/>
  <p:tag name="AS_TITLE" val="Aspose.Slides for Java"/>
  <p:tag name="AS_VERSION" val="19.4"/>
</p:tagLst>
</file>

<file path=ppt/tags/tag10.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1.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2.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4"/>
  <p:tag name="MH_TYPE" val="ENTRY"/>
</p:tagLst>
</file>

<file path=ppt/tags/tag13.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4.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5.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6.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17.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8.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19.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20.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21.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2.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3.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4.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25.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6.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7.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28.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29.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3.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30.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31.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32.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1"/>
  <p:tag name="MH_TYPE" val="ENTRY"/>
</p:tagLst>
</file>

<file path=ppt/tags/tag33.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4.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2"/>
  <p:tag name="MH_TYPE" val="ENTRY"/>
</p:tagLst>
</file>

<file path=ppt/tags/tag5.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6.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3"/>
  <p:tag name="MH_TYPE" val="ENTRY"/>
</p:tagLst>
</file>

<file path=ppt/tags/tag7.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ags/tag8.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ORDER" val="4"/>
  <p:tag name="MH_TYPE" val="ENTRY"/>
</p:tagLst>
</file>

<file path=ppt/tags/tag9.xml><?xml version="1.0" encoding="utf-8"?>
<p:tagLst xmlns:a="http://schemas.openxmlformats.org/drawingml/2006/main" xmlns:r="http://schemas.openxmlformats.org/officeDocument/2006/relationships" xmlns:p="http://schemas.openxmlformats.org/presentationml/2006/main">
  <p:tag name="ID" val="553516"/>
  <p:tag name="MH" val="20171102112856"/>
  <p:tag name="MH_LIBRARY" val="CONTENTS"/>
  <p:tag name="MH_TYPE" val="OTHERS"/>
</p:tagLst>
</file>

<file path=ppt/theme/theme1.xml><?xml version="1.0" encoding="utf-8"?>
<a:theme xmlns:a="http://schemas.openxmlformats.org/drawingml/2006/main" name="2_主题1">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自定义 10">
      <a:majorFont>
        <a:latin typeface="腾讯体 W7"/>
        <a:ea typeface="腾讯体 W7"/>
        <a:cs typeface="Arial"/>
      </a:majorFont>
      <a:minorFont>
        <a:latin typeface="腾讯体 W7"/>
        <a:ea typeface="腾讯体 W7"/>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校企合作平台ppt模板2.potx" id="{1EC17C97-BDAC-4CC8-A1ED-37FEB56DAD4E}" vid="{A7D7765D-A88D-4014-A1BC-BEBCA6C931C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课件模板(1)</Template>
  <TotalTime>13952</TotalTime>
  <Words>6989</Words>
  <Application>Microsoft Office PowerPoint</Application>
  <PresentationFormat>Widescreen</PresentationFormat>
  <Paragraphs>984</Paragraphs>
  <Slides>50</Slides>
  <Notes>50</Notes>
  <HiddenSlides>4</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50</vt:i4>
      </vt:variant>
    </vt:vector>
  </HeadingPairs>
  <TitlesOfParts>
    <vt:vector size="64" baseType="lpstr">
      <vt:lpstr>AmazonEmber</vt:lpstr>
      <vt:lpstr>等线</vt:lpstr>
      <vt:lpstr>Hiragino Sans GB W3</vt:lpstr>
      <vt:lpstr>微软雅黑</vt:lpstr>
      <vt:lpstr>微软雅黑</vt:lpstr>
      <vt:lpstr>Roboto-Regular</vt:lpstr>
      <vt:lpstr>腾讯体 W7</vt:lpstr>
      <vt:lpstr>Arial</vt:lpstr>
      <vt:lpstr>Open Sans</vt:lpstr>
      <vt:lpstr>Roboto</vt:lpstr>
      <vt:lpstr>Segoe UI Light</vt:lpstr>
      <vt:lpstr>Times New Roman</vt:lpstr>
      <vt:lpstr>Wingdings</vt:lpstr>
      <vt:lpstr>2_主题1</vt:lpstr>
      <vt:lpstr>PowerPoint Presentation</vt:lpstr>
      <vt:lpstr>Objectives</vt:lpstr>
      <vt:lpstr>PowerPoint Presentation</vt:lpstr>
      <vt:lpstr>PowerPoint Presentation</vt:lpstr>
      <vt:lpstr>1.1 Determine the Cloud Migration Mode</vt:lpstr>
      <vt:lpstr>1.2 Migration Assessment</vt:lpstr>
      <vt:lpstr>1.2 Assess whether the business is suitable for cloud migration</vt:lpstr>
      <vt:lpstr>1.2 Assess whether the business is suitable for cloud migration (continued)</vt:lpstr>
      <vt:lpstr>1.3 Information to be assessed for cloud migration</vt:lpstr>
      <vt:lpstr>1.3 Information to be assessed for cloud migration (continued)</vt:lpstr>
      <vt:lpstr>1.5 Operations management after the cloud</vt:lpstr>
      <vt:lpstr>PowerPoint Presentation</vt:lpstr>
      <vt:lpstr>2.1 Overall Process of Cloud Migration</vt:lpstr>
      <vt:lpstr>2.2 System Research</vt:lpstr>
      <vt:lpstr>2.2 System Research (continued)</vt:lpstr>
      <vt:lpstr>2.2 System Research (continued)</vt:lpstr>
      <vt:lpstr>2.3 Risk Assessment</vt:lpstr>
      <vt:lpstr>2.4 Architecture Design</vt:lpstr>
      <vt:lpstr>2.4 Architecture Design (continued)</vt:lpstr>
      <vt:lpstr>2.5 Infrastructure Environment Construction</vt:lpstr>
      <vt:lpstr>2.6 System Cutover</vt:lpstr>
      <vt:lpstr>2.7 Performance and Functional Testing</vt:lpstr>
      <vt:lpstr>PowerPoint Presentation</vt:lpstr>
      <vt:lpstr>3.1 Overview of MSP</vt:lpstr>
      <vt:lpstr>3.1 Overview of MSP (continued)</vt:lpstr>
      <vt:lpstr>3.1 Overview of MSP (continued)</vt:lpstr>
      <vt:lpstr>3.2 Database Migration</vt:lpstr>
      <vt:lpstr>3.2 Database Migration (continued)</vt:lpstr>
      <vt:lpstr>3.2 Database Migration (continued)</vt:lpstr>
      <vt:lpstr>3.3 File Migration</vt:lpstr>
      <vt:lpstr>3.3 File Migration (continued)</vt:lpstr>
      <vt:lpstr>3.3 File Migration (continued)</vt:lpstr>
      <vt:lpstr>3.3 File Migration (continued)</vt:lpstr>
      <vt:lpstr>3.3 File Migration (continued)</vt:lpstr>
      <vt:lpstr>3.3 File Migration (continued)</vt:lpstr>
      <vt:lpstr>3.4 Server Migration</vt:lpstr>
      <vt:lpstr>3.5 Big Data Migration</vt:lpstr>
      <vt:lpstr>PowerPoint Presentation</vt:lpstr>
      <vt:lpstr>4.1 Migration Method Selection</vt:lpstr>
      <vt:lpstr>4.2 Full Migration (Big Bang)</vt:lpstr>
      <vt:lpstr>4.3 Incremental Migration</vt:lpstr>
      <vt:lpstr>4.4 Migration processes of the two migration methods</vt:lpstr>
      <vt:lpstr>PowerPoint Presentation</vt:lpstr>
      <vt:lpstr>5.1 IDC Migration to the Cloud</vt:lpstr>
      <vt:lpstr>5.1 IDC Migration to the Cloud (continued)</vt:lpstr>
      <vt:lpstr>5.2 Migration between public clouds</vt:lpstr>
      <vt:lpstr>5.2 Migration between public clouds (continued)</vt:lpstr>
      <vt:lpstr>5.2 Migration between public clouds (continued)</vt:lpstr>
      <vt:lpstr>Course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T137638</dc:creator>
  <cp:lastModifiedBy>paisanar</cp:lastModifiedBy>
  <cp:revision>298</cp:revision>
  <cp:lastPrinted>2018-04-27T06:45:20Z</cp:lastPrinted>
  <dcterms:created xsi:type="dcterms:W3CDTF">2019-04-15T10:11:37Z</dcterms:created>
  <dcterms:modified xsi:type="dcterms:W3CDTF">2021-08-02T14:31:58Z</dcterms:modified>
</cp:coreProperties>
</file>